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F1C33-249A-4904-828E-39B37C4B0CF4}" type="datetimeFigureOut">
              <a:rPr lang="en-ZA" smtClean="0"/>
              <a:t>2026/03/13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AA487-F69A-43CF-869F-CFB5305E247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657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AA487-F69A-43CF-869F-CFB5305E247C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98810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0E73-AE99-BBED-932B-B8CDD4AE9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E3993-DB97-4BB2-8BCB-8A8D9A214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5396A-EE00-CE40-79ED-6E0E73FE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F9395-98A2-FF85-7947-E2C7DBA55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EE999-768D-DA86-86AB-729C1D29B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8738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BA802-B8A6-2EDD-D734-6FD806368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D0117-72CC-D533-F989-BD6691695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46414-B8E5-FCED-3B14-3337EC00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7BF35-116B-E865-123D-F0D7AE4B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CE8E5-F0F0-7A2D-85E0-5686ACAF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0948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521381-10A1-B6F0-3373-9B4C91DEB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BE57A-5AC4-156F-8AF0-AFB95ADA5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8AC93-9470-E474-4BFC-5D34C738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C9F9C-212A-9E06-C50E-0DCFE1848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667C0-93A8-9CBC-DC8E-E967A8495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133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60ECA-73BB-0B4E-332F-77A7F6C8C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D8B63-EB56-41F4-E033-6F072B81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97E79-9C41-975C-2986-73DFC89DB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B81DD-4551-D66C-1564-343D0101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DCDFE-CDB7-6CE9-7A31-F1341E9E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1968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AF868-887D-9556-261B-B8B6E774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E9409-1601-3F38-6507-2B23B32B5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EC7E7-9AC3-C328-DFE2-C3F5BA8F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B413D-861D-C6F3-A349-48E0A8D1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66BA-3D21-4A86-B8CB-C2E42F49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1110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B081D-44E5-C742-35D5-AF74AB7F2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C1F8-A663-BEC9-8CDA-2D765919A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58865-5753-8D4C-BD7C-82B4C88F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B5A45-7069-E1BC-032D-E796AE0D5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E067F-521F-F1B6-06A8-73A89DB4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8690F-C4C4-5C9B-C97D-27499459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9450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D0A57-AF4A-0834-5868-B23A0308C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EF606-7362-C418-44D5-BA81A1A9C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3AA67-FF19-901B-FD07-0FDF7B26E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16892D-8395-FAF9-46D1-2EF1E3372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089173-33E8-274F-66B0-18209300D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F2305-591C-8EDF-B6F3-27E9F5522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A20968-2649-775B-D37D-B16C0EB51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3AE3D2-FFE2-7DC9-70CC-8BF7AE46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4724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A8B7F-C60A-6C5C-698B-75E3B0C07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F1D65C-3CC7-C42D-6AD2-57DA594B7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0BD18-FD69-1C39-15BF-B7024C466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032ABF-F896-8E39-B3FF-406956A33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158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B26250-9D82-BF6D-E6A3-17D031C9D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EC54-DD06-849E-62A1-D4B37940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0DA76B-6B8D-2997-1193-D2B7616F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0194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760A-5A10-EF47-5356-A2B287DE3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A0DC6-CD77-650A-5A7C-3EA16B829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A90DFF-A393-AA08-BC35-31B7DB5AA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5517C-2FD4-6C23-20B6-D40E7DC21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01E65-C507-21E0-0914-E533A230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82EB8-D7C6-43CF-74FD-5DDD7DDF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7731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78465-97BC-42F8-8D76-B25781D6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BDDF2C-7E5A-7738-5F2D-183DFBAB0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021F8-BB59-E3DC-5A3F-8B7D2306F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6E163-069F-DE70-8D00-43394BB6D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9E066-BF90-368B-99F3-DAA611A98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F279F-E4A0-A953-3030-85627CCC5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3459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6D1C1D-D449-CA37-D6A9-51B33FCD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962E8-91DA-107C-0A20-E4B1BF50E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085A9-1E75-A245-26F9-D1DA37516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7E6B1D-8940-4FB9-AA92-9509580DF2A8}" type="datetimeFigureOut">
              <a:rPr lang="en-ZA" smtClean="0"/>
              <a:t>2026/03/13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0A785-8226-1534-EC85-A9ADB70AB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6473-8C85-037D-49D5-00560817C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819295-4747-4AC3-BEBA-ACAB373C2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4798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E7449-B657-F2B5-E54C-A018B07ABC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u="sng" dirty="0"/>
              <a:t>ITSIUG 2026 </a:t>
            </a:r>
            <a:br>
              <a:rPr lang="en-ZA" u="sng" dirty="0"/>
            </a:br>
            <a:r>
              <a:rPr lang="en-ZA" u="sng" dirty="0"/>
              <a:t>SESSION 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16601-869E-5BA5-165E-2D2E125C7B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u="sng" dirty="0"/>
              <a:t>VAT SWT Feedback Session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3746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FA8E52-C8A8-9340-086C-4E7B2B0D7696}"/>
              </a:ext>
            </a:extLst>
          </p:cNvPr>
          <p:cNvSpPr txBox="1"/>
          <p:nvPr/>
        </p:nvSpPr>
        <p:spPr>
          <a:xfrm>
            <a:off x="4758813" y="2330245"/>
            <a:ext cx="2209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3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7246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C5830E-7C13-F5CC-C4FD-62035A17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During 2025 a Special Working Team was created by </a:t>
            </a:r>
            <a:r>
              <a:rPr lang="en-US" sz="3400" dirty="0"/>
              <a:t>the ITSUG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The group consisted of colleagues from universities, TVET’s, a VAT consultant and personnel from AdaptIT.</a:t>
            </a:r>
            <a:b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400" dirty="0"/>
              <a:t>A workshop was held in Midrand on 15-16 September 2025 to identify specifications required for VAT related enhancements to the ERP system.</a:t>
            </a:r>
            <a:b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331F2-E2D8-5B20-0F03-C1750AC7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912" y="5645150"/>
            <a:ext cx="8258176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50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F80C9-0160-BF68-426B-227B5C1F1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67D0C-DC76-827C-D7B8-594008B74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 number of potential enhancements were identified and tabled for development…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50858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04B747A-D86D-E695-140D-A4BDCE28BBA8}"/>
              </a:ext>
            </a:extLst>
          </p:cNvPr>
          <p:cNvGraphicFramePr>
            <a:graphicFrameLocks noGrp="1"/>
          </p:cNvGraphicFramePr>
          <p:nvPr/>
        </p:nvGraphicFramePr>
        <p:xfrm>
          <a:off x="1145222" y="1898174"/>
          <a:ext cx="9901555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626110">
                  <a:extLst>
                    <a:ext uri="{9D8B030D-6E8A-4147-A177-3AD203B41FA5}">
                      <a16:colId xmlns:a16="http://schemas.microsoft.com/office/drawing/2014/main" val="3723268334"/>
                    </a:ext>
                  </a:extLst>
                </a:gridCol>
                <a:gridCol w="3423285">
                  <a:extLst>
                    <a:ext uri="{9D8B030D-6E8A-4147-A177-3AD203B41FA5}">
                      <a16:colId xmlns:a16="http://schemas.microsoft.com/office/drawing/2014/main" val="3998623681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469025060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4212412810"/>
                    </a:ext>
                  </a:extLst>
                </a:gridCol>
                <a:gridCol w="690245">
                  <a:extLst>
                    <a:ext uri="{9D8B030D-6E8A-4147-A177-3AD203B41FA5}">
                      <a16:colId xmlns:a16="http://schemas.microsoft.com/office/drawing/2014/main" val="2512629897"/>
                    </a:ext>
                  </a:extLst>
                </a:gridCol>
                <a:gridCol w="1560830">
                  <a:extLst>
                    <a:ext uri="{9D8B030D-6E8A-4147-A177-3AD203B41FA5}">
                      <a16:colId xmlns:a16="http://schemas.microsoft.com/office/drawing/2014/main" val="860405309"/>
                    </a:ext>
                  </a:extLst>
                </a:gridCol>
                <a:gridCol w="1616710">
                  <a:extLst>
                    <a:ext uri="{9D8B030D-6E8A-4147-A177-3AD203B41FA5}">
                      <a16:colId xmlns:a16="http://schemas.microsoft.com/office/drawing/2014/main" val="2127978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#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Problem and Solutions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Institutional Priorities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PRIORITY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NUMBER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PHASE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Action and target dates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Dependencies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(items that cannot progress in parallel)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5145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Manual Processes &amp; Data Extraction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reliance on sub-system extractions (FGLOC4-/48), manual journals for third-stream income, and missing reports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Automate extraction, build Jasper templates, and introduce exception reports.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 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9997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VAT Return Deficiencies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FGLO2-24 only has 30 boxes; missing SARS-required detail.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Redesign the VAT return to cover all 50+ boxes with proper mapping.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Jul – 31 Aug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1,8,12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258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Supplier &amp; Payment Issues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no VAT number validation, duplicates, PO VAT lines not blocked.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Validate VAT against SARS/CSD, auto-block unregistered vendors.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1,2,4,5,8,12</a:t>
                      </a:r>
                      <a:endParaRPr lang="en-Z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523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479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0D9DC8-E410-5B56-1C17-1EA05BDE80EE}"/>
              </a:ext>
            </a:extLst>
          </p:cNvPr>
          <p:cNvGraphicFramePr>
            <a:graphicFrameLocks noGrp="1"/>
          </p:cNvGraphicFramePr>
          <p:nvPr/>
        </p:nvGraphicFramePr>
        <p:xfrm>
          <a:off x="1145222" y="1989614"/>
          <a:ext cx="9901555" cy="4023360"/>
        </p:xfrm>
        <a:graphic>
          <a:graphicData uri="http://schemas.openxmlformats.org/drawingml/2006/table">
            <a:tbl>
              <a:tblPr firstRow="1" firstCol="1" bandRow="1"/>
              <a:tblGrid>
                <a:gridCol w="626110">
                  <a:extLst>
                    <a:ext uri="{9D8B030D-6E8A-4147-A177-3AD203B41FA5}">
                      <a16:colId xmlns:a16="http://schemas.microsoft.com/office/drawing/2014/main" val="2574525600"/>
                    </a:ext>
                  </a:extLst>
                </a:gridCol>
                <a:gridCol w="3423285">
                  <a:extLst>
                    <a:ext uri="{9D8B030D-6E8A-4147-A177-3AD203B41FA5}">
                      <a16:colId xmlns:a16="http://schemas.microsoft.com/office/drawing/2014/main" val="194844803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1707605221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585111989"/>
                    </a:ext>
                  </a:extLst>
                </a:gridCol>
                <a:gridCol w="690245">
                  <a:extLst>
                    <a:ext uri="{9D8B030D-6E8A-4147-A177-3AD203B41FA5}">
                      <a16:colId xmlns:a16="http://schemas.microsoft.com/office/drawing/2014/main" val="818592308"/>
                    </a:ext>
                  </a:extLst>
                </a:gridCol>
                <a:gridCol w="1560830">
                  <a:extLst>
                    <a:ext uri="{9D8B030D-6E8A-4147-A177-3AD203B41FA5}">
                      <a16:colId xmlns:a16="http://schemas.microsoft.com/office/drawing/2014/main" val="942605175"/>
                    </a:ext>
                  </a:extLst>
                </a:gridCol>
                <a:gridCol w="1616710">
                  <a:extLst>
                    <a:ext uri="{9D8B030D-6E8A-4147-A177-3AD203B41FA5}">
                      <a16:colId xmlns:a16="http://schemas.microsoft.com/office/drawing/2014/main" val="7234043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Complex VAT Calculations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Apportionment handled offline in Excel, misaligned tags.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Automate apportionment logic, align tags to GL/cost centers.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Apr – 31 May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1,2,8,12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528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Integration Gaps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imported services outside ERP, no POS integration, no commodity codes.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Integrate imports, POS, and commodity-level VAT coding.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Apr – 30 Jun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1,2,8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298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Training &amp; Knowledge Gaps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clerks lack VAT knowledge, leading to wrong entries.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just">
                        <a:buNone/>
                      </a:pPr>
                      <a:r>
                        <a:rPr lang="en-ZA" sz="12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Targeted VAT training and best-practice guides. (for both the users and the Adapt IT consultants)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Aug – 31 Sept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None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84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Future Compliance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SARS e-invoicing by 2028.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Prepare for XML/e-invoice functionality.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Nov – 15 Dec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None</a:t>
                      </a:r>
                      <a:endParaRPr lang="en-Z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320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275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F78FC81-4751-CFBE-388C-91E3F3D657D0}"/>
              </a:ext>
            </a:extLst>
          </p:cNvPr>
          <p:cNvGraphicFramePr>
            <a:graphicFrameLocks noGrp="1"/>
          </p:cNvGraphicFramePr>
          <p:nvPr/>
        </p:nvGraphicFramePr>
        <p:xfrm>
          <a:off x="1384166" y="1825625"/>
          <a:ext cx="9423668" cy="4351338"/>
        </p:xfrm>
        <a:graphic>
          <a:graphicData uri="http://schemas.openxmlformats.org/drawingml/2006/table">
            <a:tbl>
              <a:tblPr firstRow="1" firstCol="1" bandRow="1"/>
              <a:tblGrid>
                <a:gridCol w="595892">
                  <a:extLst>
                    <a:ext uri="{9D8B030D-6E8A-4147-A177-3AD203B41FA5}">
                      <a16:colId xmlns:a16="http://schemas.microsoft.com/office/drawing/2014/main" val="835640834"/>
                    </a:ext>
                  </a:extLst>
                </a:gridCol>
                <a:gridCol w="3258064">
                  <a:extLst>
                    <a:ext uri="{9D8B030D-6E8A-4147-A177-3AD203B41FA5}">
                      <a16:colId xmlns:a16="http://schemas.microsoft.com/office/drawing/2014/main" val="816877640"/>
                    </a:ext>
                  </a:extLst>
                </a:gridCol>
                <a:gridCol w="1194805">
                  <a:extLst>
                    <a:ext uri="{9D8B030D-6E8A-4147-A177-3AD203B41FA5}">
                      <a16:colId xmlns:a16="http://schemas.microsoft.com/office/drawing/2014/main" val="3801237101"/>
                    </a:ext>
                  </a:extLst>
                </a:gridCol>
                <a:gridCol w="693797">
                  <a:extLst>
                    <a:ext uri="{9D8B030D-6E8A-4147-A177-3AD203B41FA5}">
                      <a16:colId xmlns:a16="http://schemas.microsoft.com/office/drawing/2014/main" val="1932556183"/>
                    </a:ext>
                  </a:extLst>
                </a:gridCol>
                <a:gridCol w="656931">
                  <a:extLst>
                    <a:ext uri="{9D8B030D-6E8A-4147-A177-3AD203B41FA5}">
                      <a16:colId xmlns:a16="http://schemas.microsoft.com/office/drawing/2014/main" val="2726293223"/>
                    </a:ext>
                  </a:extLst>
                </a:gridCol>
                <a:gridCol w="1485498">
                  <a:extLst>
                    <a:ext uri="{9D8B030D-6E8A-4147-A177-3AD203B41FA5}">
                      <a16:colId xmlns:a16="http://schemas.microsoft.com/office/drawing/2014/main" val="3289039439"/>
                    </a:ext>
                  </a:extLst>
                </a:gridCol>
                <a:gridCol w="1538681">
                  <a:extLst>
                    <a:ext uri="{9D8B030D-6E8A-4147-A177-3AD203B41FA5}">
                      <a16:colId xmlns:a16="http://schemas.microsoft.com/office/drawing/2014/main" val="3696671308"/>
                    </a:ext>
                  </a:extLst>
                </a:gridCol>
              </a:tblGrid>
              <a:tr h="1044321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Report Standardisation 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institutions use inconsistent reports.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Define and standardise the official VAT reporting set.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Jul – 31 Aug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 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913189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Transaction Matching 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CB vs AR mismatches, revenue legs not linked to VAT legs.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Correct posting logic, enforce AR usage.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1,2,8,12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974274"/>
                  </a:ext>
                </a:extLst>
              </a:tr>
              <a:tr h="696214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VAT Denied Functionality 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not working as expected.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Fix VAT denied flags and posting rules.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Items 1,2,4,8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439195"/>
                  </a:ext>
                </a:extLst>
              </a:tr>
              <a:tr h="696214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Tax Period Settings –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changes mid-period create risk.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Lock controls during tax periods.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All downstream items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375374"/>
                  </a:ext>
                </a:extLst>
              </a:tr>
              <a:tr h="1044321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Jasper Gaps 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reports overly summarised, lack SARS-required detail (supplier, VAT amount, etc.).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Enhance Jasper to show supplier-level detail.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 13</a:t>
                      </a:r>
                      <a:endParaRPr lang="en-Z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287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57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E38D85-C4F8-F14B-E864-98B6295B54F8}"/>
              </a:ext>
            </a:extLst>
          </p:cNvPr>
          <p:cNvGraphicFramePr>
            <a:graphicFrameLocks noGrp="1"/>
          </p:cNvGraphicFramePr>
          <p:nvPr/>
        </p:nvGraphicFramePr>
        <p:xfrm>
          <a:off x="1145222" y="2446814"/>
          <a:ext cx="9901555" cy="3108960"/>
        </p:xfrm>
        <a:graphic>
          <a:graphicData uri="http://schemas.openxmlformats.org/drawingml/2006/table">
            <a:tbl>
              <a:tblPr firstRow="1" firstCol="1" bandRow="1"/>
              <a:tblGrid>
                <a:gridCol w="626110">
                  <a:extLst>
                    <a:ext uri="{9D8B030D-6E8A-4147-A177-3AD203B41FA5}">
                      <a16:colId xmlns:a16="http://schemas.microsoft.com/office/drawing/2014/main" val="281896535"/>
                    </a:ext>
                  </a:extLst>
                </a:gridCol>
                <a:gridCol w="3423285">
                  <a:extLst>
                    <a:ext uri="{9D8B030D-6E8A-4147-A177-3AD203B41FA5}">
                      <a16:colId xmlns:a16="http://schemas.microsoft.com/office/drawing/2014/main" val="3991924431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2399870945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709032940"/>
                    </a:ext>
                  </a:extLst>
                </a:gridCol>
                <a:gridCol w="690245">
                  <a:extLst>
                    <a:ext uri="{9D8B030D-6E8A-4147-A177-3AD203B41FA5}">
                      <a16:colId xmlns:a16="http://schemas.microsoft.com/office/drawing/2014/main" val="3293195047"/>
                    </a:ext>
                  </a:extLst>
                </a:gridCol>
                <a:gridCol w="1560830">
                  <a:extLst>
                    <a:ext uri="{9D8B030D-6E8A-4147-A177-3AD203B41FA5}">
                      <a16:colId xmlns:a16="http://schemas.microsoft.com/office/drawing/2014/main" val="2664389866"/>
                    </a:ext>
                  </a:extLst>
                </a:gridCol>
                <a:gridCol w="1616710">
                  <a:extLst>
                    <a:ext uri="{9D8B030D-6E8A-4147-A177-3AD203B41FA5}">
                      <a16:colId xmlns:a16="http://schemas.microsoft.com/office/drawing/2014/main" val="42494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Jasper Gaps 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reports overly summarised, lack SARS-required detail (supplier, VAT amount, etc.).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Enhance Jasper to show supplier-level detail.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Feb – 31 March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 13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1697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UNIVEN Case (Day 2)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– Jasper errors with high line volumes.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Escalate to CaseWare IDEA or optimize Jasper capacity.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 Nov – 15 Dec 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None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700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Tax Invoice Limitation – the system does not generate appropriate tax invoices. 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Solution: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Develop an invoice generation module.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ZA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Investigation and RD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01 May – 30 June2026</a:t>
                      </a:r>
                      <a:endParaRPr lang="en-Z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Item 2</a:t>
                      </a:r>
                      <a:endParaRPr lang="en-Z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67092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61C2695-EC39-017F-4C60-3B325B8D3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588" y="24463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55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FF107D-C42A-495B-DCB5-BEA79C0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happened since September 2025?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9A1B1-FD46-16E1-D594-94DCCEE09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91" y="1930514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ZA" dirty="0"/>
              <a:t>A list of enhancements was drafted by AdaptIT with timelines as presented in the previous slides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/>
              <a:t>The National Budget for 2026/27 was tabled by the Minister of Finance. It contained some VAT changes…</a:t>
            </a:r>
          </a:p>
          <a:p>
            <a:r>
              <a:rPr lang="en-ZA" dirty="0"/>
              <a:t> The threshold to register for VAT was increased to R2.3m from  R1.0m. This is good news to some, but it could alter the make-up of creditor database vendors due to de-registrations.</a:t>
            </a:r>
          </a:p>
          <a:p>
            <a:endParaRPr lang="en-ZA" dirty="0"/>
          </a:p>
          <a:p>
            <a:pPr marL="514350" indent="-514350">
              <a:buFont typeface="+mj-lt"/>
              <a:buAutoNum type="arabicPeriod"/>
            </a:pP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4366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21DF77-4624-40B4-F443-35744EA770D9}"/>
              </a:ext>
            </a:extLst>
          </p:cNvPr>
          <p:cNvSpPr txBox="1"/>
          <p:nvPr/>
        </p:nvSpPr>
        <p:spPr>
          <a:xfrm>
            <a:off x="294967" y="1125793"/>
            <a:ext cx="11356257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/>
              <a:t>Why compliant ?</a:t>
            </a:r>
          </a:p>
          <a:p>
            <a:pPr algn="ctr"/>
            <a:endParaRPr lang="en-ZA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800" dirty="0"/>
              <a:t>Non-compliance can affect the tax clearance status of your institution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800" dirty="0"/>
              <a:t>E-Invoicing  - the next step in VAT reporting is going to be digital. SARS will require VAT registered businesses to generate invoices in a structured electronic format and validate them via a real-time clearance system. This is going to require ERP system suppliers to do development to enable their customers to be compliant (www.cleartax.com)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ZA" sz="2800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97658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899</Words>
  <Application>Microsoft Office PowerPoint</Application>
  <PresentationFormat>Widescreen</PresentationFormat>
  <Paragraphs>206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Times New Roman</vt:lpstr>
      <vt:lpstr>Office Theme</vt:lpstr>
      <vt:lpstr>ITSIUG 2026  SESSION 35</vt:lpstr>
      <vt:lpstr>During 2025 a Special Working Team was created by the ITSUG. The group consisted of colleagues from universities, TVET’s, a VAT consultant and personnel from AdaptIT.  A workshop was held in Midrand on 15-16 September 2025 to identify specifications required for VAT related enhancements to the ERP system.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happened since September 2025?</vt:lpstr>
      <vt:lpstr>PowerPoint Presentation</vt:lpstr>
      <vt:lpstr>PowerPoint Presentation</vt:lpstr>
    </vt:vector>
  </TitlesOfParts>
  <Company>Nelson Mandela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Mouton, Henry (Mr) (Summerstrand Campus South)</dc:creator>
  <cp:lastModifiedBy>Mouton, Henry (Mr) (Summerstrand Campus South)</cp:lastModifiedBy>
  <cp:revision>9</cp:revision>
  <dcterms:created xsi:type="dcterms:W3CDTF">2026-03-13T06:58:53Z</dcterms:created>
  <dcterms:modified xsi:type="dcterms:W3CDTF">2026-03-13T13:09:20Z</dcterms:modified>
</cp:coreProperties>
</file>