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9" r:id="rId10"/>
    <p:sldId id="270" r:id="rId11"/>
    <p:sldId id="272" r:id="rId12"/>
    <p:sldId id="273" r:id="rId13"/>
    <p:sldId id="275" r:id="rId14"/>
    <p:sldId id="265" r:id="rId15"/>
  </p:sldIdLst>
  <p:sldSz cx="18288000" cy="10287000"/>
  <p:notesSz cx="6858000" cy="9144000"/>
  <p:embeddedFontLst>
    <p:embeddedFont>
      <p:font typeface="Aharoni" panose="02010803020104030203" pitchFamily="2" charset="-79"/>
      <p:bold r:id="rId16"/>
    </p:embeddedFont>
    <p:embeddedFont>
      <p:font typeface="Antique Olive Bold" panose="020B0604020202020204" charset="0"/>
      <p:regular r:id="rId17"/>
    </p:embeddedFont>
    <p:embeddedFont>
      <p:font typeface="Arial Black" panose="020B0A04020102020204" pitchFamily="34" charset="0"/>
      <p:bold r:id="rId18"/>
    </p:embeddedFont>
    <p:embeddedFont>
      <p:font typeface="Canva Sans Bold" panose="020B0604020202020204" charset="0"/>
      <p:regular r:id="rId19"/>
    </p:embeddedFont>
    <p:embeddedFont>
      <p:font typeface="League Spartan" panose="020B060402020202020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Bold" panose="00000800000000000000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Nunito Bold" charset="0"/>
      <p:regular r:id="rId30"/>
    </p:embeddedFont>
    <p:embeddedFont>
      <p:font typeface="TT Firs Neue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029D8-F574-4DC6-BB34-CB2AF831B5C5}" v="80" dt="2026-03-17T02:08:25.081"/>
    <p1510:client id="{CA53B6B3-1370-4F64-85FD-5492A61B3B25}" v="24" dt="2026-03-16T16:00:3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5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Pule" userId="a4186bea-4bd5-4bb9-ab5a-26a6c0138aef" providerId="ADAL" clId="{0BC18089-3212-4BC1-9528-D06CD83257A0}"/>
    <pc:docChg chg="modSld">
      <pc:chgData name="Charles Pule" userId="a4186bea-4bd5-4bb9-ab5a-26a6c0138aef" providerId="ADAL" clId="{0BC18089-3212-4BC1-9528-D06CD83257A0}" dt="2026-03-17T02:08:25.080" v="158"/>
      <pc:docMkLst>
        <pc:docMk/>
      </pc:docMkLst>
      <pc:sldChg chg="modSp modAnim">
        <pc:chgData name="Charles Pule" userId="a4186bea-4bd5-4bb9-ab5a-26a6c0138aef" providerId="ADAL" clId="{0BC18089-3212-4BC1-9528-D06CD83257A0}" dt="2026-03-17T02:07:00.981" v="155" actId="20577"/>
        <pc:sldMkLst>
          <pc:docMk/>
          <pc:sldMk cId="0" sldId="257"/>
        </pc:sldMkLst>
        <pc:spChg chg="mod">
          <ac:chgData name="Charles Pule" userId="a4186bea-4bd5-4bb9-ab5a-26a6c0138aef" providerId="ADAL" clId="{0BC18089-3212-4BC1-9528-D06CD83257A0}" dt="2026-03-17T02:06:42.170" v="152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Charles Pule" userId="a4186bea-4bd5-4bb9-ab5a-26a6c0138aef" providerId="ADAL" clId="{0BC18089-3212-4BC1-9528-D06CD83257A0}" dt="2026-03-17T02:06:46.400" v="153" actId="20577"/>
          <ac:spMkLst>
            <pc:docMk/>
            <pc:sldMk cId="0" sldId="257"/>
            <ac:spMk id="13" creationId="{B4FE9661-1932-D133-AB7D-9D6760F86318}"/>
          </ac:spMkLst>
        </pc:spChg>
        <pc:spChg chg="mod">
          <ac:chgData name="Charles Pule" userId="a4186bea-4bd5-4bb9-ab5a-26a6c0138aef" providerId="ADAL" clId="{0BC18089-3212-4BC1-9528-D06CD83257A0}" dt="2026-03-17T02:06:50.247" v="154" actId="20577"/>
          <ac:spMkLst>
            <pc:docMk/>
            <pc:sldMk cId="0" sldId="257"/>
            <ac:spMk id="14" creationId="{8A61F4F3-231A-25BA-9CAF-3E3D47F39346}"/>
          </ac:spMkLst>
        </pc:spChg>
        <pc:spChg chg="mod">
          <ac:chgData name="Charles Pule" userId="a4186bea-4bd5-4bb9-ab5a-26a6c0138aef" providerId="ADAL" clId="{0BC18089-3212-4BC1-9528-D06CD83257A0}" dt="2026-03-17T02:07:00.981" v="155" actId="20577"/>
          <ac:spMkLst>
            <pc:docMk/>
            <pc:sldMk cId="0" sldId="257"/>
            <ac:spMk id="18" creationId="{8D2713DA-1EE0-B023-6097-3F88F7535140}"/>
          </ac:spMkLst>
        </pc:spChg>
      </pc:sldChg>
      <pc:sldChg chg="modSp mod modAnim">
        <pc:chgData name="Charles Pule" userId="a4186bea-4bd5-4bb9-ab5a-26a6c0138aef" providerId="ADAL" clId="{0BC18089-3212-4BC1-9528-D06CD83257A0}" dt="2026-03-17T01:59:49.004" v="117"/>
        <pc:sldMkLst>
          <pc:docMk/>
          <pc:sldMk cId="0" sldId="258"/>
        </pc:sldMkLst>
        <pc:spChg chg="mod">
          <ac:chgData name="Charles Pule" userId="a4186bea-4bd5-4bb9-ab5a-26a6c0138aef" providerId="ADAL" clId="{0BC18089-3212-4BC1-9528-D06CD83257A0}" dt="2026-03-17T01:57:26.291" v="105" actId="1076"/>
          <ac:spMkLst>
            <pc:docMk/>
            <pc:sldMk cId="0" sldId="258"/>
            <ac:spMk id="70" creationId="{00000000-0000-0000-0000-000000000000}"/>
          </ac:spMkLst>
        </pc:spChg>
        <pc:spChg chg="mod">
          <ac:chgData name="Charles Pule" userId="a4186bea-4bd5-4bb9-ab5a-26a6c0138aef" providerId="ADAL" clId="{0BC18089-3212-4BC1-9528-D06CD83257A0}" dt="2026-03-17T01:57:26.291" v="105" actId="1076"/>
          <ac:spMkLst>
            <pc:docMk/>
            <pc:sldMk cId="0" sldId="258"/>
            <ac:spMk id="71" creationId="{00000000-0000-0000-0000-000000000000}"/>
          </ac:spMkLst>
        </pc:spChg>
      </pc:sldChg>
      <pc:sldChg chg="modAnim">
        <pc:chgData name="Charles Pule" userId="a4186bea-4bd5-4bb9-ab5a-26a6c0138aef" providerId="ADAL" clId="{0BC18089-3212-4BC1-9528-D06CD83257A0}" dt="2026-03-17T02:00:22.882" v="120"/>
        <pc:sldMkLst>
          <pc:docMk/>
          <pc:sldMk cId="0" sldId="259"/>
        </pc:sldMkLst>
      </pc:sldChg>
      <pc:sldChg chg="modAnim">
        <pc:chgData name="Charles Pule" userId="a4186bea-4bd5-4bb9-ab5a-26a6c0138aef" providerId="ADAL" clId="{0BC18089-3212-4BC1-9528-D06CD83257A0}" dt="2026-03-17T02:02:15.784" v="130"/>
        <pc:sldMkLst>
          <pc:docMk/>
          <pc:sldMk cId="0" sldId="260"/>
        </pc:sldMkLst>
      </pc:sldChg>
      <pc:sldChg chg="modSp mod modAnim">
        <pc:chgData name="Charles Pule" userId="a4186bea-4bd5-4bb9-ab5a-26a6c0138aef" providerId="ADAL" clId="{0BC18089-3212-4BC1-9528-D06CD83257A0}" dt="2026-03-17T02:08:25.080" v="158"/>
        <pc:sldMkLst>
          <pc:docMk/>
          <pc:sldMk cId="2823651400" sldId="266"/>
        </pc:sldMkLst>
        <pc:spChg chg="mod">
          <ac:chgData name="Charles Pule" userId="a4186bea-4bd5-4bb9-ab5a-26a6c0138aef" providerId="ADAL" clId="{0BC18089-3212-4BC1-9528-D06CD83257A0}" dt="2026-03-17T02:08:13.479" v="157" actId="1076"/>
          <ac:spMkLst>
            <pc:docMk/>
            <pc:sldMk cId="2823651400" sldId="266"/>
            <ac:spMk id="3" creationId="{7E45D756-567A-299A-6F66-A9007EAC0EC6}"/>
          </ac:spMkLst>
        </pc:spChg>
        <pc:cxnChg chg="mod">
          <ac:chgData name="Charles Pule" userId="a4186bea-4bd5-4bb9-ab5a-26a6c0138aef" providerId="ADAL" clId="{0BC18089-3212-4BC1-9528-D06CD83257A0}" dt="2026-03-17T02:08:13.479" v="157" actId="1076"/>
          <ac:cxnSpMkLst>
            <pc:docMk/>
            <pc:sldMk cId="2823651400" sldId="266"/>
            <ac:cxnSpMk id="5" creationId="{2CEC3A0A-08A9-F6DE-6A1F-0D092AF7ABBA}"/>
          </ac:cxnSpMkLst>
        </pc:cxnChg>
        <pc:cxnChg chg="mod">
          <ac:chgData name="Charles Pule" userId="a4186bea-4bd5-4bb9-ab5a-26a6c0138aef" providerId="ADAL" clId="{0BC18089-3212-4BC1-9528-D06CD83257A0}" dt="2026-03-17T02:08:13.479" v="157" actId="1076"/>
          <ac:cxnSpMkLst>
            <pc:docMk/>
            <pc:sldMk cId="2823651400" sldId="266"/>
            <ac:cxnSpMk id="6" creationId="{725BE9C6-4D1F-ADD4-329A-C754B39AFEC9}"/>
          </ac:cxnSpMkLst>
        </pc:cxnChg>
        <pc:cxnChg chg="mod">
          <ac:chgData name="Charles Pule" userId="a4186bea-4bd5-4bb9-ab5a-26a6c0138aef" providerId="ADAL" clId="{0BC18089-3212-4BC1-9528-D06CD83257A0}" dt="2026-03-17T02:08:13.479" v="157" actId="1076"/>
          <ac:cxnSpMkLst>
            <pc:docMk/>
            <pc:sldMk cId="2823651400" sldId="266"/>
            <ac:cxnSpMk id="7" creationId="{D3B031C4-7F78-FC51-247D-3E8AB239DCEB}"/>
          </ac:cxnSpMkLst>
        </pc:cxnChg>
        <pc:cxnChg chg="mod">
          <ac:chgData name="Charles Pule" userId="a4186bea-4bd5-4bb9-ab5a-26a6c0138aef" providerId="ADAL" clId="{0BC18089-3212-4BC1-9528-D06CD83257A0}" dt="2026-03-17T02:08:13.479" v="157" actId="1076"/>
          <ac:cxnSpMkLst>
            <pc:docMk/>
            <pc:sldMk cId="2823651400" sldId="266"/>
            <ac:cxnSpMk id="13" creationId="{80D7B031-9FE9-394C-764F-7583BAB5FE58}"/>
          </ac:cxnSpMkLst>
        </pc:cxnChg>
      </pc:sldChg>
      <pc:sldChg chg="modAnim">
        <pc:chgData name="Charles Pule" userId="a4186bea-4bd5-4bb9-ab5a-26a6c0138aef" providerId="ADAL" clId="{0BC18089-3212-4BC1-9528-D06CD83257A0}" dt="2026-03-17T01:56:33.809" v="100"/>
        <pc:sldMkLst>
          <pc:docMk/>
          <pc:sldMk cId="745635643" sldId="267"/>
        </pc:sldMkLst>
      </pc:sldChg>
      <pc:sldChg chg="modAnim">
        <pc:chgData name="Charles Pule" userId="a4186bea-4bd5-4bb9-ab5a-26a6c0138aef" providerId="ADAL" clId="{0BC18089-3212-4BC1-9528-D06CD83257A0}" dt="2026-03-17T01:54:02.710" v="79"/>
        <pc:sldMkLst>
          <pc:docMk/>
          <pc:sldMk cId="1375718877" sldId="268"/>
        </pc:sldMkLst>
      </pc:sldChg>
      <pc:sldChg chg="modAnim">
        <pc:chgData name="Charles Pule" userId="a4186bea-4bd5-4bb9-ab5a-26a6c0138aef" providerId="ADAL" clId="{0BC18089-3212-4BC1-9528-D06CD83257A0}" dt="2026-03-17T02:03:09.950" v="136"/>
        <pc:sldMkLst>
          <pc:docMk/>
          <pc:sldMk cId="3427106944" sldId="269"/>
        </pc:sldMkLst>
      </pc:sldChg>
      <pc:sldChg chg="modAnim">
        <pc:chgData name="Charles Pule" userId="a4186bea-4bd5-4bb9-ab5a-26a6c0138aef" providerId="ADAL" clId="{0BC18089-3212-4BC1-9528-D06CD83257A0}" dt="2026-03-17T02:03:18.894" v="137"/>
        <pc:sldMkLst>
          <pc:docMk/>
          <pc:sldMk cId="3940578259" sldId="270"/>
        </pc:sldMkLst>
      </pc:sldChg>
      <pc:sldChg chg="modAnim">
        <pc:chgData name="Charles Pule" userId="a4186bea-4bd5-4bb9-ab5a-26a6c0138aef" providerId="ADAL" clId="{0BC18089-3212-4BC1-9528-D06CD83257A0}" dt="2026-03-17T02:03:58.017" v="142"/>
        <pc:sldMkLst>
          <pc:docMk/>
          <pc:sldMk cId="3916005154" sldId="273"/>
        </pc:sldMkLst>
      </pc:sldChg>
      <pc:sldChg chg="modAnim">
        <pc:chgData name="Charles Pule" userId="a4186bea-4bd5-4bb9-ab5a-26a6c0138aef" providerId="ADAL" clId="{0BC18089-3212-4BC1-9528-D06CD83257A0}" dt="2026-03-17T02:04:13.814" v="144"/>
        <pc:sldMkLst>
          <pc:docMk/>
          <pc:sldMk cId="1170604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A red and white background  AI-generated content may b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5996" y="2527328"/>
            <a:ext cx="10447242" cy="341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4"/>
              </a:lnSpc>
            </a:pPr>
            <a:r>
              <a:rPr lang="en-GB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Transition from Legacy to Occupational Qualifications:</a:t>
            </a:r>
            <a:br>
              <a:rPr lang="en-GB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a Capable and Skilled Workforce for South Africa</a:t>
            </a:r>
            <a:endParaRPr lang="en-US" sz="4400" b="1" spc="-372" dirty="0">
              <a:solidFill>
                <a:schemeClr val="bg1"/>
              </a:solidFill>
              <a:latin typeface="Aharoni" panose="02010803020104030203" pitchFamily="2" charset="-79"/>
              <a:ea typeface="Trebuchet MS"/>
              <a:cs typeface="Aharoni" panose="02010803020104030203" pitchFamily="2" charset="-79"/>
              <a:sym typeface="Trebuchet M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9967" y="7972685"/>
            <a:ext cx="9639300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 dirty="0">
                <a:solidFill>
                  <a:schemeClr val="bg1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ITS Integrator Group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55242" y="6487529"/>
            <a:ext cx="9048750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GB" sz="3200" b="1" dirty="0"/>
              <a:t>“What the transition really means for institutions, systems, and the future of skills development.”</a:t>
            </a:r>
            <a:endParaRPr lang="en-US" sz="2999" b="1" dirty="0">
              <a:solidFill>
                <a:schemeClr val="bg1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63C32-9C7C-5045-5F56-71EA9F4D2A38}"/>
              </a:ext>
            </a:extLst>
          </p:cNvPr>
          <p:cNvSpPr txBox="1"/>
          <p:nvPr/>
        </p:nvSpPr>
        <p:spPr>
          <a:xfrm>
            <a:off x="1447800" y="8877300"/>
            <a:ext cx="7098804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chemeClr val="bg1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Date: 17 March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335D-1164-5109-9AE4-0F32909E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5336-2250-74D4-8B7F-D472BB9F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What are the opportunities?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3B58-66C2-9C31-2539-5BADFC19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535400" cy="8115300"/>
          </a:xfrm>
        </p:spPr>
        <p:txBody>
          <a:bodyPr>
            <a:normAutofit lnSpcReduction="10000"/>
          </a:bodyPr>
          <a:lstStyle/>
          <a:p>
            <a:pPr marL="711200" indent="-711200"/>
            <a:r>
              <a:rPr lang="en-GB" sz="8000" dirty="0"/>
              <a:t>Stronger employer participation</a:t>
            </a:r>
          </a:p>
          <a:p>
            <a:pPr marL="711200" indent="-711200"/>
            <a:r>
              <a:rPr lang="en-GB" sz="8000" dirty="0"/>
              <a:t>Better graduates' employability</a:t>
            </a:r>
          </a:p>
          <a:p>
            <a:pPr marL="711200" indent="-711200"/>
            <a:r>
              <a:rPr lang="en-GB" sz="8000" dirty="0"/>
              <a:t>Modernisation of TVET and CET System</a:t>
            </a:r>
          </a:p>
          <a:p>
            <a:pPr marL="711200" indent="-711200"/>
            <a:r>
              <a:rPr lang="en-GB" sz="8000" dirty="0"/>
              <a:t>Alignment with 4IR occupations and skills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9405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548DE-B0A0-C02F-E7AC-890DB8C2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8306-F5E4-C18E-2E7F-DE9A2D2A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What are the Challenges? 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36ED-C1A9-A2AA-272B-47D057AF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535400" cy="8115300"/>
          </a:xfrm>
        </p:spPr>
        <p:txBody>
          <a:bodyPr>
            <a:normAutofit fontScale="77500" lnSpcReduction="20000"/>
          </a:bodyPr>
          <a:lstStyle/>
          <a:p>
            <a:pPr marL="711200" indent="-711200"/>
            <a:r>
              <a:rPr lang="en-GB" sz="8000" dirty="0"/>
              <a:t>Work placement capacity (Industry Partnership Agreements)</a:t>
            </a:r>
          </a:p>
          <a:p>
            <a:pPr marL="711200" indent="-711200"/>
            <a:r>
              <a:rPr lang="en-GB" sz="8000" dirty="0"/>
              <a:t>Lecturer readiness (unqualified and underqualified lecturers) – Facilitation Skills, Learning Experience Design</a:t>
            </a:r>
          </a:p>
          <a:p>
            <a:pPr marL="711200" indent="-711200"/>
            <a:r>
              <a:rPr lang="en-GB" sz="8000" dirty="0"/>
              <a:t>OHS</a:t>
            </a:r>
          </a:p>
          <a:p>
            <a:pPr marL="711200" indent="-711200"/>
            <a:r>
              <a:rPr lang="en-GB" sz="8000" dirty="0"/>
              <a:t>Infrastructure – outdated technologies</a:t>
            </a:r>
          </a:p>
          <a:p>
            <a:pPr marL="711200" indent="-711200"/>
            <a:r>
              <a:rPr lang="en-GB" sz="8000" dirty="0"/>
              <a:t>Funding models</a:t>
            </a:r>
          </a:p>
          <a:p>
            <a:pPr marL="711200" indent="-711200"/>
            <a:r>
              <a:rPr lang="en-GB" sz="8000" dirty="0"/>
              <a:t>Institutional systems – must Adapt!</a:t>
            </a:r>
          </a:p>
        </p:txBody>
      </p:sp>
    </p:spTree>
    <p:extLst>
      <p:ext uri="{BB962C8B-B14F-4D97-AF65-F5344CB8AC3E}">
        <p14:creationId xmlns:p14="http://schemas.microsoft.com/office/powerpoint/2010/main" val="308812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0B31-254A-7D0C-07D6-8B1A59CA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29B5-2281-0C4D-152F-2C857CC3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What Must Happen Next? 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DDB9-417B-107C-E17E-9E76779F5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535400" cy="8115300"/>
          </a:xfrm>
        </p:spPr>
        <p:txBody>
          <a:bodyPr>
            <a:normAutofit lnSpcReduction="10000"/>
          </a:bodyPr>
          <a:lstStyle/>
          <a:p>
            <a:pPr marL="711200" indent="-711200"/>
            <a:r>
              <a:rPr lang="en-GB" sz="8000" dirty="0"/>
              <a:t>More partnerships between industry and institutions </a:t>
            </a:r>
          </a:p>
          <a:p>
            <a:pPr marL="711200" indent="-711200"/>
            <a:r>
              <a:rPr lang="en-GB" sz="8000" dirty="0"/>
              <a:t>Train more lecturers</a:t>
            </a:r>
          </a:p>
          <a:p>
            <a:pPr marL="711200" indent="-711200"/>
            <a:r>
              <a:rPr lang="en-GB" sz="8000" dirty="0"/>
              <a:t>Upgrade information systems</a:t>
            </a:r>
          </a:p>
          <a:p>
            <a:pPr marL="711200" indent="-711200"/>
            <a:r>
              <a:rPr lang="en-GB" sz="8000" dirty="0"/>
              <a:t>More accreditation as Assessment </a:t>
            </a:r>
            <a:r>
              <a:rPr lang="en-GB" sz="8000" dirty="0" err="1"/>
              <a:t>Centers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16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67D91-D058-E553-C760-B50A417C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0718-5138-DE01-4749-83ABD815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628900"/>
            <a:ext cx="15925800" cy="1362075"/>
          </a:xfrm>
        </p:spPr>
        <p:txBody>
          <a:bodyPr>
            <a:noAutofit/>
          </a:bodyPr>
          <a:lstStyle/>
          <a:p>
            <a:r>
              <a:rPr lang="en-GB" sz="4400" dirty="0"/>
              <a:t>“The transition from legacy qualifications to occupational qualifications is not simply a curriculum change. 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It represents a fundamental shift in how South Africa prepares its workforce — placing industry, competence and employability at the centre of learning.”</a:t>
            </a:r>
            <a:endParaRPr lang="en-ZA" sz="4400" b="1" dirty="0"/>
          </a:p>
        </p:txBody>
      </p:sp>
    </p:spTree>
    <p:extLst>
      <p:ext uri="{BB962C8B-B14F-4D97-AF65-F5344CB8AC3E}">
        <p14:creationId xmlns:p14="http://schemas.microsoft.com/office/powerpoint/2010/main" val="117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A red and white background  AI-generated content may b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 descr="A cover of a book  AI-generated content may be incorrect.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47775" y="2564606"/>
            <a:ext cx="15773400" cy="4279106"/>
            <a:chOff x="0" y="0"/>
            <a:chExt cx="21031200" cy="5705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5705474"/>
            </a:xfrm>
            <a:custGeom>
              <a:avLst/>
              <a:gdLst/>
              <a:ahLst/>
              <a:cxnLst/>
              <a:rect l="l" t="t" r="r" b="b"/>
              <a:pathLst>
                <a:path w="21031200" h="5705474">
                  <a:moveTo>
                    <a:pt x="0" y="0"/>
                  </a:moveTo>
                  <a:lnTo>
                    <a:pt x="21031200" y="0"/>
                  </a:lnTo>
                  <a:lnTo>
                    <a:pt x="21031200" y="5705474"/>
                  </a:lnTo>
                  <a:lnTo>
                    <a:pt x="0" y="570547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21824" b="-21824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21031200" cy="563880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9720"/>
                </a:lnSpc>
              </a:pPr>
              <a:r>
                <a:rPr lang="en-US" sz="9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Thank You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82690">
            <a:off x="13500468" y="1455670"/>
            <a:ext cx="2120417" cy="2120417"/>
          </a:xfrm>
          <a:custGeom>
            <a:avLst/>
            <a:gdLst/>
            <a:ahLst/>
            <a:cxnLst/>
            <a:rect l="l" t="t" r="r" b="b"/>
            <a:pathLst>
              <a:path w="2120417" h="2120417">
                <a:moveTo>
                  <a:pt x="0" y="0"/>
                </a:moveTo>
                <a:lnTo>
                  <a:pt x="2120418" y="0"/>
                </a:lnTo>
                <a:lnTo>
                  <a:pt x="2120418" y="2120417"/>
                </a:lnTo>
                <a:lnTo>
                  <a:pt x="0" y="2120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TextBox 3"/>
          <p:cNvSpPr txBox="1"/>
          <p:nvPr/>
        </p:nvSpPr>
        <p:spPr>
          <a:xfrm>
            <a:off x="1260998" y="904186"/>
            <a:ext cx="11652477" cy="124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4"/>
              </a:lnSpc>
            </a:pPr>
            <a:r>
              <a:rPr lang="en-US" sz="939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9396" y="2549215"/>
            <a:ext cx="1149904" cy="10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1"/>
              </a:lnSpc>
            </a:pPr>
            <a:r>
              <a:rPr lang="en-US" sz="672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08584" y="3060790"/>
            <a:ext cx="1023694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the transition means?</a:t>
            </a:r>
          </a:p>
          <a:p>
            <a:pPr algn="l">
              <a:lnSpc>
                <a:spcPts val="3148"/>
              </a:lnSpc>
            </a:pPr>
            <a:endParaRPr lang="en-US" sz="262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7660" y="3886816"/>
            <a:ext cx="1149904" cy="10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1"/>
              </a:lnSpc>
            </a:pPr>
            <a:r>
              <a:rPr lang="en-US" sz="672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7660" y="5202313"/>
            <a:ext cx="1149904" cy="10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1"/>
              </a:lnSpc>
            </a:pPr>
            <a:r>
              <a:rPr lang="en-US" sz="672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</a:t>
            </a:r>
          </a:p>
        </p:txBody>
      </p:sp>
      <p:sp>
        <p:nvSpPr>
          <p:cNvPr id="9" name="Freeform 9"/>
          <p:cNvSpPr/>
          <p:nvPr/>
        </p:nvSpPr>
        <p:spPr>
          <a:xfrm>
            <a:off x="16244284" y="7344103"/>
            <a:ext cx="2848162" cy="311327"/>
          </a:xfrm>
          <a:custGeom>
            <a:avLst/>
            <a:gdLst/>
            <a:ahLst/>
            <a:cxnLst/>
            <a:rect l="l" t="t" r="r" b="b"/>
            <a:pathLst>
              <a:path w="2848162" h="311327">
                <a:moveTo>
                  <a:pt x="0" y="0"/>
                </a:moveTo>
                <a:lnTo>
                  <a:pt x="2848163" y="0"/>
                </a:lnTo>
                <a:lnTo>
                  <a:pt x="2848163" y="311327"/>
                </a:lnTo>
                <a:lnTo>
                  <a:pt x="0" y="31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32221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4FE9661-1932-D133-AB7D-9D6760F86318}"/>
              </a:ext>
            </a:extLst>
          </p:cNvPr>
          <p:cNvSpPr txBox="1"/>
          <p:nvPr/>
        </p:nvSpPr>
        <p:spPr>
          <a:xfrm>
            <a:off x="2608584" y="4348411"/>
            <a:ext cx="1023694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changes for institutions?</a:t>
            </a:r>
          </a:p>
          <a:p>
            <a:pPr algn="l">
              <a:lnSpc>
                <a:spcPts val="3148"/>
              </a:lnSpc>
            </a:pPr>
            <a:endParaRPr lang="en-US" sz="262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8A61F4F3-231A-25BA-9CAF-3E3D47F39346}"/>
              </a:ext>
            </a:extLst>
          </p:cNvPr>
          <p:cNvSpPr txBox="1"/>
          <p:nvPr/>
        </p:nvSpPr>
        <p:spPr>
          <a:xfrm>
            <a:off x="2603821" y="5602695"/>
            <a:ext cx="1023694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Status of implementation?</a:t>
            </a:r>
          </a:p>
          <a:p>
            <a:pPr algn="l">
              <a:lnSpc>
                <a:spcPts val="3148"/>
              </a:lnSpc>
            </a:pPr>
            <a:endParaRPr lang="en-US" sz="262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1A02ED-F233-B886-68F9-261EDACFFDF4}"/>
              </a:ext>
            </a:extLst>
          </p:cNvPr>
          <p:cNvSpPr txBox="1"/>
          <p:nvPr/>
        </p:nvSpPr>
        <p:spPr>
          <a:xfrm>
            <a:off x="1286058" y="6517810"/>
            <a:ext cx="1380942" cy="992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71"/>
              </a:lnSpc>
            </a:pPr>
            <a:r>
              <a:rPr lang="en-US" sz="672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04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8D5D711B-A003-3590-1F1F-AB5B8F69543D}"/>
              </a:ext>
            </a:extLst>
          </p:cNvPr>
          <p:cNvSpPr txBox="1"/>
          <p:nvPr/>
        </p:nvSpPr>
        <p:spPr>
          <a:xfrm>
            <a:off x="2613346" y="7007199"/>
            <a:ext cx="1023694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 and misconceptions</a:t>
            </a:r>
          </a:p>
          <a:p>
            <a:pPr algn="l">
              <a:lnSpc>
                <a:spcPts val="3148"/>
              </a:lnSpc>
            </a:pPr>
            <a:endParaRPr lang="en-US" sz="262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8D2713DA-1EE0-B023-6097-3F88F7535140}"/>
              </a:ext>
            </a:extLst>
          </p:cNvPr>
          <p:cNvSpPr txBox="1"/>
          <p:nvPr/>
        </p:nvSpPr>
        <p:spPr>
          <a:xfrm>
            <a:off x="2603821" y="8166770"/>
            <a:ext cx="1023694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must happen next?</a:t>
            </a:r>
          </a:p>
          <a:p>
            <a:pPr algn="l">
              <a:lnSpc>
                <a:spcPts val="3148"/>
              </a:lnSpc>
            </a:pPr>
            <a:endParaRPr lang="en-US" sz="262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7B671DB8-E431-3248-A738-3378BC705954}"/>
              </a:ext>
            </a:extLst>
          </p:cNvPr>
          <p:cNvSpPr txBox="1"/>
          <p:nvPr/>
        </p:nvSpPr>
        <p:spPr>
          <a:xfrm>
            <a:off x="1300351" y="7570194"/>
            <a:ext cx="1380942" cy="992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71"/>
              </a:lnSpc>
            </a:pPr>
            <a:r>
              <a:rPr lang="en-US" sz="672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71C9-C5EA-0A1A-5CA7-F7161C1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5354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Why the Transition? 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D756-567A-299A-6F66-A9007EAC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100"/>
            <a:ext cx="16535400" cy="8115300"/>
          </a:xfrm>
        </p:spPr>
        <p:txBody>
          <a:bodyPr>
            <a:normAutofit lnSpcReduction="10000"/>
          </a:bodyPr>
          <a:lstStyle/>
          <a:p>
            <a:r>
              <a:rPr lang="en-GB" sz="4400" b="1" dirty="0"/>
              <a:t>Legacy qualifications were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4000" dirty="0"/>
              <a:t>Uniform  (same qualifications in 50 TVETs)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4000" dirty="0"/>
              <a:t>Theory-heavy (Chalk &amp; Talk focused) prepared learners for examinations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4000" dirty="0"/>
              <a:t>Poorly aligned with workplaces (Weak employer involvement)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4000" dirty="0"/>
              <a:t>Focus on cognitive domain not competency-based (Ignored multiple intelligences) </a:t>
            </a:r>
          </a:p>
          <a:p>
            <a:r>
              <a:rPr lang="en-GB" sz="4400" b="1" dirty="0"/>
              <a:t>Occupational qualifications introduce: 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GB" sz="4000" b="1" dirty="0">
                <a:solidFill>
                  <a:srgbClr val="FF0000"/>
                </a:solidFill>
              </a:rPr>
              <a:t>Knowledge </a:t>
            </a:r>
            <a:r>
              <a:rPr lang="en-GB" sz="4000" b="1" dirty="0"/>
              <a:t> </a:t>
            </a:r>
            <a:r>
              <a:rPr lang="en-GB" sz="4000" dirty="0"/>
              <a:t>                                                            Industry aligned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GB" sz="4000" b="1" dirty="0">
                <a:solidFill>
                  <a:srgbClr val="0070C0"/>
                </a:solidFill>
              </a:rPr>
              <a:t>Practical Skills</a:t>
            </a:r>
            <a:r>
              <a:rPr lang="en-GB" sz="4000" dirty="0">
                <a:solidFill>
                  <a:srgbClr val="0070C0"/>
                </a:solidFill>
              </a:rPr>
              <a:t>                                                        </a:t>
            </a:r>
            <a:r>
              <a:rPr lang="en-GB" sz="4000" dirty="0"/>
              <a:t>Competency driven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GB" sz="4000" b="1" dirty="0">
                <a:solidFill>
                  <a:srgbClr val="00B050"/>
                </a:solidFill>
              </a:rPr>
              <a:t>Workplace experience</a:t>
            </a:r>
            <a:r>
              <a:rPr lang="en-GB" sz="4000" dirty="0">
                <a:solidFill>
                  <a:srgbClr val="00B050"/>
                </a:solidFill>
              </a:rPr>
              <a:t>                                          </a:t>
            </a:r>
            <a:r>
              <a:rPr lang="en-GB" sz="4000" dirty="0"/>
              <a:t>Workplace Integrated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GB" sz="4000" dirty="0"/>
              <a:t>External Integrated Summative Assessment (EISA) / Final Integrated Summative Assessment (FISA)</a:t>
            </a:r>
            <a:endParaRPr lang="en-ZA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EC3A0A-08A9-F6DE-6A1F-0D092AF7ABBA}"/>
              </a:ext>
            </a:extLst>
          </p:cNvPr>
          <p:cNvCxnSpPr/>
          <p:nvPr/>
        </p:nvCxnSpPr>
        <p:spPr>
          <a:xfrm>
            <a:off x="6553200" y="6477000"/>
            <a:ext cx="3200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5BE9C6-4D1F-ADD4-329A-C754B39AFEC9}"/>
              </a:ext>
            </a:extLst>
          </p:cNvPr>
          <p:cNvCxnSpPr/>
          <p:nvPr/>
        </p:nvCxnSpPr>
        <p:spPr>
          <a:xfrm>
            <a:off x="6553200" y="7924800"/>
            <a:ext cx="3200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B031C4-7F78-FC51-247D-3E8AB239DCEB}"/>
              </a:ext>
            </a:extLst>
          </p:cNvPr>
          <p:cNvCxnSpPr>
            <a:cxnSpLocks/>
          </p:cNvCxnSpPr>
          <p:nvPr/>
        </p:nvCxnSpPr>
        <p:spPr>
          <a:xfrm>
            <a:off x="9753600" y="6477000"/>
            <a:ext cx="0" cy="1447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D7B031-9FE9-394C-764F-7583BAB5FE58}"/>
              </a:ext>
            </a:extLst>
          </p:cNvPr>
          <p:cNvCxnSpPr/>
          <p:nvPr/>
        </p:nvCxnSpPr>
        <p:spPr>
          <a:xfrm>
            <a:off x="9753600" y="71628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EB93-EFC0-0BC6-221B-7D9458D65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7A0B-62AD-BBF2-E8A1-8912193D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What does the Transition Actually Mean? 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3EE2-7666-F42F-9BCE-92EBA6B7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535400" cy="8115300"/>
          </a:xfrm>
        </p:spPr>
        <p:txBody>
          <a:bodyPr>
            <a:normAutofit fontScale="92500" lnSpcReduction="20000"/>
          </a:bodyPr>
          <a:lstStyle/>
          <a:p>
            <a:r>
              <a:rPr lang="en-GB" sz="5400" dirty="0"/>
              <a:t>Replacing legacy programmes </a:t>
            </a:r>
            <a:r>
              <a:rPr lang="en-GB" sz="5400" b="1" dirty="0"/>
              <a:t>- </a:t>
            </a:r>
            <a:r>
              <a:rPr lang="en-GB" sz="5400" dirty="0"/>
              <a:t>NATED (N1-6) and NCV</a:t>
            </a:r>
          </a:p>
          <a:p>
            <a:r>
              <a:rPr lang="en-GB" sz="5400" dirty="0"/>
              <a:t>TVETs and CETs moving from GENFETQA to OQSF</a:t>
            </a:r>
          </a:p>
          <a:p>
            <a:r>
              <a:rPr lang="en-GB" sz="5400" dirty="0"/>
              <a:t>Introducing occupational qualifications on the OQSF</a:t>
            </a:r>
          </a:p>
          <a:p>
            <a:r>
              <a:rPr lang="en-GB" sz="5400" dirty="0"/>
              <a:t>Changing the learning model – Why? </a:t>
            </a:r>
          </a:p>
          <a:p>
            <a:pPr marL="1349375" lvl="1" indent="-892175">
              <a:buFont typeface="Courier New" panose="02070309020205020404" pitchFamily="49" charset="0"/>
              <a:buChar char="o"/>
            </a:pPr>
            <a:r>
              <a:rPr lang="en-GB" sz="5000" dirty="0"/>
              <a:t>Rapid technological changes</a:t>
            </a:r>
          </a:p>
          <a:p>
            <a:pPr marL="1349375" lvl="1" indent="-892175">
              <a:buFont typeface="Courier New" panose="02070309020205020404" pitchFamily="49" charset="0"/>
              <a:buChar char="o"/>
            </a:pPr>
            <a:r>
              <a:rPr lang="en-GB" sz="5000" dirty="0"/>
              <a:t>The workplace has changed</a:t>
            </a:r>
          </a:p>
          <a:p>
            <a:pPr marL="1349375" lvl="1" indent="-892175">
              <a:buFont typeface="Courier New" panose="02070309020205020404" pitchFamily="49" charset="0"/>
              <a:buChar char="o"/>
            </a:pPr>
            <a:r>
              <a:rPr lang="en-GB" sz="5000" dirty="0"/>
              <a:t>The learner has changed – digital natives</a:t>
            </a:r>
          </a:p>
          <a:p>
            <a:pPr marL="1349375" lvl="1" indent="-892175">
              <a:buFont typeface="Courier New" panose="02070309020205020404" pitchFamily="49" charset="0"/>
              <a:buChar char="o"/>
            </a:pPr>
            <a:r>
              <a:rPr lang="en-GB" sz="5000" dirty="0"/>
              <a:t>Multiple intelligences</a:t>
            </a:r>
          </a:p>
          <a:p>
            <a:pPr marL="1349375" lvl="1" indent="-892175">
              <a:buFont typeface="Courier New" panose="02070309020205020404" pitchFamily="49" charset="0"/>
              <a:buChar char="o"/>
            </a:pPr>
            <a:r>
              <a:rPr lang="en-GB" sz="5000" dirty="0"/>
              <a:t>Lecturing replaced with facilitation</a:t>
            </a:r>
            <a:endParaRPr lang="en-GB" sz="5400" dirty="0"/>
          </a:p>
          <a:p>
            <a:r>
              <a:rPr lang="en-GB" sz="5400" dirty="0"/>
              <a:t>PSET institutions must apply for accreditation, provide practical or simulated training and real workplace training </a:t>
            </a:r>
          </a:p>
          <a:p>
            <a:endParaRPr lang="en-GB" sz="5400" dirty="0"/>
          </a:p>
          <a:p>
            <a:pPr lvl="1"/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7456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6905A-3A4F-3496-EDE2-F37C76A3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9003-91C8-1DDB-D1FA-EC08C9F8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What changes for institutions? 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2D38-952C-608B-32DB-81DC7CA7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535400" cy="8115300"/>
          </a:xfrm>
        </p:spPr>
        <p:txBody>
          <a:bodyPr>
            <a:normAutofit/>
          </a:bodyPr>
          <a:lstStyle/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061BC-9F37-8F73-48EC-B4DDF35B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69"/>
          <a:stretch>
            <a:fillRect/>
          </a:stretch>
        </p:blipFill>
        <p:spPr>
          <a:xfrm>
            <a:off x="482600" y="1417638"/>
            <a:ext cx="7492322" cy="8777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97142-54C0-F48E-CF96-B4B0A7EC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29" b="6600"/>
          <a:stretch>
            <a:fillRect/>
          </a:stretch>
        </p:blipFill>
        <p:spPr>
          <a:xfrm>
            <a:off x="8179918" y="1600200"/>
            <a:ext cx="9625482" cy="85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88268" y="2161432"/>
            <a:ext cx="2472179" cy="956145"/>
            <a:chOff x="0" y="0"/>
            <a:chExt cx="626533" cy="242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6533" cy="242319"/>
            </a:xfrm>
            <a:custGeom>
              <a:avLst/>
              <a:gdLst/>
              <a:ahLst/>
              <a:cxnLst/>
              <a:rect l="l" t="t" r="r" b="b"/>
              <a:pathLst>
                <a:path w="626533" h="242319">
                  <a:moveTo>
                    <a:pt x="81422" y="0"/>
                  </a:moveTo>
                  <a:lnTo>
                    <a:pt x="545110" y="0"/>
                  </a:lnTo>
                  <a:cubicBezTo>
                    <a:pt x="590079" y="0"/>
                    <a:pt x="626533" y="36454"/>
                    <a:pt x="626533" y="81422"/>
                  </a:cubicBezTo>
                  <a:lnTo>
                    <a:pt x="626533" y="160897"/>
                  </a:lnTo>
                  <a:cubicBezTo>
                    <a:pt x="626533" y="205865"/>
                    <a:pt x="590079" y="242319"/>
                    <a:pt x="545110" y="242319"/>
                  </a:cubicBezTo>
                  <a:lnTo>
                    <a:pt x="81422" y="242319"/>
                  </a:lnTo>
                  <a:cubicBezTo>
                    <a:pt x="36454" y="242319"/>
                    <a:pt x="0" y="205865"/>
                    <a:pt x="0" y="160897"/>
                  </a:cubicBezTo>
                  <a:lnTo>
                    <a:pt x="0" y="81422"/>
                  </a:lnTo>
                  <a:cubicBezTo>
                    <a:pt x="0" y="36454"/>
                    <a:pt x="36454" y="0"/>
                    <a:pt x="81422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26533" cy="280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346096" y="0"/>
            <a:ext cx="4563306" cy="6675948"/>
          </a:xfrm>
          <a:custGeom>
            <a:avLst/>
            <a:gdLst/>
            <a:ahLst/>
            <a:cxnLst/>
            <a:rect l="l" t="t" r="r" b="b"/>
            <a:pathLst>
              <a:path w="4563306" h="6675948">
                <a:moveTo>
                  <a:pt x="0" y="0"/>
                </a:moveTo>
                <a:lnTo>
                  <a:pt x="4563306" y="0"/>
                </a:lnTo>
                <a:lnTo>
                  <a:pt x="4563306" y="6675948"/>
                </a:lnTo>
                <a:lnTo>
                  <a:pt x="0" y="667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6" name="Group 6"/>
          <p:cNvGrpSpPr/>
          <p:nvPr/>
        </p:nvGrpSpPr>
        <p:grpSpPr>
          <a:xfrm>
            <a:off x="1283242" y="2081811"/>
            <a:ext cx="8339464" cy="1034933"/>
            <a:chOff x="0" y="0"/>
            <a:chExt cx="11119285" cy="1379910"/>
          </a:xfrm>
        </p:grpSpPr>
        <p:grpSp>
          <p:nvGrpSpPr>
            <p:cNvPr id="7" name="Group 7"/>
            <p:cNvGrpSpPr/>
            <p:nvPr/>
          </p:nvGrpSpPr>
          <p:grpSpPr>
            <a:xfrm>
              <a:off x="473959" y="0"/>
              <a:ext cx="10645326" cy="1379910"/>
              <a:chOff x="0" y="0"/>
              <a:chExt cx="2433868" cy="31549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33868" cy="315492"/>
              </a:xfrm>
              <a:custGeom>
                <a:avLst/>
                <a:gdLst/>
                <a:ahLst/>
                <a:cxnLst/>
                <a:rect l="l" t="t" r="r" b="b"/>
                <a:pathLst>
                  <a:path w="2433868" h="315492">
                    <a:moveTo>
                      <a:pt x="20960" y="0"/>
                    </a:moveTo>
                    <a:lnTo>
                      <a:pt x="2412908" y="0"/>
                    </a:lnTo>
                    <a:cubicBezTo>
                      <a:pt x="2418467" y="0"/>
                      <a:pt x="2423798" y="2208"/>
                      <a:pt x="2427729" y="6139"/>
                    </a:cubicBezTo>
                    <a:cubicBezTo>
                      <a:pt x="2431660" y="10070"/>
                      <a:pt x="2433868" y="15401"/>
                      <a:pt x="2433868" y="20960"/>
                    </a:cubicBezTo>
                    <a:lnTo>
                      <a:pt x="2433868" y="294532"/>
                    </a:lnTo>
                    <a:cubicBezTo>
                      <a:pt x="2433868" y="306108"/>
                      <a:pt x="2424484" y="315492"/>
                      <a:pt x="2412908" y="315492"/>
                    </a:cubicBezTo>
                    <a:lnTo>
                      <a:pt x="20960" y="315492"/>
                    </a:lnTo>
                    <a:cubicBezTo>
                      <a:pt x="15401" y="315492"/>
                      <a:pt x="10070" y="313284"/>
                      <a:pt x="6139" y="309353"/>
                    </a:cubicBezTo>
                    <a:cubicBezTo>
                      <a:pt x="2208" y="305423"/>
                      <a:pt x="0" y="300091"/>
                      <a:pt x="0" y="294532"/>
                    </a:cubicBezTo>
                    <a:lnTo>
                      <a:pt x="0" y="20960"/>
                    </a:lnTo>
                    <a:cubicBezTo>
                      <a:pt x="0" y="15401"/>
                      <a:pt x="2208" y="10070"/>
                      <a:pt x="6139" y="6139"/>
                    </a:cubicBezTo>
                    <a:cubicBezTo>
                      <a:pt x="10070" y="2208"/>
                      <a:pt x="15401" y="0"/>
                      <a:pt x="2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33868" cy="3440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61027"/>
              <a:ext cx="1324223" cy="1257856"/>
              <a:chOff x="0" y="0"/>
              <a:chExt cx="855684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5568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944203" h="812800">
                    <a:moveTo>
                      <a:pt x="472102" y="0"/>
                    </a:moveTo>
                    <a:cubicBezTo>
                      <a:pt x="211367" y="0"/>
                      <a:pt x="0" y="181951"/>
                      <a:pt x="0" y="406400"/>
                    </a:cubicBezTo>
                    <a:cubicBezTo>
                      <a:pt x="0" y="630849"/>
                      <a:pt x="211367" y="812800"/>
                      <a:pt x="472102" y="812800"/>
                    </a:cubicBezTo>
                    <a:cubicBezTo>
                      <a:pt x="732836" y="812800"/>
                      <a:pt x="944203" y="630849"/>
                      <a:pt x="944203" y="406400"/>
                    </a:cubicBezTo>
                    <a:cubicBezTo>
                      <a:pt x="944203" y="181951"/>
                      <a:pt x="732836" y="0"/>
                      <a:pt x="472102" y="0"/>
                    </a:cubicBezTo>
                    <a:lnTo>
                      <a:pt x="472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88519" y="47625"/>
                <a:ext cx="767165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78373" y="416558"/>
              <a:ext cx="686444" cy="581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70"/>
                </a:lnSpc>
              </a:pPr>
              <a:r>
                <a:rPr lang="en-US" sz="2808" b="1" dirty="0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88268" y="4722178"/>
            <a:ext cx="2472179" cy="1018887"/>
            <a:chOff x="0" y="0"/>
            <a:chExt cx="626533" cy="2582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6533" cy="258220"/>
            </a:xfrm>
            <a:custGeom>
              <a:avLst/>
              <a:gdLst/>
              <a:ahLst/>
              <a:cxnLst/>
              <a:rect l="l" t="t" r="r" b="b"/>
              <a:pathLst>
                <a:path w="626533" h="258220">
                  <a:moveTo>
                    <a:pt x="81422" y="0"/>
                  </a:moveTo>
                  <a:lnTo>
                    <a:pt x="545110" y="0"/>
                  </a:lnTo>
                  <a:cubicBezTo>
                    <a:pt x="590079" y="0"/>
                    <a:pt x="626533" y="36454"/>
                    <a:pt x="626533" y="81422"/>
                  </a:cubicBezTo>
                  <a:lnTo>
                    <a:pt x="626533" y="176798"/>
                  </a:lnTo>
                  <a:cubicBezTo>
                    <a:pt x="626533" y="221766"/>
                    <a:pt x="590079" y="258220"/>
                    <a:pt x="545110" y="258220"/>
                  </a:cubicBezTo>
                  <a:lnTo>
                    <a:pt x="81422" y="258220"/>
                  </a:lnTo>
                  <a:cubicBezTo>
                    <a:pt x="36454" y="258220"/>
                    <a:pt x="0" y="221766"/>
                    <a:pt x="0" y="176798"/>
                  </a:cubicBezTo>
                  <a:lnTo>
                    <a:pt x="0" y="81422"/>
                  </a:lnTo>
                  <a:cubicBezTo>
                    <a:pt x="0" y="36454"/>
                    <a:pt x="36454" y="0"/>
                    <a:pt x="81422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626533" cy="172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3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561687" y="6151103"/>
            <a:ext cx="2598761" cy="944916"/>
            <a:chOff x="0" y="0"/>
            <a:chExt cx="658613" cy="2394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58613" cy="239473"/>
            </a:xfrm>
            <a:custGeom>
              <a:avLst/>
              <a:gdLst/>
              <a:ahLst/>
              <a:cxnLst/>
              <a:rect l="l" t="t" r="r" b="b"/>
              <a:pathLst>
                <a:path w="658613" h="239473">
                  <a:moveTo>
                    <a:pt x="77456" y="0"/>
                  </a:moveTo>
                  <a:lnTo>
                    <a:pt x="581156" y="0"/>
                  </a:lnTo>
                  <a:cubicBezTo>
                    <a:pt x="623934" y="0"/>
                    <a:pt x="658613" y="34678"/>
                    <a:pt x="658613" y="77456"/>
                  </a:cubicBezTo>
                  <a:lnTo>
                    <a:pt x="658613" y="162017"/>
                  </a:lnTo>
                  <a:cubicBezTo>
                    <a:pt x="658613" y="182560"/>
                    <a:pt x="650452" y="202261"/>
                    <a:pt x="635926" y="216787"/>
                  </a:cubicBezTo>
                  <a:cubicBezTo>
                    <a:pt x="621400" y="231313"/>
                    <a:pt x="601699" y="239473"/>
                    <a:pt x="581156" y="239473"/>
                  </a:cubicBezTo>
                  <a:lnTo>
                    <a:pt x="77456" y="239473"/>
                  </a:lnTo>
                  <a:cubicBezTo>
                    <a:pt x="34678" y="239473"/>
                    <a:pt x="0" y="204795"/>
                    <a:pt x="0" y="162017"/>
                  </a:cubicBezTo>
                  <a:lnTo>
                    <a:pt x="0" y="77456"/>
                  </a:lnTo>
                  <a:cubicBezTo>
                    <a:pt x="0" y="34678"/>
                    <a:pt x="34678" y="0"/>
                    <a:pt x="77456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58613" cy="277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83242" y="3474691"/>
            <a:ext cx="8339464" cy="1034932"/>
            <a:chOff x="0" y="0"/>
            <a:chExt cx="11119285" cy="1379910"/>
          </a:xfrm>
        </p:grpSpPr>
        <p:grpSp>
          <p:nvGrpSpPr>
            <p:cNvPr id="21" name="Group 21"/>
            <p:cNvGrpSpPr/>
            <p:nvPr/>
          </p:nvGrpSpPr>
          <p:grpSpPr>
            <a:xfrm>
              <a:off x="473959" y="0"/>
              <a:ext cx="10645326" cy="1379910"/>
              <a:chOff x="0" y="0"/>
              <a:chExt cx="2433868" cy="31549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433868" cy="315492"/>
              </a:xfrm>
              <a:custGeom>
                <a:avLst/>
                <a:gdLst/>
                <a:ahLst/>
                <a:cxnLst/>
                <a:rect l="l" t="t" r="r" b="b"/>
                <a:pathLst>
                  <a:path w="2433868" h="315492">
                    <a:moveTo>
                      <a:pt x="20960" y="0"/>
                    </a:moveTo>
                    <a:lnTo>
                      <a:pt x="2412908" y="0"/>
                    </a:lnTo>
                    <a:cubicBezTo>
                      <a:pt x="2418467" y="0"/>
                      <a:pt x="2423798" y="2208"/>
                      <a:pt x="2427729" y="6139"/>
                    </a:cubicBezTo>
                    <a:cubicBezTo>
                      <a:pt x="2431660" y="10070"/>
                      <a:pt x="2433868" y="15401"/>
                      <a:pt x="2433868" y="20960"/>
                    </a:cubicBezTo>
                    <a:lnTo>
                      <a:pt x="2433868" y="294532"/>
                    </a:lnTo>
                    <a:cubicBezTo>
                      <a:pt x="2433868" y="306108"/>
                      <a:pt x="2424484" y="315492"/>
                      <a:pt x="2412908" y="315492"/>
                    </a:cubicBezTo>
                    <a:lnTo>
                      <a:pt x="20960" y="315492"/>
                    </a:lnTo>
                    <a:cubicBezTo>
                      <a:pt x="15401" y="315492"/>
                      <a:pt x="10070" y="313284"/>
                      <a:pt x="6139" y="309353"/>
                    </a:cubicBezTo>
                    <a:cubicBezTo>
                      <a:pt x="2208" y="305423"/>
                      <a:pt x="0" y="300091"/>
                      <a:pt x="0" y="294532"/>
                    </a:cubicBezTo>
                    <a:lnTo>
                      <a:pt x="0" y="20960"/>
                    </a:lnTo>
                    <a:cubicBezTo>
                      <a:pt x="0" y="15401"/>
                      <a:pt x="2208" y="10070"/>
                      <a:pt x="6139" y="6139"/>
                    </a:cubicBezTo>
                    <a:cubicBezTo>
                      <a:pt x="10070" y="2208"/>
                      <a:pt x="15401" y="0"/>
                      <a:pt x="2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433868" cy="353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61027"/>
              <a:ext cx="1504208" cy="1257856"/>
              <a:chOff x="0" y="0"/>
              <a:chExt cx="971987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97198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971987" h="812800">
                    <a:moveTo>
                      <a:pt x="485993" y="0"/>
                    </a:moveTo>
                    <a:cubicBezTo>
                      <a:pt x="217587" y="0"/>
                      <a:pt x="0" y="181951"/>
                      <a:pt x="0" y="406400"/>
                    </a:cubicBezTo>
                    <a:cubicBezTo>
                      <a:pt x="0" y="630849"/>
                      <a:pt x="217587" y="812800"/>
                      <a:pt x="485993" y="812800"/>
                    </a:cubicBezTo>
                    <a:cubicBezTo>
                      <a:pt x="754400" y="812800"/>
                      <a:pt x="971987" y="630849"/>
                      <a:pt x="971987" y="406400"/>
                    </a:cubicBezTo>
                    <a:cubicBezTo>
                      <a:pt x="971987" y="181951"/>
                      <a:pt x="754400" y="0"/>
                      <a:pt x="485993" y="0"/>
                    </a:cubicBezTo>
                    <a:lnTo>
                      <a:pt x="4859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91124" y="38100"/>
                <a:ext cx="78973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22306" y="419266"/>
              <a:ext cx="859596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708" b="1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02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83242" y="4774749"/>
            <a:ext cx="8339464" cy="1034932"/>
            <a:chOff x="0" y="0"/>
            <a:chExt cx="11119285" cy="1379910"/>
          </a:xfrm>
        </p:grpSpPr>
        <p:grpSp>
          <p:nvGrpSpPr>
            <p:cNvPr id="29" name="Group 29"/>
            <p:cNvGrpSpPr/>
            <p:nvPr/>
          </p:nvGrpSpPr>
          <p:grpSpPr>
            <a:xfrm>
              <a:off x="473959" y="0"/>
              <a:ext cx="10645326" cy="1379910"/>
              <a:chOff x="0" y="0"/>
              <a:chExt cx="2433868" cy="31549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433868" cy="315492"/>
              </a:xfrm>
              <a:custGeom>
                <a:avLst/>
                <a:gdLst/>
                <a:ahLst/>
                <a:cxnLst/>
                <a:rect l="l" t="t" r="r" b="b"/>
                <a:pathLst>
                  <a:path w="2433868" h="315492">
                    <a:moveTo>
                      <a:pt x="20960" y="0"/>
                    </a:moveTo>
                    <a:lnTo>
                      <a:pt x="2412908" y="0"/>
                    </a:lnTo>
                    <a:cubicBezTo>
                      <a:pt x="2418467" y="0"/>
                      <a:pt x="2423798" y="2208"/>
                      <a:pt x="2427729" y="6139"/>
                    </a:cubicBezTo>
                    <a:cubicBezTo>
                      <a:pt x="2431660" y="10070"/>
                      <a:pt x="2433868" y="15401"/>
                      <a:pt x="2433868" y="20960"/>
                    </a:cubicBezTo>
                    <a:lnTo>
                      <a:pt x="2433868" y="294532"/>
                    </a:lnTo>
                    <a:cubicBezTo>
                      <a:pt x="2433868" y="306108"/>
                      <a:pt x="2424484" y="315492"/>
                      <a:pt x="2412908" y="315492"/>
                    </a:cubicBezTo>
                    <a:lnTo>
                      <a:pt x="20960" y="315492"/>
                    </a:lnTo>
                    <a:cubicBezTo>
                      <a:pt x="15401" y="315492"/>
                      <a:pt x="10070" y="313284"/>
                      <a:pt x="6139" y="309353"/>
                    </a:cubicBezTo>
                    <a:cubicBezTo>
                      <a:pt x="2208" y="305423"/>
                      <a:pt x="0" y="300091"/>
                      <a:pt x="0" y="294532"/>
                    </a:cubicBezTo>
                    <a:lnTo>
                      <a:pt x="0" y="20960"/>
                    </a:lnTo>
                    <a:cubicBezTo>
                      <a:pt x="0" y="15401"/>
                      <a:pt x="2208" y="10070"/>
                      <a:pt x="6139" y="6139"/>
                    </a:cubicBezTo>
                    <a:cubicBezTo>
                      <a:pt x="10070" y="2208"/>
                      <a:pt x="15401" y="0"/>
                      <a:pt x="2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2433868" cy="353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0" y="61027"/>
              <a:ext cx="1504208" cy="1257856"/>
              <a:chOff x="0" y="0"/>
              <a:chExt cx="971987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7198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971987" h="812800">
                    <a:moveTo>
                      <a:pt x="485993" y="0"/>
                    </a:moveTo>
                    <a:cubicBezTo>
                      <a:pt x="217587" y="0"/>
                      <a:pt x="0" y="181951"/>
                      <a:pt x="0" y="406400"/>
                    </a:cubicBezTo>
                    <a:cubicBezTo>
                      <a:pt x="0" y="630849"/>
                      <a:pt x="217587" y="812800"/>
                      <a:pt x="485993" y="812800"/>
                    </a:cubicBezTo>
                    <a:cubicBezTo>
                      <a:pt x="754400" y="812800"/>
                      <a:pt x="971987" y="630849"/>
                      <a:pt x="971987" y="406400"/>
                    </a:cubicBezTo>
                    <a:cubicBezTo>
                      <a:pt x="971987" y="181951"/>
                      <a:pt x="754400" y="0"/>
                      <a:pt x="485993" y="0"/>
                    </a:cubicBezTo>
                    <a:lnTo>
                      <a:pt x="4859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1124" y="38100"/>
                <a:ext cx="78973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322306" y="419266"/>
              <a:ext cx="859596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708" b="1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03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83242" y="6106095"/>
            <a:ext cx="8339464" cy="1034932"/>
            <a:chOff x="0" y="0"/>
            <a:chExt cx="11119285" cy="1379910"/>
          </a:xfrm>
        </p:grpSpPr>
        <p:grpSp>
          <p:nvGrpSpPr>
            <p:cNvPr id="37" name="Group 37"/>
            <p:cNvGrpSpPr/>
            <p:nvPr/>
          </p:nvGrpSpPr>
          <p:grpSpPr>
            <a:xfrm>
              <a:off x="473959" y="0"/>
              <a:ext cx="10645326" cy="1379910"/>
              <a:chOff x="0" y="0"/>
              <a:chExt cx="2433868" cy="31549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3868" cy="315492"/>
              </a:xfrm>
              <a:custGeom>
                <a:avLst/>
                <a:gdLst/>
                <a:ahLst/>
                <a:cxnLst/>
                <a:rect l="l" t="t" r="r" b="b"/>
                <a:pathLst>
                  <a:path w="2433868" h="315492">
                    <a:moveTo>
                      <a:pt x="20960" y="0"/>
                    </a:moveTo>
                    <a:lnTo>
                      <a:pt x="2412908" y="0"/>
                    </a:lnTo>
                    <a:cubicBezTo>
                      <a:pt x="2418467" y="0"/>
                      <a:pt x="2423798" y="2208"/>
                      <a:pt x="2427729" y="6139"/>
                    </a:cubicBezTo>
                    <a:cubicBezTo>
                      <a:pt x="2431660" y="10070"/>
                      <a:pt x="2433868" y="15401"/>
                      <a:pt x="2433868" y="20960"/>
                    </a:cubicBezTo>
                    <a:lnTo>
                      <a:pt x="2433868" y="294532"/>
                    </a:lnTo>
                    <a:cubicBezTo>
                      <a:pt x="2433868" y="306108"/>
                      <a:pt x="2424484" y="315492"/>
                      <a:pt x="2412908" y="315492"/>
                    </a:cubicBezTo>
                    <a:lnTo>
                      <a:pt x="20960" y="315492"/>
                    </a:lnTo>
                    <a:cubicBezTo>
                      <a:pt x="15401" y="315492"/>
                      <a:pt x="10070" y="313284"/>
                      <a:pt x="6139" y="309353"/>
                    </a:cubicBezTo>
                    <a:cubicBezTo>
                      <a:pt x="2208" y="305423"/>
                      <a:pt x="0" y="300091"/>
                      <a:pt x="0" y="294532"/>
                    </a:cubicBezTo>
                    <a:lnTo>
                      <a:pt x="0" y="20960"/>
                    </a:lnTo>
                    <a:cubicBezTo>
                      <a:pt x="0" y="15401"/>
                      <a:pt x="2208" y="10070"/>
                      <a:pt x="6139" y="6139"/>
                    </a:cubicBezTo>
                    <a:cubicBezTo>
                      <a:pt x="10070" y="2208"/>
                      <a:pt x="15401" y="0"/>
                      <a:pt x="2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2433868" cy="353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61027"/>
              <a:ext cx="1568703" cy="1257856"/>
              <a:chOff x="0" y="0"/>
              <a:chExt cx="1013662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136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13662" h="812800">
                    <a:moveTo>
                      <a:pt x="506831" y="0"/>
                    </a:moveTo>
                    <a:cubicBezTo>
                      <a:pt x="226916" y="0"/>
                      <a:pt x="0" y="181951"/>
                      <a:pt x="0" y="406400"/>
                    </a:cubicBezTo>
                    <a:cubicBezTo>
                      <a:pt x="0" y="630849"/>
                      <a:pt x="226916" y="812800"/>
                      <a:pt x="506831" y="812800"/>
                    </a:cubicBezTo>
                    <a:cubicBezTo>
                      <a:pt x="786746" y="812800"/>
                      <a:pt x="1013662" y="630849"/>
                      <a:pt x="1013662" y="406400"/>
                    </a:cubicBezTo>
                    <a:cubicBezTo>
                      <a:pt x="1013662" y="181951"/>
                      <a:pt x="786746" y="0"/>
                      <a:pt x="506831" y="0"/>
                    </a:cubicBezTo>
                    <a:lnTo>
                      <a:pt x="5068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95031" y="38100"/>
                <a:ext cx="823601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354553" y="419266"/>
              <a:ext cx="859596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708" b="1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04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83242" y="7437440"/>
            <a:ext cx="8339464" cy="1034932"/>
            <a:chOff x="0" y="0"/>
            <a:chExt cx="11119285" cy="1379910"/>
          </a:xfrm>
        </p:grpSpPr>
        <p:grpSp>
          <p:nvGrpSpPr>
            <p:cNvPr id="45" name="Group 45"/>
            <p:cNvGrpSpPr/>
            <p:nvPr/>
          </p:nvGrpSpPr>
          <p:grpSpPr>
            <a:xfrm>
              <a:off x="473959" y="0"/>
              <a:ext cx="10645326" cy="1379910"/>
              <a:chOff x="0" y="0"/>
              <a:chExt cx="2433868" cy="31549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3868" cy="315492"/>
              </a:xfrm>
              <a:custGeom>
                <a:avLst/>
                <a:gdLst/>
                <a:ahLst/>
                <a:cxnLst/>
                <a:rect l="l" t="t" r="r" b="b"/>
                <a:pathLst>
                  <a:path w="2433868" h="315492">
                    <a:moveTo>
                      <a:pt x="20960" y="0"/>
                    </a:moveTo>
                    <a:lnTo>
                      <a:pt x="2412908" y="0"/>
                    </a:lnTo>
                    <a:cubicBezTo>
                      <a:pt x="2418467" y="0"/>
                      <a:pt x="2423798" y="2208"/>
                      <a:pt x="2427729" y="6139"/>
                    </a:cubicBezTo>
                    <a:cubicBezTo>
                      <a:pt x="2431660" y="10070"/>
                      <a:pt x="2433868" y="15401"/>
                      <a:pt x="2433868" y="20960"/>
                    </a:cubicBezTo>
                    <a:lnTo>
                      <a:pt x="2433868" y="294532"/>
                    </a:lnTo>
                    <a:cubicBezTo>
                      <a:pt x="2433868" y="306108"/>
                      <a:pt x="2424484" y="315492"/>
                      <a:pt x="2412908" y="315492"/>
                    </a:cubicBezTo>
                    <a:lnTo>
                      <a:pt x="20960" y="315492"/>
                    </a:lnTo>
                    <a:cubicBezTo>
                      <a:pt x="15401" y="315492"/>
                      <a:pt x="10070" y="313284"/>
                      <a:pt x="6139" y="309353"/>
                    </a:cubicBezTo>
                    <a:cubicBezTo>
                      <a:pt x="2208" y="305423"/>
                      <a:pt x="0" y="300091"/>
                      <a:pt x="0" y="294532"/>
                    </a:cubicBezTo>
                    <a:lnTo>
                      <a:pt x="0" y="20960"/>
                    </a:lnTo>
                    <a:cubicBezTo>
                      <a:pt x="0" y="15401"/>
                      <a:pt x="2208" y="10070"/>
                      <a:pt x="6139" y="6139"/>
                    </a:cubicBezTo>
                    <a:cubicBezTo>
                      <a:pt x="10070" y="2208"/>
                      <a:pt x="15401" y="0"/>
                      <a:pt x="2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2433868" cy="353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0" y="61027"/>
              <a:ext cx="1568703" cy="1257856"/>
              <a:chOff x="0" y="0"/>
              <a:chExt cx="1013662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136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13662" h="812800">
                    <a:moveTo>
                      <a:pt x="506831" y="0"/>
                    </a:moveTo>
                    <a:cubicBezTo>
                      <a:pt x="226916" y="0"/>
                      <a:pt x="0" y="181951"/>
                      <a:pt x="0" y="406400"/>
                    </a:cubicBezTo>
                    <a:cubicBezTo>
                      <a:pt x="0" y="630849"/>
                      <a:pt x="226916" y="812800"/>
                      <a:pt x="506831" y="812800"/>
                    </a:cubicBezTo>
                    <a:cubicBezTo>
                      <a:pt x="786746" y="812800"/>
                      <a:pt x="1013662" y="630849"/>
                      <a:pt x="1013662" y="406400"/>
                    </a:cubicBezTo>
                    <a:cubicBezTo>
                      <a:pt x="1013662" y="181951"/>
                      <a:pt x="786746" y="0"/>
                      <a:pt x="506831" y="0"/>
                    </a:cubicBezTo>
                    <a:lnTo>
                      <a:pt x="5068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95031" y="38100"/>
                <a:ext cx="823601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354553" y="419266"/>
              <a:ext cx="859596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708" b="1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05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283242" y="8807154"/>
            <a:ext cx="8339464" cy="1034932"/>
            <a:chOff x="0" y="0"/>
            <a:chExt cx="11119285" cy="1379910"/>
          </a:xfrm>
        </p:grpSpPr>
        <p:grpSp>
          <p:nvGrpSpPr>
            <p:cNvPr id="53" name="Group 53"/>
            <p:cNvGrpSpPr/>
            <p:nvPr/>
          </p:nvGrpSpPr>
          <p:grpSpPr>
            <a:xfrm>
              <a:off x="473959" y="0"/>
              <a:ext cx="10645326" cy="1379910"/>
              <a:chOff x="0" y="0"/>
              <a:chExt cx="2433868" cy="31549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33868" cy="315492"/>
              </a:xfrm>
              <a:custGeom>
                <a:avLst/>
                <a:gdLst/>
                <a:ahLst/>
                <a:cxnLst/>
                <a:rect l="l" t="t" r="r" b="b"/>
                <a:pathLst>
                  <a:path w="2433868" h="315492">
                    <a:moveTo>
                      <a:pt x="20960" y="0"/>
                    </a:moveTo>
                    <a:lnTo>
                      <a:pt x="2412908" y="0"/>
                    </a:lnTo>
                    <a:cubicBezTo>
                      <a:pt x="2418467" y="0"/>
                      <a:pt x="2423798" y="2208"/>
                      <a:pt x="2427729" y="6139"/>
                    </a:cubicBezTo>
                    <a:cubicBezTo>
                      <a:pt x="2431660" y="10070"/>
                      <a:pt x="2433868" y="15401"/>
                      <a:pt x="2433868" y="20960"/>
                    </a:cubicBezTo>
                    <a:lnTo>
                      <a:pt x="2433868" y="294532"/>
                    </a:lnTo>
                    <a:cubicBezTo>
                      <a:pt x="2433868" y="306108"/>
                      <a:pt x="2424484" y="315492"/>
                      <a:pt x="2412908" y="315492"/>
                    </a:cubicBezTo>
                    <a:lnTo>
                      <a:pt x="20960" y="315492"/>
                    </a:lnTo>
                    <a:cubicBezTo>
                      <a:pt x="15401" y="315492"/>
                      <a:pt x="10070" y="313284"/>
                      <a:pt x="6139" y="309353"/>
                    </a:cubicBezTo>
                    <a:cubicBezTo>
                      <a:pt x="2208" y="305423"/>
                      <a:pt x="0" y="300091"/>
                      <a:pt x="0" y="294532"/>
                    </a:cubicBezTo>
                    <a:lnTo>
                      <a:pt x="0" y="20960"/>
                    </a:lnTo>
                    <a:cubicBezTo>
                      <a:pt x="0" y="15401"/>
                      <a:pt x="2208" y="10070"/>
                      <a:pt x="6139" y="6139"/>
                    </a:cubicBezTo>
                    <a:cubicBezTo>
                      <a:pt x="10070" y="2208"/>
                      <a:pt x="15401" y="0"/>
                      <a:pt x="2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2433868" cy="3535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61027"/>
              <a:ext cx="1461211" cy="1257856"/>
              <a:chOff x="0" y="0"/>
              <a:chExt cx="944203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94420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944203" h="812800">
                    <a:moveTo>
                      <a:pt x="472102" y="0"/>
                    </a:moveTo>
                    <a:cubicBezTo>
                      <a:pt x="211367" y="0"/>
                      <a:pt x="0" y="181951"/>
                      <a:pt x="0" y="406400"/>
                    </a:cubicBezTo>
                    <a:cubicBezTo>
                      <a:pt x="0" y="630849"/>
                      <a:pt x="211367" y="812800"/>
                      <a:pt x="472102" y="812800"/>
                    </a:cubicBezTo>
                    <a:cubicBezTo>
                      <a:pt x="732836" y="812800"/>
                      <a:pt x="944203" y="630849"/>
                      <a:pt x="944203" y="406400"/>
                    </a:cubicBezTo>
                    <a:cubicBezTo>
                      <a:pt x="944203" y="181951"/>
                      <a:pt x="732836" y="0"/>
                      <a:pt x="472102" y="0"/>
                    </a:cubicBezTo>
                    <a:lnTo>
                      <a:pt x="472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38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88519" y="38100"/>
                <a:ext cx="76716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300807" y="419266"/>
              <a:ext cx="859596" cy="541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0"/>
                </a:lnSpc>
              </a:pPr>
              <a:r>
                <a:rPr lang="en-US" sz="2708" b="1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06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688268" y="3474691"/>
            <a:ext cx="2472179" cy="1018887"/>
            <a:chOff x="0" y="0"/>
            <a:chExt cx="626533" cy="2582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26533" cy="258220"/>
            </a:xfrm>
            <a:custGeom>
              <a:avLst/>
              <a:gdLst/>
              <a:ahLst/>
              <a:cxnLst/>
              <a:rect l="l" t="t" r="r" b="b"/>
              <a:pathLst>
                <a:path w="626533" h="258220">
                  <a:moveTo>
                    <a:pt x="81422" y="0"/>
                  </a:moveTo>
                  <a:lnTo>
                    <a:pt x="545110" y="0"/>
                  </a:lnTo>
                  <a:cubicBezTo>
                    <a:pt x="590079" y="0"/>
                    <a:pt x="626533" y="36454"/>
                    <a:pt x="626533" y="81422"/>
                  </a:cubicBezTo>
                  <a:lnTo>
                    <a:pt x="626533" y="176798"/>
                  </a:lnTo>
                  <a:cubicBezTo>
                    <a:pt x="626533" y="221766"/>
                    <a:pt x="590079" y="258220"/>
                    <a:pt x="545110" y="258220"/>
                  </a:cubicBezTo>
                  <a:lnTo>
                    <a:pt x="81422" y="258220"/>
                  </a:lnTo>
                  <a:cubicBezTo>
                    <a:pt x="36454" y="258220"/>
                    <a:pt x="0" y="221766"/>
                    <a:pt x="0" y="176798"/>
                  </a:cubicBezTo>
                  <a:lnTo>
                    <a:pt x="0" y="81422"/>
                  </a:lnTo>
                  <a:cubicBezTo>
                    <a:pt x="0" y="36454"/>
                    <a:pt x="36454" y="0"/>
                    <a:pt x="81422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626533" cy="296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561687" y="7448444"/>
            <a:ext cx="2598761" cy="944916"/>
            <a:chOff x="0" y="0"/>
            <a:chExt cx="658613" cy="239473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58613" cy="239473"/>
            </a:xfrm>
            <a:custGeom>
              <a:avLst/>
              <a:gdLst/>
              <a:ahLst/>
              <a:cxnLst/>
              <a:rect l="l" t="t" r="r" b="b"/>
              <a:pathLst>
                <a:path w="658613" h="239473">
                  <a:moveTo>
                    <a:pt x="77456" y="0"/>
                  </a:moveTo>
                  <a:lnTo>
                    <a:pt x="581156" y="0"/>
                  </a:lnTo>
                  <a:cubicBezTo>
                    <a:pt x="623934" y="0"/>
                    <a:pt x="658613" y="34678"/>
                    <a:pt x="658613" y="77456"/>
                  </a:cubicBezTo>
                  <a:lnTo>
                    <a:pt x="658613" y="162017"/>
                  </a:lnTo>
                  <a:cubicBezTo>
                    <a:pt x="658613" y="182560"/>
                    <a:pt x="650452" y="202261"/>
                    <a:pt x="635926" y="216787"/>
                  </a:cubicBezTo>
                  <a:cubicBezTo>
                    <a:pt x="621400" y="231313"/>
                    <a:pt x="601699" y="239473"/>
                    <a:pt x="581156" y="239473"/>
                  </a:cubicBezTo>
                  <a:lnTo>
                    <a:pt x="77456" y="239473"/>
                  </a:lnTo>
                  <a:cubicBezTo>
                    <a:pt x="34678" y="239473"/>
                    <a:pt x="0" y="204795"/>
                    <a:pt x="0" y="162017"/>
                  </a:cubicBezTo>
                  <a:lnTo>
                    <a:pt x="0" y="77456"/>
                  </a:lnTo>
                  <a:cubicBezTo>
                    <a:pt x="0" y="34678"/>
                    <a:pt x="34678" y="0"/>
                    <a:pt x="77456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658613" cy="277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561687" y="8860085"/>
            <a:ext cx="3824175" cy="944916"/>
            <a:chOff x="0" y="0"/>
            <a:chExt cx="969173" cy="239473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69173" cy="239473"/>
            </a:xfrm>
            <a:custGeom>
              <a:avLst/>
              <a:gdLst/>
              <a:ahLst/>
              <a:cxnLst/>
              <a:rect l="l" t="t" r="r" b="b"/>
              <a:pathLst>
                <a:path w="969173" h="239473">
                  <a:moveTo>
                    <a:pt x="52636" y="0"/>
                  </a:moveTo>
                  <a:lnTo>
                    <a:pt x="916537" y="0"/>
                  </a:lnTo>
                  <a:cubicBezTo>
                    <a:pt x="945607" y="0"/>
                    <a:pt x="969173" y="23566"/>
                    <a:pt x="969173" y="52636"/>
                  </a:cubicBezTo>
                  <a:lnTo>
                    <a:pt x="969173" y="186837"/>
                  </a:lnTo>
                  <a:cubicBezTo>
                    <a:pt x="969173" y="200797"/>
                    <a:pt x="963628" y="214185"/>
                    <a:pt x="953757" y="224056"/>
                  </a:cubicBezTo>
                  <a:cubicBezTo>
                    <a:pt x="943885" y="233928"/>
                    <a:pt x="930497" y="239473"/>
                    <a:pt x="916537" y="239473"/>
                  </a:cubicBezTo>
                  <a:lnTo>
                    <a:pt x="52636" y="239473"/>
                  </a:lnTo>
                  <a:cubicBezTo>
                    <a:pt x="23566" y="239473"/>
                    <a:pt x="0" y="215907"/>
                    <a:pt x="0" y="186837"/>
                  </a:cubicBezTo>
                  <a:lnTo>
                    <a:pt x="0" y="52636"/>
                  </a:lnTo>
                  <a:cubicBezTo>
                    <a:pt x="0" y="38676"/>
                    <a:pt x="5546" y="25288"/>
                    <a:pt x="15417" y="15417"/>
                  </a:cubicBezTo>
                  <a:cubicBezTo>
                    <a:pt x="25288" y="5546"/>
                    <a:pt x="38676" y="0"/>
                    <a:pt x="52636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85725"/>
              <a:ext cx="969173" cy="153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4079" b="1" u="none" strike="noStrike">
                  <a:solidFill>
                    <a:srgbClr val="FFFFFF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80 @ 113 sites</a:t>
              </a:r>
            </a:p>
          </p:txBody>
        </p:sp>
      </p:grpSp>
      <p:sp>
        <p:nvSpPr>
          <p:cNvPr id="69" name="Freeform 69"/>
          <p:cNvSpPr/>
          <p:nvPr/>
        </p:nvSpPr>
        <p:spPr>
          <a:xfrm>
            <a:off x="9734107" y="5108016"/>
            <a:ext cx="630315" cy="389219"/>
          </a:xfrm>
          <a:custGeom>
            <a:avLst/>
            <a:gdLst/>
            <a:ahLst/>
            <a:cxnLst/>
            <a:rect l="l" t="t" r="r" b="b"/>
            <a:pathLst>
              <a:path w="630315" h="389219">
                <a:moveTo>
                  <a:pt x="0" y="0"/>
                </a:moveTo>
                <a:lnTo>
                  <a:pt x="630315" y="0"/>
                </a:lnTo>
                <a:lnTo>
                  <a:pt x="630315" y="389220"/>
                </a:lnTo>
                <a:lnTo>
                  <a:pt x="0" y="389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0" name="TextBox 70"/>
          <p:cNvSpPr txBox="1"/>
          <p:nvPr/>
        </p:nvSpPr>
        <p:spPr>
          <a:xfrm>
            <a:off x="1283242" y="526843"/>
            <a:ext cx="1399424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3355" dirty="0">
                <a:solidFill>
                  <a:srgbClr val="08043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QUALIFICATIONS DEVELOPMENT &amp; PROGRAMME SELECTION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690831" y="1058424"/>
            <a:ext cx="1009498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sz="3866" b="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State of Readiness - System Reality</a:t>
            </a:r>
            <a:r>
              <a:rPr lang="en-US" sz="386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(PQM)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853119" y="2432772"/>
            <a:ext cx="4142477" cy="57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</a:pPr>
            <a:r>
              <a:rPr lang="en-US" sz="437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896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4075" y="2201902"/>
            <a:ext cx="11385483" cy="739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1"/>
              </a:lnSpc>
            </a:pPr>
            <a:r>
              <a:rPr lang="en-US" sz="2015" b="1" dirty="0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Occupational Qualifications &amp;</a:t>
            </a:r>
          </a:p>
          <a:p>
            <a:pPr algn="ctr">
              <a:lnSpc>
                <a:spcPts val="2821"/>
              </a:lnSpc>
              <a:spcBef>
                <a:spcPct val="0"/>
              </a:spcBef>
            </a:pPr>
            <a:r>
              <a:rPr lang="en-US" sz="2015" b="1" dirty="0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Part Qualifications Developed and Available to TVETs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9853119" y="6404241"/>
            <a:ext cx="4142477" cy="57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</a:pPr>
            <a:r>
              <a:rPr lang="en-US" sz="437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51 </a:t>
            </a:r>
            <a:r>
              <a:rPr lang="en-US" sz="437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/ 341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30725" y="3596575"/>
            <a:ext cx="9674282" cy="85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1"/>
              </a:lnSpc>
              <a:spcBef>
                <a:spcPct val="0"/>
              </a:spcBef>
            </a:pPr>
            <a:r>
              <a:rPr lang="en-US" sz="23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Skills Programmes Developed and </a:t>
            </a:r>
          </a:p>
          <a:p>
            <a:pPr marL="0" lvl="0" indent="0" algn="ctr">
              <a:lnSpc>
                <a:spcPts val="3241"/>
              </a:lnSpc>
              <a:spcBef>
                <a:spcPct val="0"/>
              </a:spcBef>
            </a:pPr>
            <a:r>
              <a:rPr lang="en-US" sz="23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Available to TVETs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29184" y="4880660"/>
            <a:ext cx="10077366" cy="739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1"/>
              </a:lnSpc>
              <a:spcBef>
                <a:spcPct val="0"/>
              </a:spcBef>
            </a:pPr>
            <a:r>
              <a:rPr lang="en-US" sz="20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Number of Occupational Qualifications &amp;</a:t>
            </a:r>
          </a:p>
          <a:p>
            <a:pPr marL="0" lvl="0" indent="0" algn="ctr">
              <a:lnSpc>
                <a:spcPts val="2821"/>
              </a:lnSpc>
              <a:spcBef>
                <a:spcPct val="0"/>
              </a:spcBef>
            </a:pPr>
            <a:r>
              <a:rPr lang="en-US" sz="20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Part Qualifications selected by TVETs (PQM)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971011" y="4998831"/>
            <a:ext cx="2173883" cy="50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</a:pPr>
            <a:r>
              <a:rPr lang="en-US" sz="387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197 </a:t>
            </a:r>
            <a:r>
              <a:rPr lang="en-US" sz="387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/ 896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2084867" y="6263074"/>
            <a:ext cx="7339354" cy="89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r>
              <a:rPr lang="en-US" sz="24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Number of Skills Programmes selected </a:t>
            </a:r>
          </a:p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r>
              <a:rPr lang="en-US" sz="24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by TVETs (PQM)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084867" y="7487603"/>
            <a:ext cx="7339354" cy="85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1"/>
              </a:lnSpc>
              <a:spcBef>
                <a:spcPct val="0"/>
              </a:spcBef>
            </a:pPr>
            <a:r>
              <a:rPr lang="en-US" sz="23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Number of TVETs accredited as </a:t>
            </a:r>
          </a:p>
          <a:p>
            <a:pPr marL="0" lvl="0" indent="0" algn="ctr">
              <a:lnSpc>
                <a:spcPts val="3241"/>
              </a:lnSpc>
              <a:spcBef>
                <a:spcPct val="0"/>
              </a:spcBef>
            </a:pPr>
            <a:r>
              <a:rPr lang="en-US" sz="23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Assessment Centres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998190" y="8891473"/>
            <a:ext cx="7339354" cy="89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r>
              <a:rPr lang="en-US" sz="24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Number of Qualifications covered by </a:t>
            </a:r>
          </a:p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r>
              <a:rPr lang="en-US" sz="2415" b="1" u="none" strike="noStrike">
                <a:solidFill>
                  <a:srgbClr val="000000"/>
                </a:solidFill>
                <a:latin typeface="Antique Olive Bold"/>
                <a:ea typeface="Antique Olive Bold"/>
                <a:cs typeface="Antique Olive Bold"/>
                <a:sym typeface="Antique Olive Bold"/>
              </a:rPr>
              <a:t>TVET Assessment Centres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853119" y="3679418"/>
            <a:ext cx="4142477" cy="57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</a:pPr>
            <a:r>
              <a:rPr lang="en-US" sz="437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341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9789829" y="7648469"/>
            <a:ext cx="4142477" cy="57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</a:pPr>
            <a:r>
              <a:rPr lang="en-US" sz="4379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36 </a:t>
            </a:r>
            <a:r>
              <a:rPr lang="en-US" sz="4379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/ 50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9642832" y="8774360"/>
            <a:ext cx="807956" cy="78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7"/>
              </a:lnSpc>
              <a:spcBef>
                <a:spcPct val="0"/>
              </a:spcBef>
            </a:pPr>
            <a:r>
              <a:rPr lang="en-US" sz="463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⚠️</a:t>
            </a:r>
          </a:p>
        </p:txBody>
      </p:sp>
      <p:sp>
        <p:nvSpPr>
          <p:cNvPr id="84" name="Freeform 84"/>
          <p:cNvSpPr/>
          <p:nvPr/>
        </p:nvSpPr>
        <p:spPr>
          <a:xfrm>
            <a:off x="9706518" y="6472820"/>
            <a:ext cx="657904" cy="406255"/>
          </a:xfrm>
          <a:custGeom>
            <a:avLst/>
            <a:gdLst/>
            <a:ahLst/>
            <a:cxnLst/>
            <a:rect l="l" t="t" r="r" b="b"/>
            <a:pathLst>
              <a:path w="657904" h="406255">
                <a:moveTo>
                  <a:pt x="0" y="0"/>
                </a:moveTo>
                <a:lnTo>
                  <a:pt x="657904" y="0"/>
                </a:lnTo>
                <a:lnTo>
                  <a:pt x="657904" y="406256"/>
                </a:lnTo>
                <a:lnTo>
                  <a:pt x="0" y="406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5" name="Freeform 85"/>
          <p:cNvSpPr/>
          <p:nvPr/>
        </p:nvSpPr>
        <p:spPr>
          <a:xfrm>
            <a:off x="9706518" y="7772791"/>
            <a:ext cx="657904" cy="406255"/>
          </a:xfrm>
          <a:custGeom>
            <a:avLst/>
            <a:gdLst/>
            <a:ahLst/>
            <a:cxnLst/>
            <a:rect l="l" t="t" r="r" b="b"/>
            <a:pathLst>
              <a:path w="657904" h="406255">
                <a:moveTo>
                  <a:pt x="0" y="0"/>
                </a:moveTo>
                <a:lnTo>
                  <a:pt x="657904" y="0"/>
                </a:lnTo>
                <a:lnTo>
                  <a:pt x="657904" y="406256"/>
                </a:lnTo>
                <a:lnTo>
                  <a:pt x="0" y="406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83" grpId="0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6110" y="2481832"/>
            <a:ext cx="6437252" cy="3016935"/>
            <a:chOff x="0" y="0"/>
            <a:chExt cx="1631414" cy="7645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1414" cy="764592"/>
            </a:xfrm>
            <a:custGeom>
              <a:avLst/>
              <a:gdLst/>
              <a:ahLst/>
              <a:cxnLst/>
              <a:rect l="l" t="t" r="r" b="b"/>
              <a:pathLst>
                <a:path w="1631414" h="764592">
                  <a:moveTo>
                    <a:pt x="31270" y="0"/>
                  </a:moveTo>
                  <a:lnTo>
                    <a:pt x="1600144" y="0"/>
                  </a:lnTo>
                  <a:cubicBezTo>
                    <a:pt x="1608438" y="0"/>
                    <a:pt x="1616391" y="3294"/>
                    <a:pt x="1622255" y="9159"/>
                  </a:cubicBezTo>
                  <a:cubicBezTo>
                    <a:pt x="1628120" y="15023"/>
                    <a:pt x="1631414" y="22976"/>
                    <a:pt x="1631414" y="31270"/>
                  </a:cubicBezTo>
                  <a:lnTo>
                    <a:pt x="1631414" y="733322"/>
                  </a:lnTo>
                  <a:cubicBezTo>
                    <a:pt x="1631414" y="750592"/>
                    <a:pt x="1617414" y="764592"/>
                    <a:pt x="1600144" y="764592"/>
                  </a:cubicBezTo>
                  <a:lnTo>
                    <a:pt x="31270" y="764592"/>
                  </a:lnTo>
                  <a:cubicBezTo>
                    <a:pt x="22976" y="764592"/>
                    <a:pt x="15023" y="761297"/>
                    <a:pt x="9159" y="755433"/>
                  </a:cubicBezTo>
                  <a:cubicBezTo>
                    <a:pt x="3294" y="749569"/>
                    <a:pt x="0" y="741615"/>
                    <a:pt x="0" y="733322"/>
                  </a:cubicBezTo>
                  <a:lnTo>
                    <a:pt x="0" y="31270"/>
                  </a:lnTo>
                  <a:cubicBezTo>
                    <a:pt x="0" y="22976"/>
                    <a:pt x="3294" y="15023"/>
                    <a:pt x="9159" y="9159"/>
                  </a:cubicBezTo>
                  <a:cubicBezTo>
                    <a:pt x="15023" y="3294"/>
                    <a:pt x="22976" y="0"/>
                    <a:pt x="31270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1414" cy="802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48600" y="2502438"/>
            <a:ext cx="10107212" cy="7245591"/>
          </a:xfrm>
          <a:custGeom>
            <a:avLst/>
            <a:gdLst/>
            <a:ahLst/>
            <a:cxnLst/>
            <a:rect l="l" t="t" r="r" b="b"/>
            <a:pathLst>
              <a:path w="10107212" h="6940660">
                <a:moveTo>
                  <a:pt x="0" y="0"/>
                </a:moveTo>
                <a:lnTo>
                  <a:pt x="10107212" y="0"/>
                </a:lnTo>
                <a:lnTo>
                  <a:pt x="10107212" y="6940660"/>
                </a:lnTo>
                <a:lnTo>
                  <a:pt x="0" y="6940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3" r="-1433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16637897" y="0"/>
            <a:ext cx="2271506" cy="3323129"/>
          </a:xfrm>
          <a:custGeom>
            <a:avLst/>
            <a:gdLst/>
            <a:ahLst/>
            <a:cxnLst/>
            <a:rect l="l" t="t" r="r" b="b"/>
            <a:pathLst>
              <a:path w="2271506" h="3323129">
                <a:moveTo>
                  <a:pt x="0" y="0"/>
                </a:moveTo>
                <a:lnTo>
                  <a:pt x="2271505" y="0"/>
                </a:lnTo>
                <a:lnTo>
                  <a:pt x="2271505" y="3323129"/>
                </a:lnTo>
                <a:lnTo>
                  <a:pt x="0" y="332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7" name="Group 7"/>
          <p:cNvGrpSpPr/>
          <p:nvPr/>
        </p:nvGrpSpPr>
        <p:grpSpPr>
          <a:xfrm>
            <a:off x="1225968" y="6306274"/>
            <a:ext cx="6437252" cy="3752875"/>
            <a:chOff x="0" y="0"/>
            <a:chExt cx="1631414" cy="9511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1414" cy="951104"/>
            </a:xfrm>
            <a:custGeom>
              <a:avLst/>
              <a:gdLst/>
              <a:ahLst/>
              <a:cxnLst/>
              <a:rect l="l" t="t" r="r" b="b"/>
              <a:pathLst>
                <a:path w="1631414" h="951104">
                  <a:moveTo>
                    <a:pt x="31270" y="0"/>
                  </a:moveTo>
                  <a:lnTo>
                    <a:pt x="1600144" y="0"/>
                  </a:lnTo>
                  <a:cubicBezTo>
                    <a:pt x="1608438" y="0"/>
                    <a:pt x="1616391" y="3294"/>
                    <a:pt x="1622255" y="9159"/>
                  </a:cubicBezTo>
                  <a:cubicBezTo>
                    <a:pt x="1628120" y="15023"/>
                    <a:pt x="1631414" y="22976"/>
                    <a:pt x="1631414" y="31270"/>
                  </a:cubicBezTo>
                  <a:lnTo>
                    <a:pt x="1631414" y="919834"/>
                  </a:lnTo>
                  <a:cubicBezTo>
                    <a:pt x="1631414" y="928127"/>
                    <a:pt x="1628120" y="936081"/>
                    <a:pt x="1622255" y="941945"/>
                  </a:cubicBezTo>
                  <a:cubicBezTo>
                    <a:pt x="1616391" y="947809"/>
                    <a:pt x="1608438" y="951104"/>
                    <a:pt x="1600144" y="951104"/>
                  </a:cubicBezTo>
                  <a:lnTo>
                    <a:pt x="31270" y="951104"/>
                  </a:lnTo>
                  <a:cubicBezTo>
                    <a:pt x="22976" y="951104"/>
                    <a:pt x="15023" y="947809"/>
                    <a:pt x="9159" y="941945"/>
                  </a:cubicBezTo>
                  <a:cubicBezTo>
                    <a:pt x="3294" y="936081"/>
                    <a:pt x="0" y="928127"/>
                    <a:pt x="0" y="919834"/>
                  </a:cubicBezTo>
                  <a:lnTo>
                    <a:pt x="0" y="31270"/>
                  </a:lnTo>
                  <a:cubicBezTo>
                    <a:pt x="0" y="22976"/>
                    <a:pt x="3294" y="15023"/>
                    <a:pt x="9159" y="9159"/>
                  </a:cubicBezTo>
                  <a:cubicBezTo>
                    <a:pt x="15023" y="3294"/>
                    <a:pt x="22976" y="0"/>
                    <a:pt x="31270" y="0"/>
                  </a:cubicBezTo>
                  <a:close/>
                </a:path>
              </a:pathLst>
            </a:custGeom>
            <a:solidFill>
              <a:srgbClr val="D1352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31414" cy="989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539817" y="5988003"/>
            <a:ext cx="430209" cy="430209"/>
          </a:xfrm>
          <a:custGeom>
            <a:avLst/>
            <a:gdLst/>
            <a:ahLst/>
            <a:cxnLst/>
            <a:rect l="l" t="t" r="r" b="b"/>
            <a:pathLst>
              <a:path w="430209" h="430209">
                <a:moveTo>
                  <a:pt x="0" y="0"/>
                </a:moveTo>
                <a:lnTo>
                  <a:pt x="430209" y="0"/>
                </a:lnTo>
                <a:lnTo>
                  <a:pt x="430209" y="430209"/>
                </a:lnTo>
                <a:lnTo>
                  <a:pt x="0" y="430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>
          <a:xfrm>
            <a:off x="14827393" y="5988003"/>
            <a:ext cx="327043" cy="327043"/>
          </a:xfrm>
          <a:custGeom>
            <a:avLst/>
            <a:gdLst/>
            <a:ahLst/>
            <a:cxnLst/>
            <a:rect l="l" t="t" r="r" b="b"/>
            <a:pathLst>
              <a:path w="327043" h="327043">
                <a:moveTo>
                  <a:pt x="0" y="0"/>
                </a:moveTo>
                <a:lnTo>
                  <a:pt x="327043" y="0"/>
                </a:lnTo>
                <a:lnTo>
                  <a:pt x="327043" y="327043"/>
                </a:lnTo>
                <a:lnTo>
                  <a:pt x="0" y="3270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15899402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8" y="0"/>
                </a:lnTo>
                <a:lnTo>
                  <a:pt x="286308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TextBox 13"/>
          <p:cNvSpPr txBox="1"/>
          <p:nvPr/>
        </p:nvSpPr>
        <p:spPr>
          <a:xfrm>
            <a:off x="1283242" y="744026"/>
            <a:ext cx="1399424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3355" dirty="0">
                <a:solidFill>
                  <a:srgbClr val="08043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QUALIFICATIONS DEVELOPMENT &amp; PROGRAMME SELECTION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5968" y="1539893"/>
            <a:ext cx="954522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sz="3866" b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State of Readiness - System Reality</a:t>
            </a:r>
            <a:r>
              <a:rPr lang="en-US" sz="386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4748" y="3090049"/>
            <a:ext cx="6379977" cy="170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50 out of 50 TVETs are accredited to offer </a:t>
            </a:r>
          </a:p>
          <a:p>
            <a:pPr algn="ctr">
              <a:lnSpc>
                <a:spcPts val="3312"/>
              </a:lnSpc>
            </a:pPr>
            <a:r>
              <a:rPr lang="en-US" sz="3312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Occupational, Part, or Skills Programmes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2873" y="6372196"/>
            <a:ext cx="5981874" cy="362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6"/>
              </a:lnSpc>
            </a:pPr>
            <a:endParaRPr dirty="0"/>
          </a:p>
          <a:p>
            <a:pPr algn="l">
              <a:lnSpc>
                <a:spcPts val="3216"/>
              </a:lnSpc>
            </a:pPr>
            <a:r>
              <a:rPr lang="en-US" sz="3216" b="1" u="none" strike="noStrike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197 Occupational Qualifications in 147 sites</a:t>
            </a:r>
          </a:p>
          <a:p>
            <a:pPr algn="l">
              <a:lnSpc>
                <a:spcPts val="3216"/>
              </a:lnSpc>
            </a:pPr>
            <a:endParaRPr lang="en-US" sz="3216" b="1" u="none" strike="noStrike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216"/>
              </a:lnSpc>
            </a:pPr>
            <a:r>
              <a:rPr lang="en-US" sz="3216" b="1" u="none" strike="noStrike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51 Skills Programmes in 142 sites</a:t>
            </a:r>
          </a:p>
          <a:p>
            <a:pPr algn="ctr">
              <a:lnSpc>
                <a:spcPts val="3216"/>
              </a:lnSpc>
            </a:pPr>
            <a:endParaRPr lang="en-US" sz="3216" b="1" u="none" strike="noStrike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216"/>
              </a:lnSpc>
            </a:pPr>
            <a:r>
              <a:rPr lang="en-US" sz="3216" b="1" u="none" strike="noStrike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36 Assessment </a:t>
            </a:r>
            <a:r>
              <a:rPr lang="en-US" sz="3216" b="1" u="none" strike="noStrike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Centres</a:t>
            </a:r>
            <a:r>
              <a:rPr lang="en-US" sz="3216" b="1" u="none" strike="noStrike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for 80 Qualifications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13301" y="9748029"/>
            <a:ext cx="10107212" cy="37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228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Your paragraph text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04346" y="5525739"/>
            <a:ext cx="573137" cy="46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KZN </a:t>
            </a:r>
          </a:p>
          <a:p>
            <a:pPr algn="ctr">
              <a:lnSpc>
                <a:spcPts val="1820"/>
              </a:lnSpc>
            </a:pPr>
            <a:r>
              <a:rPr lang="en-US" sz="13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33 OQs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39514" y="7541909"/>
            <a:ext cx="792510" cy="28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41 OQs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66906" y="4990420"/>
            <a:ext cx="1184479" cy="2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781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35 OQs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25417" y="4275364"/>
            <a:ext cx="628799" cy="24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48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 OQs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07097" y="5421595"/>
            <a:ext cx="634454" cy="24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48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12 OQs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33475" y="6389637"/>
            <a:ext cx="597098" cy="24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48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  OQs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185710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8" y="0"/>
                </a:lnTo>
                <a:lnTo>
                  <a:pt x="286308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5" name="Freeform 25"/>
          <p:cNvSpPr/>
          <p:nvPr/>
        </p:nvSpPr>
        <p:spPr>
          <a:xfrm>
            <a:off x="16472018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9" y="0"/>
                </a:lnTo>
                <a:lnTo>
                  <a:pt x="286309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6" name="Freeform 26"/>
          <p:cNvSpPr/>
          <p:nvPr/>
        </p:nvSpPr>
        <p:spPr>
          <a:xfrm>
            <a:off x="16758327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8" y="0"/>
                </a:lnTo>
                <a:lnTo>
                  <a:pt x="286308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7" name="Freeform 27"/>
          <p:cNvSpPr/>
          <p:nvPr/>
        </p:nvSpPr>
        <p:spPr>
          <a:xfrm>
            <a:off x="17044635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8" y="0"/>
                </a:lnTo>
                <a:lnTo>
                  <a:pt x="286308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8" name="Freeform 28"/>
          <p:cNvSpPr/>
          <p:nvPr/>
        </p:nvSpPr>
        <p:spPr>
          <a:xfrm>
            <a:off x="17330385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8" y="0"/>
                </a:lnTo>
                <a:lnTo>
                  <a:pt x="286308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9" name="Freeform 29"/>
          <p:cNvSpPr/>
          <p:nvPr/>
        </p:nvSpPr>
        <p:spPr>
          <a:xfrm>
            <a:off x="17616693" y="4866316"/>
            <a:ext cx="286308" cy="286308"/>
          </a:xfrm>
          <a:custGeom>
            <a:avLst/>
            <a:gdLst/>
            <a:ahLst/>
            <a:cxnLst/>
            <a:rect l="l" t="t" r="r" b="b"/>
            <a:pathLst>
              <a:path w="286308" h="286308">
                <a:moveTo>
                  <a:pt x="0" y="0"/>
                </a:moveTo>
                <a:lnTo>
                  <a:pt x="286309" y="0"/>
                </a:lnTo>
                <a:lnTo>
                  <a:pt x="286309" y="286308"/>
                </a:lnTo>
                <a:lnTo>
                  <a:pt x="0" y="2863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0" name="TextBox 30"/>
          <p:cNvSpPr txBox="1"/>
          <p:nvPr/>
        </p:nvSpPr>
        <p:spPr>
          <a:xfrm>
            <a:off x="15853954" y="4915066"/>
            <a:ext cx="2553318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197 Occupational Qualifications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37694" y="5005156"/>
            <a:ext cx="634454" cy="24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48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12 OQs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609198" y="0"/>
            <a:ext cx="3300205" cy="4828077"/>
          </a:xfrm>
          <a:custGeom>
            <a:avLst/>
            <a:gdLst/>
            <a:ahLst/>
            <a:cxnLst/>
            <a:rect l="l" t="t" r="r" b="b"/>
            <a:pathLst>
              <a:path w="3300205" h="4828077">
                <a:moveTo>
                  <a:pt x="0" y="0"/>
                </a:moveTo>
                <a:lnTo>
                  <a:pt x="3300204" y="0"/>
                </a:lnTo>
                <a:lnTo>
                  <a:pt x="3300204" y="4828077"/>
                </a:lnTo>
                <a:lnTo>
                  <a:pt x="0" y="4828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TextBox 4"/>
          <p:cNvSpPr txBox="1"/>
          <p:nvPr/>
        </p:nvSpPr>
        <p:spPr>
          <a:xfrm>
            <a:off x="1283242" y="744026"/>
            <a:ext cx="1399424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335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TVET READINESS SCORECARD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2C8D4C-47E1-846F-B84C-A0528BA84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11181"/>
              </p:ext>
            </p:extLst>
          </p:nvPr>
        </p:nvGraphicFramePr>
        <p:xfrm>
          <a:off x="457200" y="1600200"/>
          <a:ext cx="14344644" cy="7658101"/>
        </p:xfrm>
        <a:graphic>
          <a:graphicData uri="http://schemas.openxmlformats.org/drawingml/2006/table">
            <a:tbl>
              <a:tblPr/>
              <a:tblGrid>
                <a:gridCol w="4781548">
                  <a:extLst>
                    <a:ext uri="{9D8B030D-6E8A-4147-A177-3AD203B41FA5}">
                      <a16:colId xmlns:a16="http://schemas.microsoft.com/office/drawing/2014/main" val="1672794228"/>
                    </a:ext>
                  </a:extLst>
                </a:gridCol>
                <a:gridCol w="4781548">
                  <a:extLst>
                    <a:ext uri="{9D8B030D-6E8A-4147-A177-3AD203B41FA5}">
                      <a16:colId xmlns:a16="http://schemas.microsoft.com/office/drawing/2014/main" val="2970316017"/>
                    </a:ext>
                  </a:extLst>
                </a:gridCol>
                <a:gridCol w="4781548">
                  <a:extLst>
                    <a:ext uri="{9D8B030D-6E8A-4147-A177-3AD203B41FA5}">
                      <a16:colId xmlns:a16="http://schemas.microsoft.com/office/drawing/2014/main" val="3931044187"/>
                    </a:ext>
                  </a:extLst>
                </a:gridCol>
              </a:tblGrid>
              <a:tr h="8777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800" b="1" dirty="0">
                          <a:effectLst/>
                          <a:latin typeface="Arial Black" panose="020B0A04020102020204" pitchFamily="34" charset="0"/>
                        </a:rPr>
                        <a:t>DIMENSION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800" b="1">
                          <a:effectLst/>
                          <a:latin typeface="Arial Black" panose="020B0A04020102020204" pitchFamily="34" charset="0"/>
                        </a:rPr>
                        <a:t>STATUS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800" b="1" dirty="0">
                          <a:effectLst/>
                          <a:latin typeface="Arial Black" panose="020B0A04020102020204" pitchFamily="34" charset="0"/>
                        </a:rPr>
                        <a:t>INTERPRETATION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09078"/>
                  </a:ext>
                </a:extLst>
              </a:tr>
              <a:tr h="929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1. Institutional Participation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100% (50/50)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Full system inclusion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82267"/>
                  </a:ext>
                </a:extLst>
              </a:tr>
              <a:tr h="1170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2. Campus-Level Accreditation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147 campuses / sites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Expanding, uneven but improving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07980"/>
                  </a:ext>
                </a:extLst>
              </a:tr>
              <a:tr h="1170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5. Assessment Centre Coverage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36 / 50 (72%)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Strong base, needs expansion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35251"/>
                  </a:ext>
                </a:extLst>
              </a:tr>
              <a:tr h="1170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6. Leading Province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Western Cape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GDP density, stable governance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40525"/>
                  </a:ext>
                </a:extLst>
              </a:tr>
              <a:tr h="1170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7. Constrained Provinces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EC, Limpopo, NC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Structural &amp; historical factors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93187"/>
                  </a:ext>
                </a:extLst>
              </a:tr>
              <a:tr h="1170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8. Overall Readiness Status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>
                          <a:effectLst/>
                        </a:rPr>
                        <a:t>Ready to Scale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b="1" dirty="0">
                          <a:effectLst/>
                        </a:rPr>
                        <a:t>Managed transition phase</a:t>
                      </a:r>
                    </a:p>
                  </a:txBody>
                  <a:tcPr marL="78316" marR="78316" marT="39158" marB="39158" anchor="ctr">
                    <a:lnL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3775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94BF-4222-9506-097D-D5D7E988A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4724-0BB5-18A4-1EED-504DE1A9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/>
              <a:t>What are the opportunities for ITS?</a:t>
            </a:r>
            <a:endParaRPr lang="en-ZA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A563-CB4C-CD29-DCAE-00794CF3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535400" cy="8115300"/>
          </a:xfrm>
        </p:spPr>
        <p:txBody>
          <a:bodyPr>
            <a:normAutofit fontScale="92500" lnSpcReduction="20000"/>
          </a:bodyPr>
          <a:lstStyle/>
          <a:p>
            <a:pPr marL="711200" indent="-711200"/>
            <a:r>
              <a:rPr lang="en-GB" sz="8000" dirty="0"/>
              <a:t>Occupational Qualification Structures</a:t>
            </a:r>
          </a:p>
          <a:p>
            <a:pPr marL="1568450" lvl="3" indent="-711200">
              <a:buFont typeface="Wingdings" panose="05000000000000000000" pitchFamily="2" charset="2"/>
              <a:buChar char="§"/>
            </a:pPr>
            <a:r>
              <a:rPr lang="en-GB" sz="7200" dirty="0"/>
              <a:t>Knowledge Modules</a:t>
            </a:r>
          </a:p>
          <a:p>
            <a:pPr marL="1568450" lvl="3" indent="-711200">
              <a:buFont typeface="Wingdings" panose="05000000000000000000" pitchFamily="2" charset="2"/>
              <a:buChar char="§"/>
            </a:pPr>
            <a:r>
              <a:rPr lang="en-GB" sz="7200" dirty="0"/>
              <a:t>Practical Modules</a:t>
            </a:r>
          </a:p>
          <a:p>
            <a:pPr marL="1568450" lvl="3" indent="-711200">
              <a:buFont typeface="Wingdings" panose="05000000000000000000" pitchFamily="2" charset="2"/>
              <a:buChar char="§"/>
            </a:pPr>
            <a:r>
              <a:rPr lang="en-GB" sz="7200" dirty="0"/>
              <a:t>Workplace Modules (Logbooks)</a:t>
            </a:r>
          </a:p>
          <a:p>
            <a:pPr marL="711200" indent="-711200"/>
            <a:r>
              <a:rPr lang="en-GB" sz="8000" dirty="0"/>
              <a:t>Funding sources at all level of delivery</a:t>
            </a:r>
          </a:p>
          <a:p>
            <a:pPr marL="711200" indent="-711200"/>
            <a:r>
              <a:rPr lang="en-GB" sz="8000" dirty="0"/>
              <a:t>EISA admissions</a:t>
            </a:r>
          </a:p>
          <a:p>
            <a:pPr marL="711200" indent="-711200"/>
            <a:r>
              <a:rPr lang="en-GB" sz="8000" dirty="0"/>
              <a:t>Copy of Digital Certificates from QCTO</a:t>
            </a:r>
          </a:p>
        </p:txBody>
      </p:sp>
    </p:spTree>
    <p:extLst>
      <p:ext uri="{BB962C8B-B14F-4D97-AF65-F5344CB8AC3E}">
        <p14:creationId xmlns:p14="http://schemas.microsoft.com/office/powerpoint/2010/main" val="34271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636</Words>
  <Application>Microsoft Office PowerPoint</Application>
  <PresentationFormat>Custom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League Spartan</vt:lpstr>
      <vt:lpstr>Calibri</vt:lpstr>
      <vt:lpstr>TT Firs Neue Bold</vt:lpstr>
      <vt:lpstr>Arial Black</vt:lpstr>
      <vt:lpstr>Montserrat Bold</vt:lpstr>
      <vt:lpstr>Arial</vt:lpstr>
      <vt:lpstr>Courier New</vt:lpstr>
      <vt:lpstr>Nunito Bold</vt:lpstr>
      <vt:lpstr>Antique Olive Bold</vt:lpstr>
      <vt:lpstr>Montserrat</vt:lpstr>
      <vt:lpstr>Canva Sans Bold</vt:lpstr>
      <vt:lpstr>Nunito</vt:lpstr>
      <vt:lpstr>Aharoni</vt:lpstr>
      <vt:lpstr>Wingdings</vt:lpstr>
      <vt:lpstr>Office Theme</vt:lpstr>
      <vt:lpstr>PowerPoint Presentation</vt:lpstr>
      <vt:lpstr>PowerPoint Presentation</vt:lpstr>
      <vt:lpstr>Why the Transition? </vt:lpstr>
      <vt:lpstr>What does the Transition Actually Mean? </vt:lpstr>
      <vt:lpstr>What changes for institutions? </vt:lpstr>
      <vt:lpstr>PowerPoint Presentation</vt:lpstr>
      <vt:lpstr>PowerPoint Presentation</vt:lpstr>
      <vt:lpstr>PowerPoint Presentation</vt:lpstr>
      <vt:lpstr>What are the opportunities for ITS?</vt:lpstr>
      <vt:lpstr>What are the opportunities?</vt:lpstr>
      <vt:lpstr>What are the Challenges? </vt:lpstr>
      <vt:lpstr>What Must Happen Next? </vt:lpstr>
      <vt:lpstr>“The transition from legacy qualifications to occupational qualifications is not simply a curriculum change.   It represents a fundamental shift in how South Africa prepares its workforce — placing industry, competence and employability at the centre of learning.”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Ministerial Task Team Meeting </dc:title>
  <cp:lastModifiedBy>Charles Pule</cp:lastModifiedBy>
  <cp:revision>4</cp:revision>
  <dcterms:created xsi:type="dcterms:W3CDTF">2006-08-16T00:00:00Z</dcterms:created>
  <dcterms:modified xsi:type="dcterms:W3CDTF">2026-03-17T02:08:28Z</dcterms:modified>
  <dc:identifier>DAHBjxpxs0s</dc:identifier>
</cp:coreProperties>
</file>