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80" r:id="rId4"/>
    <p:sldId id="282" r:id="rId5"/>
    <p:sldId id="283" r:id="rId6"/>
    <p:sldId id="285" r:id="rId7"/>
    <p:sldId id="286" r:id="rId8"/>
    <p:sldId id="289" r:id="rId9"/>
    <p:sldId id="281" r:id="rId10"/>
    <p:sldId id="278" r:id="rId11"/>
    <p:sldId id="290" r:id="rId12"/>
    <p:sldId id="27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1978C1F-A527-4C33-8216-2CE8A0AF71C5}">
          <p14:sldIdLst>
            <p14:sldId id="256"/>
            <p14:sldId id="257"/>
            <p14:sldId id="280"/>
            <p14:sldId id="282"/>
            <p14:sldId id="283"/>
            <p14:sldId id="285"/>
            <p14:sldId id="286"/>
            <p14:sldId id="289"/>
            <p14:sldId id="281"/>
            <p14:sldId id="278"/>
            <p14:sldId id="290"/>
            <p14:sldId id="274"/>
          </p14:sldIdLst>
        </p14:section>
        <p14:section name="Additional notes" id="{2A803D7A-E172-4C87-A8E9-7445574060B7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451" autoAdjust="0"/>
  </p:normalViewPr>
  <p:slideViewPr>
    <p:cSldViewPr snapToGrid="0">
      <p:cViewPr varScale="1">
        <p:scale>
          <a:sx n="82" d="100"/>
          <a:sy n="82" d="100"/>
        </p:scale>
        <p:origin x="7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BDCDBB-CBE2-4E2E-8E41-E685407E473F}" type="datetimeFigureOut">
              <a:rPr lang="en-ZA" smtClean="0"/>
              <a:t>2026/03/17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B93FB5-C06D-470A-BCD1-060715FC98C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0102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4FF0F-0633-9F3F-3097-ED06F9EFEE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DD6358-6826-E72F-B4F5-7662671856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2A3EE3-8818-0A8D-9C90-FFAB9AB34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5E768-6B4A-4319-AFA1-5B6C243152BD}" type="datetimeFigureOut">
              <a:rPr lang="en-ZA" smtClean="0"/>
              <a:t>2026/03/17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372FB0-CB47-99CB-0C9F-C25D529DC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B7C50A-F043-6069-8927-FC1D881D5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15E9E-3415-42EC-A98E-45B7F157854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02821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4E6C4-3211-5900-6A11-250A24310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C22FBE-635B-C848-C0D9-2F87E67B40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3784CE-432F-78ED-58DB-1909C523F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5E768-6B4A-4319-AFA1-5B6C243152BD}" type="datetimeFigureOut">
              <a:rPr lang="en-ZA" smtClean="0"/>
              <a:t>2026/03/17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0DAB4-9C67-AF8F-56CF-2BCB7ABE9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4BEB0C-4229-AAE9-3A90-D7006FDBF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15E9E-3415-42EC-A98E-45B7F157854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85675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BC0155-E303-3C4F-DF9B-45155C0071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FAF034-CE87-6249-2A2B-F96235772E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C4D52-D7EF-EE36-F738-1727C2D2C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5E768-6B4A-4319-AFA1-5B6C243152BD}" type="datetimeFigureOut">
              <a:rPr lang="en-ZA" smtClean="0"/>
              <a:t>2026/03/17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90F0B-FEB8-6643-229E-A1224325F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D8ADC9-4ABE-D3D1-9BB2-74A88EB5E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15E9E-3415-42EC-A98E-45B7F157854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25679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9C463-D109-A907-5537-58A6AE388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100044-51FF-9A23-E635-C9ECB385F4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235929-E39C-4FE6-2528-50C1CA1A0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5E768-6B4A-4319-AFA1-5B6C243152BD}" type="datetimeFigureOut">
              <a:rPr lang="en-ZA" smtClean="0"/>
              <a:t>2026/03/17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337FEC-9C0B-5DD0-8E59-64D3C297C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BF1BFC-FB72-B85A-724B-41681C8D2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15E9E-3415-42EC-A98E-45B7F157854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97665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D0610-072D-86AA-73A2-BC0C3BA51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25187F-A801-A57E-8A97-AA8B6ABA7A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47AEC3-59F1-EB7B-EB5E-214FBBABB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5E768-6B4A-4319-AFA1-5B6C243152BD}" type="datetimeFigureOut">
              <a:rPr lang="en-ZA" smtClean="0"/>
              <a:t>2026/03/17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BDDB90-B4AD-B14F-50D7-E8420196F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1B3DB-974B-BE5B-F2C9-B2274F56F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15E9E-3415-42EC-A98E-45B7F157854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86890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B402E-6FE1-43F7-3FE5-A090E9818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D8CF0F-E17D-3D00-8B65-B5C02879A7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D6B949-410E-9A7E-A2B1-8EA95A957A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53B0DA-D19B-71CB-5C13-8266CF095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5E768-6B4A-4319-AFA1-5B6C243152BD}" type="datetimeFigureOut">
              <a:rPr lang="en-ZA" smtClean="0"/>
              <a:t>2026/03/17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5C38DA-8141-8E14-80BC-D4A3552A8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7B121-A495-7440-F56D-76A7AF235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15E9E-3415-42EC-A98E-45B7F157854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20763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9F699-3B00-8D1C-F96F-5E18419AF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3FC3D5-85F1-090A-01E8-8368DE1E71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FAEB45-782A-865B-8579-BD665BAC0B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001E75-66B7-8CAE-3206-966DA38DE8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EAF30D-53CD-2CA6-6E9F-57AC4A697B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CB5495-9DCB-AE73-B80D-C8E8FD7DF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5E768-6B4A-4319-AFA1-5B6C243152BD}" type="datetimeFigureOut">
              <a:rPr lang="en-ZA" smtClean="0"/>
              <a:t>2026/03/17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E6CB39-6744-D157-5650-A71C391E7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D3EBBA-321D-534D-8AE9-58D6B0334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15E9E-3415-42EC-A98E-45B7F157854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51654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48F03-4ABA-19E4-2DC1-89530F7DC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7CAC22-28D0-63C0-1636-40D535B84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5E768-6B4A-4319-AFA1-5B6C243152BD}" type="datetimeFigureOut">
              <a:rPr lang="en-ZA" smtClean="0"/>
              <a:t>2026/03/17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39B7E0-648E-AFAF-7D17-8E10EB1C1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473AAB-874A-486E-487B-CAB508B54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15E9E-3415-42EC-A98E-45B7F157854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96453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2FFFD7-653C-C011-466E-4E9B51490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5E768-6B4A-4319-AFA1-5B6C243152BD}" type="datetimeFigureOut">
              <a:rPr lang="en-ZA" smtClean="0"/>
              <a:t>2026/03/17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CCD18C-38F6-0547-7337-2A330BAE0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9F2F3D-5839-5960-B262-8A691A6A7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15E9E-3415-42EC-A98E-45B7F157854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59297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42949-EA31-CF76-88C9-5C377DFCA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008F7C-048B-9C51-6138-F0E7BD3964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6B54B3-7438-2C62-63F0-31ABE6E29E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10176C-09FB-C643-1619-BDA71ADCB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5E768-6B4A-4319-AFA1-5B6C243152BD}" type="datetimeFigureOut">
              <a:rPr lang="en-ZA" smtClean="0"/>
              <a:t>2026/03/17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DD2ED5-F737-0C78-C25B-BFD166172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2D894F-4ECD-7FE2-D002-E307C4FBC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15E9E-3415-42EC-A98E-45B7F157854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08858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7531B-4554-3085-5511-BC1DC46DA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9B8246-9D81-D272-FCFC-626A1ADDC2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8B4E28-537C-8E8A-07C6-5A097CDA50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651514-787D-25EB-B0B3-70B9D9C4A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5E768-6B4A-4319-AFA1-5B6C243152BD}" type="datetimeFigureOut">
              <a:rPr lang="en-ZA" smtClean="0"/>
              <a:t>2026/03/17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791F1E-80BC-9980-23DF-519E46658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318ED0-6232-B0EC-1945-80749083F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15E9E-3415-42EC-A98E-45B7F157854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1046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587F0C-FDBD-0808-15F3-6F7B56C1C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5F8DAE-7F8C-B631-E2EE-969A322FF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ACCDCE-F5CB-CFDF-408F-93E7093E35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15E768-6B4A-4319-AFA1-5B6C243152BD}" type="datetimeFigureOut">
              <a:rPr lang="en-ZA" smtClean="0"/>
              <a:t>2026/03/17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9AC60-F69D-DF7F-B4F0-C4AABE5A5F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A5764F-12D3-2147-379D-6D01BD67A1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C15E9E-3415-42EC-A98E-45B7F157854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68347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4FCDF1-A738-4492-013F-604EA0AEFA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0683" y="375023"/>
            <a:ext cx="9983186" cy="2928470"/>
          </a:xfrm>
        </p:spPr>
        <p:txBody>
          <a:bodyPr anchor="b">
            <a:normAutofit/>
          </a:bodyPr>
          <a:lstStyle/>
          <a:p>
            <a:pPr algn="l"/>
            <a:r>
              <a:rPr lang="en-ZA" sz="4800" dirty="0">
                <a:solidFill>
                  <a:srgbClr val="FFFFFF"/>
                </a:solidFill>
              </a:rPr>
              <a:t>International Student Applications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DD439F-7D59-C83D-E7BD-7F184B5FCF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86125" y="5184022"/>
            <a:ext cx="10005951" cy="1458258"/>
          </a:xfrm>
        </p:spPr>
        <p:txBody>
          <a:bodyPr anchor="ctr">
            <a:normAutofit/>
          </a:bodyPr>
          <a:lstStyle/>
          <a:p>
            <a:pPr algn="r"/>
            <a:r>
              <a:rPr lang="en-US" dirty="0"/>
              <a:t>Kolosa Mbambanisi</a:t>
            </a:r>
            <a:endParaRPr lang="en-ZA" dirty="0"/>
          </a:p>
        </p:txBody>
      </p:sp>
      <p:pic>
        <p:nvPicPr>
          <p:cNvPr id="7" name="Picture 6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BDE876D0-E42C-9DC5-F556-257833E55A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849" y="215720"/>
            <a:ext cx="3531954" cy="1336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19875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AD6CFB8-A34F-8C76-2805-7506BE0379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15680D69-8DC3-BAF1-E320-FB71EA17FB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DB372BD-049D-40F1-5892-3F4608CD1E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8238BB5-1118-DC9C-64DC-C590CC37F4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15321B5-57DA-3C8E-2F4D-7E2F37E22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782668-E154-B631-935D-3183550D8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056" y="296792"/>
            <a:ext cx="9718111" cy="1576446"/>
          </a:xfrm>
        </p:spPr>
        <p:txBody>
          <a:bodyPr anchor="ctr">
            <a:noAutofit/>
          </a:bodyPr>
          <a:lstStyle/>
          <a:p>
            <a:r>
              <a:rPr lang="en-ZA" sz="6000" dirty="0">
                <a:solidFill>
                  <a:schemeClr val="bg1"/>
                </a:solidFill>
              </a:rPr>
              <a:t>Conversion Table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B8D860-09BA-13CD-3EF8-D347B578D6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363" y="2715807"/>
            <a:ext cx="10515600" cy="3941763"/>
          </a:xfrm>
        </p:spPr>
        <p:txBody>
          <a:bodyPr/>
          <a:lstStyle/>
          <a:p>
            <a:pPr marL="0" indent="0">
              <a:buNone/>
            </a:pPr>
            <a:endParaRPr lang="en-ZA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F73EA21-C613-635C-8FB2-48228A1F45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6838" y="2230860"/>
            <a:ext cx="7936952" cy="4426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2395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C9AED97-A0E1-822E-A541-9F4B01E5EB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7121255B-5B8F-D6AD-BB0F-E561328EE0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B68B9B8-FAA1-F898-82B4-875EAB2460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DE845A8F-E55C-33B0-85E0-157F719707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E2E82007-0278-239E-4706-516E5B8E85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B7586F-8956-08C6-0919-6668FFB43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056" y="296792"/>
            <a:ext cx="9718111" cy="1576446"/>
          </a:xfrm>
        </p:spPr>
        <p:txBody>
          <a:bodyPr anchor="ctr">
            <a:noAutofit/>
          </a:bodyPr>
          <a:lstStyle/>
          <a:p>
            <a:r>
              <a:rPr lang="en-US" sz="6000" dirty="0">
                <a:solidFill>
                  <a:schemeClr val="bg1"/>
                </a:solidFill>
              </a:rPr>
              <a:t>C</a:t>
            </a:r>
            <a:r>
              <a:rPr lang="en-ZA" sz="6000" dirty="0" err="1">
                <a:solidFill>
                  <a:schemeClr val="bg1"/>
                </a:solidFill>
              </a:rPr>
              <a:t>hallenges</a:t>
            </a:r>
            <a:r>
              <a:rPr lang="en-ZA" sz="6000" dirty="0">
                <a:solidFill>
                  <a:schemeClr val="bg1"/>
                </a:solidFill>
              </a:rPr>
              <a:t> Identifies</a:t>
            </a: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A74AB519-7365-5284-2221-99BE3E15A2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1065093"/>
              </p:ext>
            </p:extLst>
          </p:nvPr>
        </p:nvGraphicFramePr>
        <p:xfrm>
          <a:off x="644056" y="2198924"/>
          <a:ext cx="1051560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4245613619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1429568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ZA" sz="2000" b="1" dirty="0">
                          <a:solidFill>
                            <a:schemeClr val="tx2"/>
                          </a:solidFill>
                        </a:rPr>
                        <a:t>1. Lack of staff training</a:t>
                      </a:r>
                      <a:endParaRPr lang="en-ZA" sz="2000" dirty="0">
                        <a:solidFill>
                          <a:schemeClr val="tx2"/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ZA" sz="2000" b="0" dirty="0">
                          <a:solidFill>
                            <a:schemeClr val="tx2"/>
                          </a:solidFill>
                        </a:rPr>
                        <a:t>Selectors do not fully understand: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ZA" sz="2000" b="0" dirty="0">
                          <a:solidFill>
                            <a:schemeClr val="tx2"/>
                          </a:solidFill>
                        </a:rPr>
                        <a:t>International qualification structures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ZA" sz="2000" b="0" dirty="0">
                          <a:solidFill>
                            <a:schemeClr val="tx2"/>
                          </a:solidFill>
                        </a:rPr>
                        <a:t>Level equivalencies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ZA" sz="2000" b="0" dirty="0">
                          <a:solidFill>
                            <a:schemeClr val="tx2"/>
                          </a:solidFill>
                        </a:rPr>
                        <a:t>Which subjects are acceptable for which programmes</a:t>
                      </a:r>
                    </a:p>
                    <a:p>
                      <a:pPr lvl="0"/>
                      <a:endParaRPr lang="en-ZA" sz="2000" dirty="0">
                        <a:solidFill>
                          <a:schemeClr val="tx2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en-ZA" sz="2000" b="1" dirty="0">
                          <a:solidFill>
                            <a:schemeClr val="tx2"/>
                          </a:solidFill>
                        </a:rPr>
                        <a:t>2. Inconsistent use of conversion tables</a:t>
                      </a:r>
                      <a:endParaRPr lang="en-ZA" sz="2000" dirty="0">
                        <a:solidFill>
                          <a:schemeClr val="tx2"/>
                        </a:solidFill>
                      </a:endParaRPr>
                    </a:p>
                    <a:p>
                      <a:r>
                        <a:rPr lang="en-ZA" sz="2000" b="0" dirty="0">
                          <a:solidFill>
                            <a:schemeClr val="tx2"/>
                          </a:solidFill>
                        </a:rPr>
                        <a:t>No standard tool or required procedure currently exists.</a:t>
                      </a:r>
                    </a:p>
                    <a:p>
                      <a:pPr marL="0" indent="0">
                        <a:buNone/>
                      </a:pPr>
                      <a:endParaRPr lang="en-ZA" sz="2000" b="1" dirty="0">
                        <a:solidFill>
                          <a:schemeClr val="tx2"/>
                        </a:solidFill>
                      </a:endParaRPr>
                    </a:p>
                    <a:p>
                      <a:endParaRPr lang="en-ZA" sz="20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ZA" sz="2000" b="1" dirty="0">
                          <a:solidFill>
                            <a:schemeClr val="tx2"/>
                          </a:solidFill>
                        </a:rPr>
                        <a:t>3. Incomplete or partially submitted documentation</a:t>
                      </a:r>
                      <a:endParaRPr lang="en-ZA" sz="2000" dirty="0">
                        <a:solidFill>
                          <a:schemeClr val="tx2"/>
                        </a:solidFill>
                      </a:endParaRPr>
                    </a:p>
                    <a:p>
                      <a:r>
                        <a:rPr lang="en-ZA" sz="2000" b="0" dirty="0">
                          <a:solidFill>
                            <a:schemeClr val="tx2"/>
                          </a:solidFill>
                        </a:rPr>
                        <a:t>Some students present only IGCSE results - often misinterpreted as matric.</a:t>
                      </a:r>
                    </a:p>
                    <a:p>
                      <a:pPr marL="0" indent="0">
                        <a:buNone/>
                      </a:pPr>
                      <a:endParaRPr lang="en-ZA" sz="2000" b="1" dirty="0">
                        <a:solidFill>
                          <a:schemeClr val="tx2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en-ZA" sz="2000" b="1" dirty="0">
                          <a:solidFill>
                            <a:schemeClr val="tx2"/>
                          </a:solidFill>
                        </a:rPr>
                        <a:t>4. No standardised institutional workflow</a:t>
                      </a:r>
                      <a:endParaRPr lang="en-ZA" sz="2000" dirty="0">
                        <a:solidFill>
                          <a:schemeClr val="tx2"/>
                        </a:solidFill>
                      </a:endParaRPr>
                    </a:p>
                    <a:p>
                      <a:r>
                        <a:rPr lang="en-ZA" sz="2000" b="0" dirty="0">
                          <a:solidFill>
                            <a:schemeClr val="tx2"/>
                          </a:solidFill>
                        </a:rPr>
                        <a:t>Each faculty or selector may be applying their own process.</a:t>
                      </a:r>
                    </a:p>
                    <a:p>
                      <a:pPr marL="0" indent="0">
                        <a:buNone/>
                      </a:pPr>
                      <a:endParaRPr lang="en-ZA" sz="2000" b="1" dirty="0">
                        <a:solidFill>
                          <a:schemeClr val="tx2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en-ZA" sz="2000" b="1" dirty="0">
                          <a:solidFill>
                            <a:schemeClr val="tx2"/>
                          </a:solidFill>
                        </a:rPr>
                        <a:t>5. Risk of incorrect admission decisions</a:t>
                      </a:r>
                      <a:endParaRPr lang="en-ZA" sz="2000" dirty="0">
                        <a:solidFill>
                          <a:schemeClr val="tx2"/>
                        </a:solidFill>
                      </a:endParaRPr>
                    </a:p>
                    <a:p>
                      <a:r>
                        <a:rPr lang="en-ZA" sz="2000" dirty="0">
                          <a:solidFill>
                            <a:schemeClr val="tx2"/>
                          </a:solidFill>
                        </a:rPr>
                        <a:t>Potential for: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ZA" sz="2000" b="0" dirty="0">
                          <a:solidFill>
                            <a:schemeClr val="tx2"/>
                          </a:solidFill>
                        </a:rPr>
                        <a:t>Unqualified students being admitted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ZA" sz="2000" b="0" dirty="0">
                          <a:solidFill>
                            <a:schemeClr val="tx2"/>
                          </a:solidFill>
                        </a:rPr>
                        <a:t>Qualified students being rejected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ZA" sz="2000" b="0" dirty="0">
                          <a:solidFill>
                            <a:schemeClr val="tx2"/>
                          </a:solidFill>
                        </a:rPr>
                        <a:t>Audit issues in the future</a:t>
                      </a:r>
                    </a:p>
                    <a:p>
                      <a:endParaRPr lang="en-ZA" sz="20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15142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10754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49CC4D9-15A5-5076-275D-FF1D9C107B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A0C9F01F-DBA4-65BF-0AF3-67297147CE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6E26C9F-754B-A103-EE7E-F9F2C23BA2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A9EABC3D-0683-A9C0-5DFB-68782BA92C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23E7F9A0-2D28-A2A2-3FD6-3D63446B25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9AF5AC8-A555-458E-702B-27BB665AA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056" y="552616"/>
            <a:ext cx="10137326" cy="461484"/>
          </a:xfrm>
        </p:spPr>
        <p:txBody>
          <a:bodyPr anchor="ctr">
            <a:no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Discussion</a:t>
            </a:r>
            <a:endParaRPr lang="en-ZA" sz="5400" b="1" dirty="0">
              <a:solidFill>
                <a:schemeClr val="bg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8DFF74-C8B0-E374-4B4E-7543788927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4056" y="2651535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ZA" sz="4000" dirty="0"/>
              <a:t>How do other institutions assess students with international or foreign matric qualifications</a:t>
            </a:r>
            <a:r>
              <a:rPr lang="en-US" sz="4000" dirty="0"/>
              <a:t>?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What type of rubric/conversion tables institutions use to assess subject-specific requirements?</a:t>
            </a:r>
          </a:p>
          <a:p>
            <a:pPr marL="0" indent="0" algn="ctr">
              <a:buNone/>
            </a:pPr>
            <a:endParaRPr lang="en-ZA" sz="4000" dirty="0"/>
          </a:p>
        </p:txBody>
      </p:sp>
    </p:spTree>
    <p:extLst>
      <p:ext uri="{BB962C8B-B14F-4D97-AF65-F5344CB8AC3E}">
        <p14:creationId xmlns:p14="http://schemas.microsoft.com/office/powerpoint/2010/main" val="2829838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0" name="Rectangle 103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2" name="Rectangle 1041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4" name="Rectangle 1043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6" name="Rectangle 1045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8" name="Freeform: Shape 1047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F0A464-C859-0CF0-66A3-601B3E955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Current Process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3F01BF3-F5A2-37F5-6289-0A5766E575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5455" y="232756"/>
            <a:ext cx="57689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CCDF73-6F90-09BB-5925-650881D1FE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49010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7CD40FB-1262-A996-F8E4-16BDD00274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57FD3DF-4228-8B2A-BF0B-C2D062AC54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EE0190C-8B46-C0CD-E505-EE6359F7C0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3A1A0BD-ACB4-D7B8-504D-57A0B56BC7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146B4E5-C260-1B5D-C5DC-37B5497CF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04F32F9-A51E-CDAD-A9D6-6B52E53BD2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83933A-C29E-8E5E-3E4E-6CBDC76A7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346" y="339610"/>
            <a:ext cx="10288865" cy="1033669"/>
          </a:xfrm>
        </p:spPr>
        <p:txBody>
          <a:bodyPr>
            <a:noAutofit/>
          </a:bodyPr>
          <a:lstStyle/>
          <a:p>
            <a:r>
              <a:rPr lang="en-ZA" b="1" dirty="0">
                <a:solidFill>
                  <a:schemeClr val="bg1"/>
                </a:solidFill>
              </a:rPr>
              <a:t>1. International Student Application</a:t>
            </a:r>
            <a:endParaRPr lang="en-ZA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8777A-9524-3777-6991-AC4A48F2C8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0942" y="1937042"/>
            <a:ext cx="10305931" cy="3996179"/>
          </a:xfrm>
        </p:spPr>
        <p:txBody>
          <a:bodyPr anchor="ctr">
            <a:normAutofit/>
          </a:bodyPr>
          <a:lstStyle/>
          <a:p>
            <a:r>
              <a:rPr lang="en-ZA" sz="3600" dirty="0"/>
              <a:t>Students submit:</a:t>
            </a:r>
          </a:p>
          <a:p>
            <a:pPr lvl="1"/>
            <a:r>
              <a:rPr lang="en-ZA" sz="3200" dirty="0"/>
              <a:t>School‑leaving certificates (IGCSE, AS, A Levels, etc.)</a:t>
            </a:r>
          </a:p>
          <a:p>
            <a:pPr lvl="1"/>
            <a:r>
              <a:rPr lang="en-ZA" sz="3200" dirty="0"/>
              <a:t>Transcripts / statement of results</a:t>
            </a:r>
          </a:p>
          <a:p>
            <a:pPr lvl="1"/>
            <a:r>
              <a:rPr lang="en-ZA" sz="3200" dirty="0"/>
              <a:t>Passport and other identity documents</a:t>
            </a:r>
          </a:p>
          <a:p>
            <a:pPr lvl="1"/>
            <a:r>
              <a:rPr lang="en-ZA" sz="3200" dirty="0"/>
              <a:t>(Sometimes) Additional documents like Cambridge Statements of Results</a:t>
            </a:r>
          </a:p>
          <a:p>
            <a:r>
              <a:rPr lang="en-ZA" b="1" dirty="0"/>
              <a:t>Issue noted:</a:t>
            </a:r>
            <a:r>
              <a:rPr lang="en-ZA" dirty="0"/>
              <a:t> Not all students submit complete sets of documents (e.g., IGCSE only, without AS/A Levels).</a:t>
            </a:r>
          </a:p>
        </p:txBody>
      </p:sp>
    </p:spTree>
    <p:extLst>
      <p:ext uri="{BB962C8B-B14F-4D97-AF65-F5344CB8AC3E}">
        <p14:creationId xmlns:p14="http://schemas.microsoft.com/office/powerpoint/2010/main" val="2314595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4DBEF6D-56A8-B150-7D89-C971D9C73D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7840CED-0E39-FF88-24D4-66744F8D0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9E2F396-D5A6-5BF7-51D9-EDED936998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8A6FA17-6B66-5E5F-E675-C7E7AFEE83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274903E-28B1-2F48-30AC-28DBFE88C1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D5B3459-84C6-D8EA-0F62-26B906C2B4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55E8529-83A1-B126-27BB-339FE10BE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346" y="339610"/>
            <a:ext cx="10737898" cy="1033669"/>
          </a:xfrm>
        </p:spPr>
        <p:txBody>
          <a:bodyPr>
            <a:noAutofit/>
          </a:bodyPr>
          <a:lstStyle/>
          <a:p>
            <a:r>
              <a:rPr lang="en-ZA" sz="4000" b="1" dirty="0">
                <a:solidFill>
                  <a:schemeClr val="bg1"/>
                </a:solidFill>
              </a:rPr>
              <a:t>2. Documents Are Received by Faculty Selectors</a:t>
            </a:r>
            <a:endParaRPr lang="en-ZA" sz="4000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ABDFAE-D88B-3807-F7F4-0D29A8B36B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7691" y="1430910"/>
            <a:ext cx="10305931" cy="3996179"/>
          </a:xfrm>
        </p:spPr>
        <p:txBody>
          <a:bodyPr anchor="ctr">
            <a:normAutofit/>
          </a:bodyPr>
          <a:lstStyle/>
          <a:p>
            <a:r>
              <a:rPr lang="en-ZA" dirty="0"/>
              <a:t>Selectors in departments receive the applications and supporting documents.</a:t>
            </a:r>
          </a:p>
          <a:p>
            <a:r>
              <a:rPr lang="en-ZA" b="1" dirty="0"/>
              <a:t>Current gap:</a:t>
            </a:r>
            <a:br>
              <a:rPr lang="en-ZA" dirty="0"/>
            </a:br>
            <a:r>
              <a:rPr lang="en-ZA" dirty="0"/>
              <a:t>Selectors are </a:t>
            </a:r>
            <a:r>
              <a:rPr lang="en-ZA" b="1" dirty="0"/>
              <a:t>assumed</a:t>
            </a:r>
            <a:r>
              <a:rPr lang="en-ZA" dirty="0"/>
              <a:t> to understand foreign matric systems — but many do not.</a:t>
            </a:r>
          </a:p>
        </p:txBody>
      </p:sp>
    </p:spTree>
    <p:extLst>
      <p:ext uri="{BB962C8B-B14F-4D97-AF65-F5344CB8AC3E}">
        <p14:creationId xmlns:p14="http://schemas.microsoft.com/office/powerpoint/2010/main" val="444161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0F5F443-ED4C-9EE1-B4F2-D353EE620B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5F735A5-DAFA-5AE4-D9EE-EAF478BC67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F1C7943-36F5-B20C-913B-B57CB476FD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7D6096D-FEB4-46F5-E373-A273A28826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B01A88A-8EC5-95E6-E4BC-616D0A439B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06E62D3-6B67-FDD4-494F-894AB791D8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B127AE-4945-D9B7-FB26-1CE1E7B6B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346" y="339610"/>
            <a:ext cx="11273304" cy="1033669"/>
          </a:xfrm>
        </p:spPr>
        <p:txBody>
          <a:bodyPr>
            <a:noAutofit/>
          </a:bodyPr>
          <a:lstStyle/>
          <a:p>
            <a:r>
              <a:rPr lang="en-ZA" sz="4000" b="1" dirty="0">
                <a:solidFill>
                  <a:schemeClr val="bg1"/>
                </a:solidFill>
              </a:rPr>
              <a:t>3. Selector Reviews Subjects and Results Manually</a:t>
            </a:r>
            <a:endParaRPr lang="en-ZA" sz="4000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28BEB-CD0D-C92D-2535-8841D687EA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3032" y="1930351"/>
            <a:ext cx="10789618" cy="3996179"/>
          </a:xfrm>
        </p:spPr>
        <p:txBody>
          <a:bodyPr anchor="ctr">
            <a:normAutofit/>
          </a:bodyPr>
          <a:lstStyle/>
          <a:p>
            <a:r>
              <a:rPr lang="en-ZA" dirty="0"/>
              <a:t>Selectors try to identify:</a:t>
            </a:r>
          </a:p>
          <a:p>
            <a:pPr lvl="1"/>
            <a:r>
              <a:rPr lang="en-ZA" dirty="0"/>
              <a:t>Which subjects the student has (e.g., Maths, English, Physics)</a:t>
            </a:r>
          </a:p>
          <a:p>
            <a:pPr lvl="1"/>
            <a:r>
              <a:rPr lang="en-ZA" dirty="0"/>
              <a:t>At which level (IGCSE, AS, A Level)</a:t>
            </a:r>
          </a:p>
          <a:p>
            <a:pPr lvl="1"/>
            <a:r>
              <a:rPr lang="en-ZA" dirty="0"/>
              <a:t>Whether marks appear “good enough”</a:t>
            </a:r>
          </a:p>
          <a:p>
            <a:pPr marL="457200" lvl="1" indent="0">
              <a:buNone/>
            </a:pPr>
            <a:endParaRPr lang="en-ZA" dirty="0"/>
          </a:p>
          <a:p>
            <a:r>
              <a:rPr lang="en-ZA" b="1" dirty="0"/>
              <a:t>Common challenges:</a:t>
            </a:r>
            <a:endParaRPr lang="en-ZA" dirty="0"/>
          </a:p>
          <a:p>
            <a:pPr lvl="0"/>
            <a:r>
              <a:rPr lang="en-ZA" dirty="0"/>
              <a:t>Some selectors incorrectly treat </a:t>
            </a:r>
            <a:r>
              <a:rPr lang="en-ZA" b="1" dirty="0"/>
              <a:t>IGCSE as equivalent to Grade 12</a:t>
            </a:r>
            <a:r>
              <a:rPr lang="en-ZA" dirty="0"/>
              <a:t>.</a:t>
            </a:r>
          </a:p>
          <a:p>
            <a:pPr lvl="0"/>
            <a:r>
              <a:rPr lang="en-ZA" dirty="0"/>
              <a:t>Limited knowledge of the difference between IGCSE, AS, and A Level.</a:t>
            </a:r>
          </a:p>
        </p:txBody>
      </p:sp>
    </p:spTree>
    <p:extLst>
      <p:ext uri="{BB962C8B-B14F-4D97-AF65-F5344CB8AC3E}">
        <p14:creationId xmlns:p14="http://schemas.microsoft.com/office/powerpoint/2010/main" val="2013837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4D0154-43B8-504A-3DED-CF3FC31EC7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C1205CB-FEE7-D7D8-D409-41FA2A06A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A113BE9-C025-EBC9-5CD5-3A8C01E72F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EDB960D-9A43-5FC8-105B-0F7B6991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A9A51A4-2D4D-38D2-2A85-643F4B03C3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6CA6199-3E11-BE1C-9C27-9A05776C30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19CBB7-1B7D-05E5-65B5-449644AD2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346" y="339610"/>
            <a:ext cx="11273304" cy="1033669"/>
          </a:xfrm>
        </p:spPr>
        <p:txBody>
          <a:bodyPr>
            <a:noAutofit/>
          </a:bodyPr>
          <a:lstStyle/>
          <a:p>
            <a:r>
              <a:rPr lang="en-ZA" sz="4000" b="1" dirty="0">
                <a:solidFill>
                  <a:schemeClr val="bg1"/>
                </a:solidFill>
              </a:rPr>
              <a:t>4. Attempted Use of Benchmark / Conversion Tables</a:t>
            </a:r>
            <a:endParaRPr lang="en-ZA" sz="4000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12E829-DCF3-84A9-D284-285D80960E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3032" y="1930351"/>
            <a:ext cx="10789618" cy="3996179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en-ZA" dirty="0"/>
              <a:t>Some selectors refer to a previously distributed </a:t>
            </a:r>
            <a:r>
              <a:rPr lang="en-ZA" b="1" dirty="0"/>
              <a:t>benchmark conversion table</a:t>
            </a:r>
            <a:r>
              <a:rPr lang="en-ZA" dirty="0"/>
              <a:t>, intended to map:</a:t>
            </a:r>
          </a:p>
          <a:p>
            <a:pPr lvl="1"/>
            <a:r>
              <a:rPr lang="en-ZA" sz="2800"/>
              <a:t>A</a:t>
            </a:r>
            <a:r>
              <a:rPr lang="en-ZA" sz="2800" dirty="0"/>
              <a:t>, B, C grades → SA percentage equivalents</a:t>
            </a:r>
          </a:p>
          <a:p>
            <a:pPr lvl="1"/>
            <a:r>
              <a:rPr lang="en-ZA" sz="2800" dirty="0"/>
              <a:t>Different foreign systems → SA symbols</a:t>
            </a:r>
          </a:p>
          <a:p>
            <a:pPr marL="0" lvl="0" indent="0">
              <a:buNone/>
            </a:pPr>
            <a:endParaRPr lang="en-ZA" dirty="0"/>
          </a:p>
          <a:p>
            <a:r>
              <a:rPr lang="en-ZA" b="1" dirty="0"/>
              <a:t>However:</a:t>
            </a:r>
            <a:endParaRPr lang="en-ZA" dirty="0"/>
          </a:p>
          <a:p>
            <a:pPr lvl="0"/>
            <a:r>
              <a:rPr lang="en-ZA" dirty="0"/>
              <a:t>Confidence in the table is low.</a:t>
            </a:r>
          </a:p>
          <a:p>
            <a:pPr lvl="0"/>
            <a:r>
              <a:rPr lang="en-ZA" dirty="0"/>
              <a:t>Many do not know </a:t>
            </a:r>
            <a:r>
              <a:rPr lang="en-ZA" b="1" dirty="0"/>
              <a:t>how or when</a:t>
            </a:r>
            <a:r>
              <a:rPr lang="en-ZA" dirty="0"/>
              <a:t> to use it.</a:t>
            </a:r>
          </a:p>
          <a:p>
            <a:pPr lvl="0"/>
            <a:r>
              <a:rPr lang="en-ZA" dirty="0"/>
              <a:t>Not applied consistently across faculties.</a:t>
            </a:r>
          </a:p>
        </p:txBody>
      </p:sp>
    </p:spTree>
    <p:extLst>
      <p:ext uri="{BB962C8B-B14F-4D97-AF65-F5344CB8AC3E}">
        <p14:creationId xmlns:p14="http://schemas.microsoft.com/office/powerpoint/2010/main" val="3536395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F67811A-B9C6-49A3-7AAA-ECB9552540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BDD1C83-2780-3323-BF85-3CA1930BE5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52E13BC-8075-F6AF-5E58-53AC2E7B91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6255CF2-3D74-44EB-04C9-9FAA334D6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FD0A2B6-B235-A786-9CAA-CB0772D20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CEBB59C-70FE-3A1E-2CE9-C36B0FCEBD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644840-CE46-1E79-6F26-7D97ACCFF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346" y="339610"/>
            <a:ext cx="11273304" cy="1033669"/>
          </a:xfrm>
        </p:spPr>
        <p:txBody>
          <a:bodyPr>
            <a:noAutofit/>
          </a:bodyPr>
          <a:lstStyle/>
          <a:p>
            <a:r>
              <a:rPr lang="en-ZA" b="1" dirty="0">
                <a:solidFill>
                  <a:schemeClr val="bg1"/>
                </a:solidFill>
              </a:rPr>
              <a:t>5. Admission Decision Made</a:t>
            </a:r>
            <a:endParaRPr lang="en-ZA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8E5A0-C767-C960-585E-18AA0A46EE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0864" y="2136829"/>
            <a:ext cx="10789618" cy="3996179"/>
          </a:xfrm>
        </p:spPr>
        <p:txBody>
          <a:bodyPr anchor="ctr">
            <a:normAutofit fontScale="25000" lnSpcReduction="20000"/>
          </a:bodyPr>
          <a:lstStyle/>
          <a:p>
            <a:pPr marL="0" indent="0">
              <a:buNone/>
            </a:pPr>
            <a:r>
              <a:rPr lang="en-ZA" sz="11200" dirty="0"/>
              <a:t>Selectors decide whether:</a:t>
            </a:r>
          </a:p>
          <a:p>
            <a:pPr lvl="1"/>
            <a:r>
              <a:rPr lang="en-ZA" sz="11200" dirty="0"/>
              <a:t>The qualification meets programme requirements</a:t>
            </a:r>
          </a:p>
          <a:p>
            <a:pPr lvl="1"/>
            <a:r>
              <a:rPr lang="en-ZA" sz="11200" dirty="0"/>
              <a:t>The subject combinations are valid</a:t>
            </a:r>
          </a:p>
          <a:p>
            <a:pPr lvl="1"/>
            <a:r>
              <a:rPr lang="en-ZA" sz="11200" dirty="0"/>
              <a:t>The results meet minimum entrance thresholds</a:t>
            </a:r>
          </a:p>
          <a:p>
            <a:pPr marL="457200" lvl="1" indent="0">
              <a:buNone/>
            </a:pPr>
            <a:endParaRPr lang="en-ZA" sz="11200" dirty="0"/>
          </a:p>
          <a:p>
            <a:pPr marL="0" indent="0">
              <a:buNone/>
            </a:pPr>
            <a:r>
              <a:rPr lang="en-ZA" sz="11200" b="1" dirty="0"/>
              <a:t>Current risk:</a:t>
            </a:r>
            <a:br>
              <a:rPr lang="en-ZA" sz="11200" dirty="0"/>
            </a:br>
            <a:endParaRPr lang="en-ZA" sz="11200" dirty="0"/>
          </a:p>
          <a:p>
            <a:pPr marL="0" indent="0">
              <a:buNone/>
            </a:pPr>
            <a:r>
              <a:rPr lang="en-ZA" sz="11200" dirty="0"/>
              <a:t>Students may be incorrectly accepted or rejected due to:</a:t>
            </a:r>
          </a:p>
          <a:p>
            <a:pPr lvl="1"/>
            <a:r>
              <a:rPr lang="en-ZA" sz="11200" dirty="0"/>
              <a:t>Misinterpretation of qualification levels</a:t>
            </a:r>
          </a:p>
          <a:p>
            <a:pPr lvl="1"/>
            <a:r>
              <a:rPr lang="en-ZA" sz="11200" dirty="0"/>
              <a:t>Incorrect percentage conversions</a:t>
            </a:r>
          </a:p>
          <a:p>
            <a:pPr lvl="1"/>
            <a:r>
              <a:rPr lang="en-ZA" sz="11200" dirty="0"/>
              <a:t>Missing understanding of curricula (IGCSE vs AS vs A Level)</a:t>
            </a: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803201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AC3A185-5C06-62F2-FED9-0EA2A2FD94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32F09DA-D50A-9137-66ED-BA6557929D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D25225D-816F-0B80-4F1D-AEA4E0C36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1F7BD4-2CED-0877-9682-F950C68A13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337EE49-D09F-470A-1932-D3B004C660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1E954E1-6A12-18D0-B455-9839E5A700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A014E6-7008-10B2-308B-7145CCA88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346" y="339610"/>
            <a:ext cx="11273304" cy="1033669"/>
          </a:xfrm>
        </p:spPr>
        <p:txBody>
          <a:bodyPr>
            <a:noAutofit/>
          </a:bodyPr>
          <a:lstStyle/>
          <a:p>
            <a:r>
              <a:rPr lang="en-ZA" b="1" dirty="0">
                <a:solidFill>
                  <a:schemeClr val="bg1"/>
                </a:solidFill>
              </a:rPr>
              <a:t>6. Final Registration If All Checks Pass</a:t>
            </a:r>
            <a:endParaRPr lang="en-ZA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593A27-3E68-F580-0700-72715D3827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3032" y="1930351"/>
            <a:ext cx="10789618" cy="3996179"/>
          </a:xfrm>
        </p:spPr>
        <p:txBody>
          <a:bodyPr anchor="ctr">
            <a:normAutofit fontScale="85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3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If: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SzPct val="90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ZA" sz="3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department accepts the student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SzPct val="90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ZA" sz="3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exemption/matric equivalency is approved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SzPct val="90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ZA" sz="3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Documents are verified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3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→ The student is allowed to register.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3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Risk:</a:t>
            </a:r>
            <a:br>
              <a:rPr lang="en-ZA" sz="3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ZA" sz="3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Inconsistencies in early evaluation stages can result in unsuitable admissions reaching registration.</a:t>
            </a: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994960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BB44D7-B876-B5E5-61AA-1D4BF55F9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B7D35AA-A24D-4CE5-CDDD-DCBCD88F32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558B390-E463-8374-C11D-B534587EC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1E73816-0E6B-6696-18F4-9FF822C597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D759A04-BA8A-E1BF-0FA4-B13457E38B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68856DC-04F9-D776-157E-0741DFC0D3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9431552-5B4A-AA77-7D71-10C6F61D3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346" y="339610"/>
            <a:ext cx="10288865" cy="1033669"/>
          </a:xfrm>
        </p:spPr>
        <p:txBody>
          <a:bodyPr>
            <a:noAutofit/>
          </a:bodyPr>
          <a:lstStyle/>
          <a:p>
            <a:r>
              <a:rPr lang="en-ZA" b="1" dirty="0">
                <a:solidFill>
                  <a:srgbClr val="FFFFFF"/>
                </a:solidFill>
              </a:rPr>
              <a:t>Assessment of International applications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AC846-DF66-BB3E-6561-A61990BC90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3982" y="2249863"/>
            <a:ext cx="9724031" cy="3683358"/>
          </a:xfrm>
        </p:spPr>
        <p:txBody>
          <a:bodyPr anchor="ctr">
            <a:normAutofit fontScale="92500"/>
          </a:bodyPr>
          <a:lstStyle/>
          <a:p>
            <a:r>
              <a:rPr lang="en-ZA" sz="3200" dirty="0"/>
              <a:t>How are foreign matriculants evaluated against SA matric standards?</a:t>
            </a:r>
          </a:p>
          <a:p>
            <a:r>
              <a:rPr lang="en-ZA" sz="3200" dirty="0"/>
              <a:t>What conversion tables, benchmarks, or rubrics are used?</a:t>
            </a:r>
          </a:p>
          <a:p>
            <a:r>
              <a:rPr lang="en-ZA" sz="3200" dirty="0"/>
              <a:t>How to verify subject‑specific requirements correctly?</a:t>
            </a:r>
          </a:p>
          <a:p>
            <a:pPr marL="457200" lvl="1" indent="0">
              <a:buNone/>
            </a:pPr>
            <a:r>
              <a:rPr lang="en-ZA" sz="2800" dirty="0"/>
              <a:t>Engineering programmes may require: </a:t>
            </a:r>
          </a:p>
          <a:p>
            <a:pPr marL="898525" lvl="1" indent="-450850"/>
            <a:r>
              <a:rPr lang="en-ZA" sz="2800" dirty="0"/>
              <a:t>	Mathematics at AS or A Level, NOT at IGCSE. Physics at AS/A Level only.</a:t>
            </a:r>
          </a:p>
        </p:txBody>
      </p:sp>
    </p:spTree>
    <p:extLst>
      <p:ext uri="{BB962C8B-B14F-4D97-AF65-F5344CB8AC3E}">
        <p14:creationId xmlns:p14="http://schemas.microsoft.com/office/powerpoint/2010/main" val="2481236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</TotalTime>
  <Words>549</Words>
  <Application>Microsoft Office PowerPoint</Application>
  <PresentationFormat>Widescreen</PresentationFormat>
  <Paragraphs>80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Symbol</vt:lpstr>
      <vt:lpstr>Office Theme</vt:lpstr>
      <vt:lpstr>International Student Applications</vt:lpstr>
      <vt:lpstr>Current Process</vt:lpstr>
      <vt:lpstr>1. International Student Application</vt:lpstr>
      <vt:lpstr>2. Documents Are Received by Faculty Selectors</vt:lpstr>
      <vt:lpstr>3. Selector Reviews Subjects and Results Manually</vt:lpstr>
      <vt:lpstr>4. Attempted Use of Benchmark / Conversion Tables</vt:lpstr>
      <vt:lpstr>5. Admission Decision Made</vt:lpstr>
      <vt:lpstr>6. Final Registration If All Checks Pass</vt:lpstr>
      <vt:lpstr>Assessment of International applications</vt:lpstr>
      <vt:lpstr>Conversion Table</vt:lpstr>
      <vt:lpstr>Challenges Identifies</vt:lpstr>
      <vt:lpstr>Discussion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Moegamat Alexander</dc:creator>
  <cp:lastModifiedBy>Kolosa Mbambanisi</cp:lastModifiedBy>
  <cp:revision>26</cp:revision>
  <dcterms:created xsi:type="dcterms:W3CDTF">2025-07-11T07:58:09Z</dcterms:created>
  <dcterms:modified xsi:type="dcterms:W3CDTF">2026-03-17T09:20:29Z</dcterms:modified>
</cp:coreProperties>
</file>