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Poppins Ultra-Bold" charset="1" panose="00000900000000000000"/>
      <p:regular r:id="rId14"/>
    </p:embeddedFont>
    <p:embeddedFont>
      <p:font typeface="Poppins Medium Italics" charset="1" panose="00000600000000000000"/>
      <p:regular r:id="rId15"/>
    </p:embeddedFont>
    <p:embeddedFont>
      <p:font typeface="Poppins" charset="1" panose="00000500000000000000"/>
      <p:regular r:id="rId16"/>
    </p:embeddedFont>
    <p:embeddedFont>
      <p:font typeface="Poppins Bold" charset="1" panose="00000800000000000000"/>
      <p:regular r:id="rId17"/>
    </p:embeddedFont>
    <p:embeddedFont>
      <p:font typeface="TT Chocolates Ultra-Bold" charset="1" panose="02000903040000020003"/>
      <p:regular r:id="rId18"/>
    </p:embeddedFont>
    <p:embeddedFont>
      <p:font typeface="Poppins Italics" charset="1" panose="00000500000000000000"/>
      <p:regular r:id="rId19"/>
    </p:embeddedFont>
    <p:embeddedFont>
      <p:font typeface="Canva Sans Bold" charset="1" panose="020B0803030501040103"/>
      <p:regular r:id="rId20"/>
    </p:embeddedFont>
    <p:embeddedFont>
      <p:font typeface="Poppins Semi-Bold" charset="1" panose="00000700000000000000"/>
      <p:regular r:id="rId21"/>
    </p:embeddedFont>
    <p:embeddedFont>
      <p:font typeface="Canva Sans" charset="1" panose="020B0503030501040103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Relationship Id="rId5" Target="../media/image1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1.png" Type="http://schemas.openxmlformats.org/officeDocument/2006/relationships/image"/><Relationship Id="rId7" Target="../media/image18.jpeg" Type="http://schemas.openxmlformats.org/officeDocument/2006/relationships/image"/><Relationship Id="rId8" Target="../media/image19.pn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8.png" Type="http://schemas.openxmlformats.org/officeDocument/2006/relationships/image"/><Relationship Id="rId11" Target="../media/image29.svg" Type="http://schemas.openxmlformats.org/officeDocument/2006/relationships/image"/><Relationship Id="rId2" Target="../media/image1.png" Type="http://schemas.openxmlformats.org/officeDocument/2006/relationships/image"/><Relationship Id="rId3" Target="../media/image21.pn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Relationship Id="rId6" Target="../media/image24.png" Type="http://schemas.openxmlformats.org/officeDocument/2006/relationships/image"/><Relationship Id="rId7" Target="../media/image25.svg" Type="http://schemas.openxmlformats.org/officeDocument/2006/relationships/image"/><Relationship Id="rId8" Target="../media/image26.png" Type="http://schemas.openxmlformats.org/officeDocument/2006/relationships/image"/><Relationship Id="rId9" Target="../media/image27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0.png" Type="http://schemas.openxmlformats.org/officeDocument/2006/relationships/image"/><Relationship Id="rId4" Target="../media/image31.png" Type="http://schemas.openxmlformats.org/officeDocument/2006/relationships/image"/><Relationship Id="rId5" Target="../media/image32.png" Type="http://schemas.openxmlformats.org/officeDocument/2006/relationships/image"/><Relationship Id="rId6" Target="../media/image33.png" Type="http://schemas.openxmlformats.org/officeDocument/2006/relationships/image"/><Relationship Id="rId7" Target="../media/image34.png" Type="http://schemas.openxmlformats.org/officeDocument/2006/relationships/image"/><Relationship Id="rId8" Target="../media/image35.png" Type="http://schemas.openxmlformats.org/officeDocument/2006/relationships/image"/><Relationship Id="rId9" Target="../media/image3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31733" y="-2289119"/>
            <a:ext cx="20701242" cy="10976068"/>
          </a:xfrm>
          <a:custGeom>
            <a:avLst/>
            <a:gdLst/>
            <a:ahLst/>
            <a:cxnLst/>
            <a:rect r="r" b="b" t="t" l="l"/>
            <a:pathLst>
              <a:path h="10976068" w="20701242">
                <a:moveTo>
                  <a:pt x="0" y="0"/>
                </a:moveTo>
                <a:lnTo>
                  <a:pt x="20701242" y="0"/>
                </a:lnTo>
                <a:lnTo>
                  <a:pt x="20701242" y="10976069"/>
                </a:lnTo>
                <a:lnTo>
                  <a:pt x="0" y="10976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000"/>
            </a:blip>
            <a:stretch>
              <a:fillRect l="0" t="-65873" r="0" b="-2272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290370" y="4536645"/>
            <a:ext cx="18868741" cy="6843551"/>
            <a:chOff x="0" y="0"/>
            <a:chExt cx="9495084" cy="344379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495084" cy="3443796"/>
            </a:xfrm>
            <a:custGeom>
              <a:avLst/>
              <a:gdLst/>
              <a:ahLst/>
              <a:cxnLst/>
              <a:rect r="r" b="b" t="t" l="l"/>
              <a:pathLst>
                <a:path h="3443796" w="9495084">
                  <a:moveTo>
                    <a:pt x="0" y="0"/>
                  </a:moveTo>
                  <a:lnTo>
                    <a:pt x="9495084" y="0"/>
                  </a:lnTo>
                  <a:lnTo>
                    <a:pt x="9495084" y="3443796"/>
                  </a:lnTo>
                  <a:lnTo>
                    <a:pt x="0" y="3443796"/>
                  </a:lnTo>
                  <a:close/>
                </a:path>
              </a:pathLst>
            </a:custGeom>
            <a:solidFill>
              <a:srgbClr val="020202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9495084" cy="3462846"/>
            </a:xfrm>
            <a:prstGeom prst="rect">
              <a:avLst/>
            </a:prstGeom>
          </p:spPr>
          <p:txBody>
            <a:bodyPr anchor="ctr" rtlCol="false" tIns="36038" lIns="36038" bIns="36038" rIns="36038"/>
            <a:lstStyle/>
            <a:p>
              <a:pPr algn="ctr">
                <a:lnSpc>
                  <a:spcPts val="139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143445" y="4536645"/>
            <a:ext cx="18933075" cy="1127073"/>
            <a:chOff x="0" y="0"/>
            <a:chExt cx="3979087" cy="23687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979087" cy="236872"/>
            </a:xfrm>
            <a:custGeom>
              <a:avLst/>
              <a:gdLst/>
              <a:ahLst/>
              <a:cxnLst/>
              <a:rect r="r" b="b" t="t" l="l"/>
              <a:pathLst>
                <a:path h="236872" w="3979087">
                  <a:moveTo>
                    <a:pt x="7360" y="0"/>
                  </a:moveTo>
                  <a:lnTo>
                    <a:pt x="3971726" y="0"/>
                  </a:lnTo>
                  <a:cubicBezTo>
                    <a:pt x="3973678" y="0"/>
                    <a:pt x="3975550" y="775"/>
                    <a:pt x="3976931" y="2156"/>
                  </a:cubicBezTo>
                  <a:cubicBezTo>
                    <a:pt x="3978311" y="3536"/>
                    <a:pt x="3979087" y="5408"/>
                    <a:pt x="3979087" y="7360"/>
                  </a:cubicBezTo>
                  <a:lnTo>
                    <a:pt x="3979087" y="229512"/>
                  </a:lnTo>
                  <a:cubicBezTo>
                    <a:pt x="3979087" y="233577"/>
                    <a:pt x="3975791" y="236872"/>
                    <a:pt x="3971726" y="236872"/>
                  </a:cubicBezTo>
                  <a:lnTo>
                    <a:pt x="7360" y="236872"/>
                  </a:lnTo>
                  <a:cubicBezTo>
                    <a:pt x="5408" y="236872"/>
                    <a:pt x="3536" y="236097"/>
                    <a:pt x="2156" y="234717"/>
                  </a:cubicBezTo>
                  <a:cubicBezTo>
                    <a:pt x="775" y="233336"/>
                    <a:pt x="0" y="231464"/>
                    <a:pt x="0" y="229512"/>
                  </a:cubicBezTo>
                  <a:lnTo>
                    <a:pt x="0" y="7360"/>
                  </a:lnTo>
                  <a:cubicBezTo>
                    <a:pt x="0" y="5408"/>
                    <a:pt x="775" y="3536"/>
                    <a:pt x="2156" y="2156"/>
                  </a:cubicBezTo>
                  <a:cubicBezTo>
                    <a:pt x="3536" y="775"/>
                    <a:pt x="5408" y="0"/>
                    <a:pt x="7360" y="0"/>
                  </a:cubicBezTo>
                  <a:close/>
                </a:path>
              </a:pathLst>
            </a:custGeom>
            <a:solidFill>
              <a:srgbClr val="EF413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3979087" cy="3035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01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0255643" y="-870524"/>
            <a:ext cx="9897833" cy="13066447"/>
          </a:xfrm>
          <a:custGeom>
            <a:avLst/>
            <a:gdLst/>
            <a:ahLst/>
            <a:cxnLst/>
            <a:rect r="r" b="b" t="t" l="l"/>
            <a:pathLst>
              <a:path h="13066447" w="9897833">
                <a:moveTo>
                  <a:pt x="0" y="0"/>
                </a:moveTo>
                <a:lnTo>
                  <a:pt x="9897833" y="0"/>
                </a:lnTo>
                <a:lnTo>
                  <a:pt x="9897833" y="13066447"/>
                </a:lnTo>
                <a:lnTo>
                  <a:pt x="0" y="130664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2902214" y="6024054"/>
            <a:ext cx="8759205" cy="6254458"/>
          </a:xfrm>
          <a:custGeom>
            <a:avLst/>
            <a:gdLst/>
            <a:ahLst/>
            <a:cxnLst/>
            <a:rect r="r" b="b" t="t" l="l"/>
            <a:pathLst>
              <a:path h="6254458" w="8759205">
                <a:moveTo>
                  <a:pt x="0" y="0"/>
                </a:moveTo>
                <a:lnTo>
                  <a:pt x="8759205" y="0"/>
                </a:lnTo>
                <a:lnTo>
                  <a:pt x="8759205" y="6254458"/>
                </a:lnTo>
                <a:lnTo>
                  <a:pt x="0" y="62544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680895" y="4576346"/>
            <a:ext cx="10549384" cy="17305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44"/>
              </a:lnSpc>
            </a:pPr>
            <a:r>
              <a:rPr lang="en-US" b="true" sz="4358">
                <a:solidFill>
                  <a:srgbClr val="FFFFFF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GELEZA NAMI  TIMETABLING SOLUTION</a:t>
            </a:r>
          </a:p>
          <a:p>
            <a:pPr algn="l">
              <a:lnSpc>
                <a:spcPts val="5798"/>
              </a:lnSpc>
            </a:pPr>
            <a:r>
              <a:rPr lang="en-US" sz="3221" i="true" b="true">
                <a:solidFill>
                  <a:srgbClr val="FFFFFF"/>
                </a:solidFill>
                <a:latin typeface="Poppins Medium Italics"/>
                <a:ea typeface="Poppins Medium Italics"/>
                <a:cs typeface="Poppins Medium Italics"/>
                <a:sym typeface="Poppins Medium Italics"/>
              </a:rPr>
              <a:t>Smart Academic Scheduling for Higher Institutions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028700" y="1256111"/>
            <a:ext cx="8294392" cy="2754762"/>
          </a:xfrm>
          <a:custGeom>
            <a:avLst/>
            <a:gdLst/>
            <a:ahLst/>
            <a:cxnLst/>
            <a:rect r="r" b="b" t="t" l="l"/>
            <a:pathLst>
              <a:path h="2754762" w="8294392">
                <a:moveTo>
                  <a:pt x="0" y="0"/>
                </a:moveTo>
                <a:lnTo>
                  <a:pt x="8294392" y="0"/>
                </a:lnTo>
                <a:lnTo>
                  <a:pt x="8294392" y="2754762"/>
                </a:lnTo>
                <a:lnTo>
                  <a:pt x="0" y="27547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012653" y="-563469"/>
            <a:ext cx="20701242" cy="11337251"/>
          </a:xfrm>
          <a:custGeom>
            <a:avLst/>
            <a:gdLst/>
            <a:ahLst/>
            <a:cxnLst/>
            <a:rect r="r" b="b" t="t" l="l"/>
            <a:pathLst>
              <a:path h="11337251" w="20701242">
                <a:moveTo>
                  <a:pt x="0" y="0"/>
                </a:moveTo>
                <a:lnTo>
                  <a:pt x="20701242" y="0"/>
                </a:lnTo>
                <a:lnTo>
                  <a:pt x="20701242" y="11337251"/>
                </a:lnTo>
                <a:lnTo>
                  <a:pt x="0" y="113372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000"/>
            </a:blip>
            <a:stretch>
              <a:fillRect l="0" t="-63775" r="0" b="-1881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990549" y="3402347"/>
            <a:ext cx="14306903" cy="6497268"/>
            <a:chOff x="0" y="0"/>
            <a:chExt cx="3768073" cy="171121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68073" cy="1711215"/>
            </a:xfrm>
            <a:custGeom>
              <a:avLst/>
              <a:gdLst/>
              <a:ahLst/>
              <a:cxnLst/>
              <a:rect r="r" b="b" t="t" l="l"/>
              <a:pathLst>
                <a:path h="1711215" w="3768073">
                  <a:moveTo>
                    <a:pt x="0" y="0"/>
                  </a:moveTo>
                  <a:lnTo>
                    <a:pt x="3768073" y="0"/>
                  </a:lnTo>
                  <a:lnTo>
                    <a:pt x="3768073" y="1711215"/>
                  </a:lnTo>
                  <a:lnTo>
                    <a:pt x="0" y="1711215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3768073" cy="17778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01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4852080" y="2690989"/>
            <a:ext cx="12254415" cy="4572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Timetabling remains one of the most complex administrative challenges in higher education institutions.</a:t>
            </a:r>
          </a:p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b="true" sz="26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KEY CHALLENGES:</a:t>
            </a:r>
          </a:p>
          <a:p>
            <a:pPr algn="l" marL="561344" indent="-280672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ACADEMIC T</a:t>
            </a:r>
            <a:r>
              <a:rPr lang="en-US" sz="2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imetables are often created manually using spreadsheets and fragmented systems</a:t>
            </a:r>
          </a:p>
          <a:p>
            <a:pPr algn="l" marL="561344" indent="-280672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Frequent clashes between lecturers, venues, and course modules</a:t>
            </a:r>
          </a:p>
          <a:p>
            <a:pPr algn="l" marL="561344" indent="-280672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Limited coordination across faculties and departments</a:t>
            </a:r>
          </a:p>
          <a:p>
            <a:pPr algn="l" marL="561344" indent="-280672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Students and lecturers lack real-time visibility of schedules</a:t>
            </a:r>
          </a:p>
          <a:p>
            <a:pPr algn="l" marL="561344" indent="-280672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Any timetable change requires multiple manual updates across systems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-424117" y="1339055"/>
            <a:ext cx="5276197" cy="7919245"/>
          </a:xfrm>
          <a:custGeom>
            <a:avLst/>
            <a:gdLst/>
            <a:ahLst/>
            <a:cxnLst/>
            <a:rect r="r" b="b" t="t" l="l"/>
            <a:pathLst>
              <a:path h="7919245" w="5276197">
                <a:moveTo>
                  <a:pt x="0" y="0"/>
                </a:moveTo>
                <a:lnTo>
                  <a:pt x="5276197" y="0"/>
                </a:lnTo>
                <a:lnTo>
                  <a:pt x="5276197" y="7919245"/>
                </a:lnTo>
                <a:lnTo>
                  <a:pt x="0" y="79192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297451" y="409032"/>
            <a:ext cx="906948" cy="1160894"/>
          </a:xfrm>
          <a:custGeom>
            <a:avLst/>
            <a:gdLst/>
            <a:ahLst/>
            <a:cxnLst/>
            <a:rect r="r" b="b" t="t" l="l"/>
            <a:pathLst>
              <a:path h="1160894" w="906948">
                <a:moveTo>
                  <a:pt x="0" y="0"/>
                </a:moveTo>
                <a:lnTo>
                  <a:pt x="906949" y="0"/>
                </a:lnTo>
                <a:lnTo>
                  <a:pt x="906949" y="1160894"/>
                </a:lnTo>
                <a:lnTo>
                  <a:pt x="0" y="11608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-1586245" y="3885806"/>
            <a:ext cx="2324254" cy="3531530"/>
            <a:chOff x="0" y="0"/>
            <a:chExt cx="612149" cy="93011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12149" cy="930115"/>
            </a:xfrm>
            <a:custGeom>
              <a:avLst/>
              <a:gdLst/>
              <a:ahLst/>
              <a:cxnLst/>
              <a:rect r="r" b="b" t="t" l="l"/>
              <a:pathLst>
                <a:path h="930115" w="612149">
                  <a:moveTo>
                    <a:pt x="0" y="0"/>
                  </a:moveTo>
                  <a:lnTo>
                    <a:pt x="612149" y="0"/>
                  </a:lnTo>
                  <a:lnTo>
                    <a:pt x="612149" y="930115"/>
                  </a:lnTo>
                  <a:lnTo>
                    <a:pt x="0" y="930115"/>
                  </a:lnTo>
                  <a:close/>
                </a:path>
              </a:pathLst>
            </a:custGeom>
            <a:gradFill rotWithShape="true">
              <a:gsLst>
                <a:gs pos="0">
                  <a:srgbClr val="690600">
                    <a:alpha val="100000"/>
                  </a:srgbClr>
                </a:gs>
                <a:gs pos="100000">
                  <a:srgbClr val="EF4136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66675"/>
              <a:ext cx="612149" cy="9967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01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-1835605" y="4108522"/>
            <a:ext cx="2864305" cy="3086100"/>
            <a:chOff x="0" y="0"/>
            <a:chExt cx="754385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754385" cy="812800"/>
            </a:xfrm>
            <a:custGeom>
              <a:avLst/>
              <a:gdLst/>
              <a:ahLst/>
              <a:cxnLst/>
              <a:rect r="r" b="b" t="t" l="l"/>
              <a:pathLst>
                <a:path h="812800" w="754385">
                  <a:moveTo>
                    <a:pt x="0" y="0"/>
                  </a:moveTo>
                  <a:lnTo>
                    <a:pt x="754385" y="0"/>
                  </a:lnTo>
                  <a:lnTo>
                    <a:pt x="75438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0F00">
                <a:alpha val="32941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66675"/>
              <a:ext cx="754385" cy="87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01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555063">
            <a:off x="16639613" y="6776269"/>
            <a:ext cx="1832595" cy="3385443"/>
            <a:chOff x="0" y="0"/>
            <a:chExt cx="482659" cy="89163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82659" cy="891639"/>
            </a:xfrm>
            <a:custGeom>
              <a:avLst/>
              <a:gdLst/>
              <a:ahLst/>
              <a:cxnLst/>
              <a:rect r="r" b="b" t="t" l="l"/>
              <a:pathLst>
                <a:path h="891639" w="482659">
                  <a:moveTo>
                    <a:pt x="0" y="0"/>
                  </a:moveTo>
                  <a:lnTo>
                    <a:pt x="482659" y="0"/>
                  </a:lnTo>
                  <a:lnTo>
                    <a:pt x="482659" y="891639"/>
                  </a:lnTo>
                  <a:lnTo>
                    <a:pt x="0" y="891639"/>
                  </a:lnTo>
                  <a:close/>
                </a:path>
              </a:pathLst>
            </a:custGeom>
            <a:solidFill>
              <a:srgbClr val="EF4136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66675"/>
              <a:ext cx="482659" cy="9583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01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555063">
            <a:off x="17165690" y="6200698"/>
            <a:ext cx="1535181" cy="4478812"/>
            <a:chOff x="0" y="0"/>
            <a:chExt cx="404328" cy="117960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404328" cy="1179605"/>
            </a:xfrm>
            <a:custGeom>
              <a:avLst/>
              <a:gdLst/>
              <a:ahLst/>
              <a:cxnLst/>
              <a:rect r="r" b="b" t="t" l="l"/>
              <a:pathLst>
                <a:path h="1179605" w="404328">
                  <a:moveTo>
                    <a:pt x="0" y="0"/>
                  </a:moveTo>
                  <a:lnTo>
                    <a:pt x="404328" y="0"/>
                  </a:lnTo>
                  <a:lnTo>
                    <a:pt x="404328" y="1179605"/>
                  </a:lnTo>
                  <a:lnTo>
                    <a:pt x="0" y="1179605"/>
                  </a:lnTo>
                  <a:close/>
                </a:path>
              </a:pathLst>
            </a:custGeom>
            <a:gradFill rotWithShape="true">
              <a:gsLst>
                <a:gs pos="0">
                  <a:srgbClr val="690600">
                    <a:alpha val="100000"/>
                  </a:srgbClr>
                </a:gs>
                <a:gs pos="100000">
                  <a:srgbClr val="EF4136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66675"/>
              <a:ext cx="404328" cy="12462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01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7616508" y="-600801"/>
            <a:ext cx="2214542" cy="2214542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E9D8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01"/>
                </a:lnSpc>
              </a:pP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4852080" y="509274"/>
            <a:ext cx="13242242" cy="2007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027"/>
              </a:lnSpc>
              <a:spcBef>
                <a:spcPct val="0"/>
              </a:spcBef>
            </a:pPr>
            <a:r>
              <a:rPr lang="en-US" b="true" sz="5734">
                <a:solidFill>
                  <a:srgbClr val="EF4136"/>
                </a:solidFill>
                <a:latin typeface="TT Chocolates Ultra-Bold"/>
                <a:ea typeface="TT Chocolates Ultra-Bold"/>
                <a:cs typeface="TT Chocolates Ultra-Bold"/>
                <a:sym typeface="TT Chocolates Ultra-Bold"/>
              </a:rPr>
              <a:t>THE </a:t>
            </a:r>
            <a:r>
              <a:rPr lang="en-US" b="true" sz="5734">
                <a:solidFill>
                  <a:srgbClr val="EF4136"/>
                </a:solidFill>
                <a:latin typeface="TT Chocolates Ultra-Bold"/>
                <a:ea typeface="TT Chocolates Ultra-Bold"/>
                <a:cs typeface="TT Chocolates Ultra-Bold"/>
                <a:sym typeface="TT Chocolates Ultra-Bold"/>
              </a:rPr>
              <a:t>TIMET</a:t>
            </a:r>
            <a:r>
              <a:rPr lang="en-US" b="true" sz="5734">
                <a:solidFill>
                  <a:srgbClr val="EF4136"/>
                </a:solidFill>
                <a:latin typeface="TT Chocolates Ultra-Bold"/>
                <a:ea typeface="TT Chocolates Ultra-Bold"/>
                <a:cs typeface="TT Chocolates Ultra-Bold"/>
                <a:sym typeface="TT Chocolates Ultra-Bold"/>
              </a:rPr>
              <a:t>ABLING CHALLENGE IN HIGHER EDUCATION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4852080" y="7612980"/>
            <a:ext cx="10181664" cy="2286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b="true" sz="26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INSTITUTIONAL IMPACT</a:t>
            </a:r>
            <a:r>
              <a:rPr lang="en-US" b="true" sz="26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  </a:t>
            </a:r>
            <a:r>
              <a:rPr lang="en-US" sz="2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                        </a:t>
            </a:r>
          </a:p>
          <a:p>
            <a:pPr algn="l" marL="561344" indent="-280672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HIGH ADMINISTRATIVE WORKLOAD FOR ACADEMIC LECTURERS</a:t>
            </a:r>
          </a:p>
          <a:p>
            <a:pPr algn="l" marL="561344" indent="-280672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Delays in academic planning and semester readiness</a:t>
            </a:r>
          </a:p>
          <a:p>
            <a:pPr algn="l" marL="561344" indent="-280672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Frustration for both students and lecturers</a:t>
            </a:r>
          </a:p>
          <a:p>
            <a:pPr algn="l" marL="561344" indent="-280672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Poor utilization of lecture halls and campus facilities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17809027" y="6510287"/>
            <a:ext cx="3086100" cy="3086100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E9D8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01"/>
                </a:lnSpc>
              </a:pP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582879" y="-525125"/>
            <a:ext cx="20701242" cy="11337251"/>
          </a:xfrm>
          <a:custGeom>
            <a:avLst/>
            <a:gdLst/>
            <a:ahLst/>
            <a:cxnLst/>
            <a:rect r="r" b="b" t="t" l="l"/>
            <a:pathLst>
              <a:path h="11337251" w="20701242">
                <a:moveTo>
                  <a:pt x="0" y="0"/>
                </a:moveTo>
                <a:lnTo>
                  <a:pt x="20701242" y="0"/>
                </a:lnTo>
                <a:lnTo>
                  <a:pt x="20701242" y="11337250"/>
                </a:lnTo>
                <a:lnTo>
                  <a:pt x="0" y="113372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000"/>
            </a:blip>
            <a:stretch>
              <a:fillRect l="0" t="-63775" r="0" b="-1881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922745" y="1746862"/>
            <a:ext cx="13630852" cy="1306942"/>
            <a:chOff x="0" y="0"/>
            <a:chExt cx="3590019" cy="34421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590019" cy="344215"/>
            </a:xfrm>
            <a:custGeom>
              <a:avLst/>
              <a:gdLst/>
              <a:ahLst/>
              <a:cxnLst/>
              <a:rect r="r" b="b" t="t" l="l"/>
              <a:pathLst>
                <a:path h="344215" w="3590019">
                  <a:moveTo>
                    <a:pt x="9655" y="0"/>
                  </a:moveTo>
                  <a:lnTo>
                    <a:pt x="3580363" y="0"/>
                  </a:lnTo>
                  <a:cubicBezTo>
                    <a:pt x="3585696" y="0"/>
                    <a:pt x="3590019" y="4323"/>
                    <a:pt x="3590019" y="9655"/>
                  </a:cubicBezTo>
                  <a:lnTo>
                    <a:pt x="3590019" y="334560"/>
                  </a:lnTo>
                  <a:cubicBezTo>
                    <a:pt x="3590019" y="337120"/>
                    <a:pt x="3589001" y="339576"/>
                    <a:pt x="3587191" y="341387"/>
                  </a:cubicBezTo>
                  <a:cubicBezTo>
                    <a:pt x="3585380" y="343198"/>
                    <a:pt x="3582924" y="344215"/>
                    <a:pt x="3580363" y="344215"/>
                  </a:cubicBezTo>
                  <a:lnTo>
                    <a:pt x="9655" y="344215"/>
                  </a:lnTo>
                  <a:cubicBezTo>
                    <a:pt x="4323" y="344215"/>
                    <a:pt x="0" y="339892"/>
                    <a:pt x="0" y="334560"/>
                  </a:cubicBezTo>
                  <a:lnTo>
                    <a:pt x="0" y="9655"/>
                  </a:lnTo>
                  <a:cubicBezTo>
                    <a:pt x="0" y="7095"/>
                    <a:pt x="1017" y="4639"/>
                    <a:pt x="2828" y="2828"/>
                  </a:cubicBezTo>
                  <a:cubicBezTo>
                    <a:pt x="4639" y="1017"/>
                    <a:pt x="7095" y="0"/>
                    <a:pt x="9655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3590019" cy="4108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01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3189752" y="1896599"/>
            <a:ext cx="968428" cy="1007468"/>
          </a:xfrm>
          <a:custGeom>
            <a:avLst/>
            <a:gdLst/>
            <a:ahLst/>
            <a:cxnLst/>
            <a:rect r="r" b="b" t="t" l="l"/>
            <a:pathLst>
              <a:path h="1007468" w="968428">
                <a:moveTo>
                  <a:pt x="0" y="0"/>
                </a:moveTo>
                <a:lnTo>
                  <a:pt x="968428" y="0"/>
                </a:lnTo>
                <a:lnTo>
                  <a:pt x="968428" y="1007468"/>
                </a:lnTo>
                <a:lnTo>
                  <a:pt x="0" y="10074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5336473" y="4147474"/>
            <a:ext cx="11326412" cy="3426524"/>
            <a:chOff x="0" y="0"/>
            <a:chExt cx="2983088" cy="90245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983088" cy="902459"/>
            </a:xfrm>
            <a:custGeom>
              <a:avLst/>
              <a:gdLst/>
              <a:ahLst/>
              <a:cxnLst/>
              <a:rect r="r" b="b" t="t" l="l"/>
              <a:pathLst>
                <a:path h="902459" w="2983088">
                  <a:moveTo>
                    <a:pt x="13671" y="0"/>
                  </a:moveTo>
                  <a:lnTo>
                    <a:pt x="2969418" y="0"/>
                  </a:lnTo>
                  <a:cubicBezTo>
                    <a:pt x="2976968" y="0"/>
                    <a:pt x="2983088" y="6121"/>
                    <a:pt x="2983088" y="13671"/>
                  </a:cubicBezTo>
                  <a:lnTo>
                    <a:pt x="2983088" y="888788"/>
                  </a:lnTo>
                  <a:cubicBezTo>
                    <a:pt x="2983088" y="892414"/>
                    <a:pt x="2981648" y="895891"/>
                    <a:pt x="2979084" y="898455"/>
                  </a:cubicBezTo>
                  <a:cubicBezTo>
                    <a:pt x="2976520" y="901019"/>
                    <a:pt x="2973043" y="902459"/>
                    <a:pt x="2969418" y="902459"/>
                  </a:cubicBezTo>
                  <a:lnTo>
                    <a:pt x="13671" y="902459"/>
                  </a:lnTo>
                  <a:cubicBezTo>
                    <a:pt x="6121" y="902459"/>
                    <a:pt x="0" y="896338"/>
                    <a:pt x="0" y="888788"/>
                  </a:cubicBezTo>
                  <a:lnTo>
                    <a:pt x="0" y="13671"/>
                  </a:lnTo>
                  <a:cubicBezTo>
                    <a:pt x="0" y="6121"/>
                    <a:pt x="6121" y="0"/>
                    <a:pt x="1367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690600">
                    <a:alpha val="100000"/>
                  </a:srgbClr>
                </a:gs>
                <a:gs pos="100000">
                  <a:srgbClr val="EF4136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2983088" cy="9691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01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5138499" y="7897848"/>
            <a:ext cx="13149501" cy="1094187"/>
            <a:chOff x="0" y="0"/>
            <a:chExt cx="3463243" cy="28818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463243" cy="288181"/>
            </a:xfrm>
            <a:custGeom>
              <a:avLst/>
              <a:gdLst/>
              <a:ahLst/>
              <a:cxnLst/>
              <a:rect r="r" b="b" t="t" l="l"/>
              <a:pathLst>
                <a:path h="288181" w="3463243">
                  <a:moveTo>
                    <a:pt x="11775" y="0"/>
                  </a:moveTo>
                  <a:lnTo>
                    <a:pt x="3451468" y="0"/>
                  </a:lnTo>
                  <a:cubicBezTo>
                    <a:pt x="3457971" y="0"/>
                    <a:pt x="3463243" y="5272"/>
                    <a:pt x="3463243" y="11775"/>
                  </a:cubicBezTo>
                  <a:lnTo>
                    <a:pt x="3463243" y="276406"/>
                  </a:lnTo>
                  <a:cubicBezTo>
                    <a:pt x="3463243" y="282909"/>
                    <a:pt x="3457971" y="288181"/>
                    <a:pt x="3451468" y="288181"/>
                  </a:cubicBezTo>
                  <a:lnTo>
                    <a:pt x="11775" y="288181"/>
                  </a:lnTo>
                  <a:cubicBezTo>
                    <a:pt x="5272" y="288181"/>
                    <a:pt x="0" y="282909"/>
                    <a:pt x="0" y="276406"/>
                  </a:cubicBezTo>
                  <a:lnTo>
                    <a:pt x="0" y="11775"/>
                  </a:lnTo>
                  <a:cubicBezTo>
                    <a:pt x="0" y="5272"/>
                    <a:pt x="5272" y="0"/>
                    <a:pt x="11775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66675"/>
              <a:ext cx="3463243" cy="3548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01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47057" y="1443464"/>
            <a:ext cx="4991442" cy="6639280"/>
          </a:xfrm>
          <a:custGeom>
            <a:avLst/>
            <a:gdLst/>
            <a:ahLst/>
            <a:cxnLst/>
            <a:rect r="r" b="b" t="t" l="l"/>
            <a:pathLst>
              <a:path h="6639280" w="4991442">
                <a:moveTo>
                  <a:pt x="0" y="0"/>
                </a:moveTo>
                <a:lnTo>
                  <a:pt x="4991442" y="0"/>
                </a:lnTo>
                <a:lnTo>
                  <a:pt x="4991442" y="6639279"/>
                </a:lnTo>
                <a:lnTo>
                  <a:pt x="0" y="66392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43" t="0" r="-743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479314" y="3161032"/>
            <a:ext cx="12601546" cy="1190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2"/>
              </a:lnSpc>
              <a:spcBef>
                <a:spcPct val="0"/>
              </a:spcBef>
            </a:pPr>
            <a:r>
              <a:rPr lang="en-US" sz="223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Geleza is a smart timetabling platform designed to simplify and automate academic scheduling for higher education institutions.</a:t>
            </a:r>
          </a:p>
          <a:p>
            <a:pPr algn="l">
              <a:lnSpc>
                <a:spcPts val="3122"/>
              </a:lnSpc>
              <a:spcBef>
                <a:spcPct val="0"/>
              </a:spcBef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5336473" y="1735943"/>
            <a:ext cx="7954088" cy="13029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606"/>
              </a:lnSpc>
              <a:spcBef>
                <a:spcPct val="0"/>
              </a:spcBef>
            </a:pPr>
            <a:r>
              <a:rPr lang="en-US" b="true" sz="7575" spc="780">
                <a:solidFill>
                  <a:srgbClr val="FFFFFF"/>
                </a:solidFill>
                <a:latin typeface="TT Chocolates Ultra-Bold"/>
                <a:ea typeface="TT Chocolates Ultra-Bold"/>
                <a:cs typeface="TT Chocolates Ultra-Bold"/>
                <a:sym typeface="TT Chocolates Ultra-Bold"/>
              </a:rPr>
              <a:t>THE</a:t>
            </a:r>
            <a:r>
              <a:rPr lang="en-US" b="true" sz="7575" spc="780">
                <a:solidFill>
                  <a:srgbClr val="FFFFFF"/>
                </a:solidFill>
                <a:latin typeface="TT Chocolates Ultra-Bold"/>
                <a:ea typeface="TT Chocolates Ultra-Bold"/>
                <a:cs typeface="TT Chocolates Ultra-Bold"/>
                <a:sym typeface="TT Chocolates Ultra-Bold"/>
              </a:rPr>
              <a:t> SOLUTION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662141" y="4494888"/>
            <a:ext cx="10420544" cy="2360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b="true" sz="2399">
                <a:solidFill>
                  <a:srgbClr val="FFFFFF"/>
                </a:solidFill>
                <a:latin typeface="TT Chocolates Ultra-Bold"/>
                <a:ea typeface="TT Chocolates Ultra-Bold"/>
                <a:cs typeface="TT Chocolates Ultra-Bold"/>
                <a:sym typeface="TT Chocolates Ultra-Bold"/>
              </a:rPr>
              <a:t>WHAT GELEZA ENABLES INSTITUTIONS TO DO</a:t>
            </a:r>
            <a:r>
              <a:rPr lang="en-US" b="true" sz="2399">
                <a:solidFill>
                  <a:srgbClr val="FFFFFF"/>
                </a:solidFill>
                <a:latin typeface="TT Chocolates Ultra-Bold"/>
                <a:ea typeface="TT Chocolates Ultra-Bold"/>
                <a:cs typeface="TT Chocolates Ultra-Bold"/>
                <a:sym typeface="TT Chocolates Ultra-Bold"/>
              </a:rPr>
              <a:t>: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Plan and generate academic timetables efficiently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Coordinate lecturers, modules, and venue allocation seamlessly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Automatically detect and resolve timetable conflicts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Maintain a centralized and structured timetable database</a:t>
            </a:r>
          </a:p>
          <a:p>
            <a:pPr algn="l" marL="474979" indent="-237490" lvl="1">
              <a:lnSpc>
                <a:spcPts val="3079"/>
              </a:lnSpc>
              <a:spcBef>
                <a:spcPct val="0"/>
              </a:spcBef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Provide students and lecturers with easy access to their schedules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336473" y="8016068"/>
            <a:ext cx="12661018" cy="7910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2"/>
              </a:lnSpc>
              <a:spcBef>
                <a:spcPct val="0"/>
              </a:spcBef>
            </a:pPr>
            <a:r>
              <a:rPr lang="en-US" sz="2230" i="true">
                <a:solidFill>
                  <a:srgbClr val="FFFFFF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Geleza transforms timetabling from a manual administrative burden into an automated institution-wide system.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946550" y="-525125"/>
            <a:ext cx="20701242" cy="11337251"/>
          </a:xfrm>
          <a:custGeom>
            <a:avLst/>
            <a:gdLst/>
            <a:ahLst/>
            <a:cxnLst/>
            <a:rect r="r" b="b" t="t" l="l"/>
            <a:pathLst>
              <a:path h="11337251" w="20701242">
                <a:moveTo>
                  <a:pt x="0" y="0"/>
                </a:moveTo>
                <a:lnTo>
                  <a:pt x="20701242" y="0"/>
                </a:lnTo>
                <a:lnTo>
                  <a:pt x="20701242" y="11337250"/>
                </a:lnTo>
                <a:lnTo>
                  <a:pt x="0" y="113372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 l="0" t="-63775" r="0" b="-1881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418486" y="1756997"/>
            <a:ext cx="12188577" cy="7988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Geleza provides a range of features that support the complete timetabling cycles.</a:t>
            </a:r>
          </a:p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Key features include: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0" y="1312784"/>
            <a:ext cx="5778864" cy="8673717"/>
          </a:xfrm>
          <a:custGeom>
            <a:avLst/>
            <a:gdLst/>
            <a:ahLst/>
            <a:cxnLst/>
            <a:rect r="r" b="b" t="t" l="l"/>
            <a:pathLst>
              <a:path h="8673717" w="5778864">
                <a:moveTo>
                  <a:pt x="0" y="0"/>
                </a:moveTo>
                <a:lnTo>
                  <a:pt x="5778864" y="0"/>
                </a:lnTo>
                <a:lnTo>
                  <a:pt x="5778864" y="8673716"/>
                </a:lnTo>
                <a:lnTo>
                  <a:pt x="0" y="86737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4418486" y="2917689"/>
            <a:ext cx="6299562" cy="2004340"/>
            <a:chOff x="0" y="0"/>
            <a:chExt cx="1659144" cy="52789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59144" cy="527892"/>
            </a:xfrm>
            <a:custGeom>
              <a:avLst/>
              <a:gdLst/>
              <a:ahLst/>
              <a:cxnLst/>
              <a:rect r="r" b="b" t="t" l="l"/>
              <a:pathLst>
                <a:path h="527892" w="1659144">
                  <a:moveTo>
                    <a:pt x="24579" y="0"/>
                  </a:moveTo>
                  <a:lnTo>
                    <a:pt x="1634565" y="0"/>
                  </a:lnTo>
                  <a:cubicBezTo>
                    <a:pt x="1641084" y="0"/>
                    <a:pt x="1647335" y="2590"/>
                    <a:pt x="1651945" y="7199"/>
                  </a:cubicBezTo>
                  <a:cubicBezTo>
                    <a:pt x="1656554" y="11809"/>
                    <a:pt x="1659144" y="18060"/>
                    <a:pt x="1659144" y="24579"/>
                  </a:cubicBezTo>
                  <a:lnTo>
                    <a:pt x="1659144" y="503313"/>
                  </a:lnTo>
                  <a:cubicBezTo>
                    <a:pt x="1659144" y="509832"/>
                    <a:pt x="1656554" y="516084"/>
                    <a:pt x="1651945" y="520693"/>
                  </a:cubicBezTo>
                  <a:cubicBezTo>
                    <a:pt x="1647335" y="525303"/>
                    <a:pt x="1641084" y="527892"/>
                    <a:pt x="1634565" y="527892"/>
                  </a:cubicBezTo>
                  <a:lnTo>
                    <a:pt x="24579" y="527892"/>
                  </a:lnTo>
                  <a:cubicBezTo>
                    <a:pt x="18060" y="527892"/>
                    <a:pt x="11809" y="525303"/>
                    <a:pt x="7199" y="520693"/>
                  </a:cubicBezTo>
                  <a:cubicBezTo>
                    <a:pt x="2590" y="516084"/>
                    <a:pt x="0" y="509832"/>
                    <a:pt x="0" y="503313"/>
                  </a:cubicBezTo>
                  <a:lnTo>
                    <a:pt x="0" y="24579"/>
                  </a:lnTo>
                  <a:cubicBezTo>
                    <a:pt x="0" y="18060"/>
                    <a:pt x="2590" y="11809"/>
                    <a:pt x="7199" y="7199"/>
                  </a:cubicBezTo>
                  <a:cubicBezTo>
                    <a:pt x="11809" y="2590"/>
                    <a:pt x="18060" y="0"/>
                    <a:pt x="24579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690600">
                    <a:alpha val="100000"/>
                  </a:srgbClr>
                </a:gs>
                <a:gs pos="100000">
                  <a:srgbClr val="EF4136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1659144" cy="585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1011728" y="7453634"/>
            <a:ext cx="6299562" cy="2004340"/>
            <a:chOff x="0" y="0"/>
            <a:chExt cx="1659144" cy="52789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659144" cy="527892"/>
            </a:xfrm>
            <a:custGeom>
              <a:avLst/>
              <a:gdLst/>
              <a:ahLst/>
              <a:cxnLst/>
              <a:rect r="r" b="b" t="t" l="l"/>
              <a:pathLst>
                <a:path h="527892" w="1659144">
                  <a:moveTo>
                    <a:pt x="24579" y="0"/>
                  </a:moveTo>
                  <a:lnTo>
                    <a:pt x="1634565" y="0"/>
                  </a:lnTo>
                  <a:cubicBezTo>
                    <a:pt x="1641084" y="0"/>
                    <a:pt x="1647335" y="2590"/>
                    <a:pt x="1651945" y="7199"/>
                  </a:cubicBezTo>
                  <a:cubicBezTo>
                    <a:pt x="1656554" y="11809"/>
                    <a:pt x="1659144" y="18060"/>
                    <a:pt x="1659144" y="24579"/>
                  </a:cubicBezTo>
                  <a:lnTo>
                    <a:pt x="1659144" y="503313"/>
                  </a:lnTo>
                  <a:cubicBezTo>
                    <a:pt x="1659144" y="509832"/>
                    <a:pt x="1656554" y="516084"/>
                    <a:pt x="1651945" y="520693"/>
                  </a:cubicBezTo>
                  <a:cubicBezTo>
                    <a:pt x="1647335" y="525303"/>
                    <a:pt x="1641084" y="527892"/>
                    <a:pt x="1634565" y="527892"/>
                  </a:cubicBezTo>
                  <a:lnTo>
                    <a:pt x="24579" y="527892"/>
                  </a:lnTo>
                  <a:cubicBezTo>
                    <a:pt x="18060" y="527892"/>
                    <a:pt x="11809" y="525303"/>
                    <a:pt x="7199" y="520693"/>
                  </a:cubicBezTo>
                  <a:cubicBezTo>
                    <a:pt x="2590" y="516084"/>
                    <a:pt x="0" y="509832"/>
                    <a:pt x="0" y="503313"/>
                  </a:cubicBezTo>
                  <a:lnTo>
                    <a:pt x="0" y="24579"/>
                  </a:lnTo>
                  <a:cubicBezTo>
                    <a:pt x="0" y="18060"/>
                    <a:pt x="2590" y="11809"/>
                    <a:pt x="7199" y="7199"/>
                  </a:cubicBezTo>
                  <a:cubicBezTo>
                    <a:pt x="11809" y="2590"/>
                    <a:pt x="18060" y="0"/>
                    <a:pt x="24579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690600">
                    <a:alpha val="100000"/>
                  </a:srgbClr>
                </a:gs>
                <a:gs pos="100000">
                  <a:srgbClr val="EF4136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1659144" cy="585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959738" y="2885245"/>
            <a:ext cx="6299562" cy="2004340"/>
            <a:chOff x="0" y="0"/>
            <a:chExt cx="1659144" cy="52789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659144" cy="527892"/>
            </a:xfrm>
            <a:custGeom>
              <a:avLst/>
              <a:gdLst/>
              <a:ahLst/>
              <a:cxnLst/>
              <a:rect r="r" b="b" t="t" l="l"/>
              <a:pathLst>
                <a:path h="527892" w="1659144">
                  <a:moveTo>
                    <a:pt x="24579" y="0"/>
                  </a:moveTo>
                  <a:lnTo>
                    <a:pt x="1634565" y="0"/>
                  </a:lnTo>
                  <a:cubicBezTo>
                    <a:pt x="1641084" y="0"/>
                    <a:pt x="1647335" y="2590"/>
                    <a:pt x="1651945" y="7199"/>
                  </a:cubicBezTo>
                  <a:cubicBezTo>
                    <a:pt x="1656554" y="11809"/>
                    <a:pt x="1659144" y="18060"/>
                    <a:pt x="1659144" y="24579"/>
                  </a:cubicBezTo>
                  <a:lnTo>
                    <a:pt x="1659144" y="503313"/>
                  </a:lnTo>
                  <a:cubicBezTo>
                    <a:pt x="1659144" y="509832"/>
                    <a:pt x="1656554" y="516084"/>
                    <a:pt x="1651945" y="520693"/>
                  </a:cubicBezTo>
                  <a:cubicBezTo>
                    <a:pt x="1647335" y="525303"/>
                    <a:pt x="1641084" y="527892"/>
                    <a:pt x="1634565" y="527892"/>
                  </a:cubicBezTo>
                  <a:lnTo>
                    <a:pt x="24579" y="527892"/>
                  </a:lnTo>
                  <a:cubicBezTo>
                    <a:pt x="18060" y="527892"/>
                    <a:pt x="11809" y="525303"/>
                    <a:pt x="7199" y="520693"/>
                  </a:cubicBezTo>
                  <a:cubicBezTo>
                    <a:pt x="2590" y="516084"/>
                    <a:pt x="0" y="509832"/>
                    <a:pt x="0" y="503313"/>
                  </a:cubicBezTo>
                  <a:lnTo>
                    <a:pt x="0" y="24579"/>
                  </a:lnTo>
                  <a:cubicBezTo>
                    <a:pt x="0" y="18060"/>
                    <a:pt x="2590" y="11809"/>
                    <a:pt x="7199" y="7199"/>
                  </a:cubicBezTo>
                  <a:cubicBezTo>
                    <a:pt x="11809" y="2590"/>
                    <a:pt x="18060" y="0"/>
                    <a:pt x="24579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690600">
                    <a:alpha val="100000"/>
                  </a:srgbClr>
                </a:gs>
                <a:gs pos="100000">
                  <a:srgbClr val="EF4136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1659144" cy="585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4418486" y="5201643"/>
            <a:ext cx="6299562" cy="2004340"/>
            <a:chOff x="0" y="0"/>
            <a:chExt cx="1659144" cy="52789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659144" cy="527892"/>
            </a:xfrm>
            <a:custGeom>
              <a:avLst/>
              <a:gdLst/>
              <a:ahLst/>
              <a:cxnLst/>
              <a:rect r="r" b="b" t="t" l="l"/>
              <a:pathLst>
                <a:path h="527892" w="1659144">
                  <a:moveTo>
                    <a:pt x="24579" y="0"/>
                  </a:moveTo>
                  <a:lnTo>
                    <a:pt x="1634565" y="0"/>
                  </a:lnTo>
                  <a:cubicBezTo>
                    <a:pt x="1641084" y="0"/>
                    <a:pt x="1647335" y="2590"/>
                    <a:pt x="1651945" y="7199"/>
                  </a:cubicBezTo>
                  <a:cubicBezTo>
                    <a:pt x="1656554" y="11809"/>
                    <a:pt x="1659144" y="18060"/>
                    <a:pt x="1659144" y="24579"/>
                  </a:cubicBezTo>
                  <a:lnTo>
                    <a:pt x="1659144" y="503313"/>
                  </a:lnTo>
                  <a:cubicBezTo>
                    <a:pt x="1659144" y="509832"/>
                    <a:pt x="1656554" y="516084"/>
                    <a:pt x="1651945" y="520693"/>
                  </a:cubicBezTo>
                  <a:cubicBezTo>
                    <a:pt x="1647335" y="525303"/>
                    <a:pt x="1641084" y="527892"/>
                    <a:pt x="1634565" y="527892"/>
                  </a:cubicBezTo>
                  <a:lnTo>
                    <a:pt x="24579" y="527892"/>
                  </a:lnTo>
                  <a:cubicBezTo>
                    <a:pt x="18060" y="527892"/>
                    <a:pt x="11809" y="525303"/>
                    <a:pt x="7199" y="520693"/>
                  </a:cubicBezTo>
                  <a:cubicBezTo>
                    <a:pt x="2590" y="516084"/>
                    <a:pt x="0" y="509832"/>
                    <a:pt x="0" y="503313"/>
                  </a:cubicBezTo>
                  <a:lnTo>
                    <a:pt x="0" y="24579"/>
                  </a:lnTo>
                  <a:cubicBezTo>
                    <a:pt x="0" y="18060"/>
                    <a:pt x="2590" y="11809"/>
                    <a:pt x="7199" y="7199"/>
                  </a:cubicBezTo>
                  <a:cubicBezTo>
                    <a:pt x="11809" y="2590"/>
                    <a:pt x="18060" y="0"/>
                    <a:pt x="24579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690600">
                    <a:alpha val="100000"/>
                  </a:srgbClr>
                </a:gs>
                <a:gs pos="100000">
                  <a:srgbClr val="EF4136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57150"/>
              <a:ext cx="1659144" cy="585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0959738" y="5201643"/>
            <a:ext cx="6299562" cy="2004340"/>
            <a:chOff x="0" y="0"/>
            <a:chExt cx="1659144" cy="527892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659144" cy="527892"/>
            </a:xfrm>
            <a:custGeom>
              <a:avLst/>
              <a:gdLst/>
              <a:ahLst/>
              <a:cxnLst/>
              <a:rect r="r" b="b" t="t" l="l"/>
              <a:pathLst>
                <a:path h="527892" w="1659144">
                  <a:moveTo>
                    <a:pt x="24579" y="0"/>
                  </a:moveTo>
                  <a:lnTo>
                    <a:pt x="1634565" y="0"/>
                  </a:lnTo>
                  <a:cubicBezTo>
                    <a:pt x="1641084" y="0"/>
                    <a:pt x="1647335" y="2590"/>
                    <a:pt x="1651945" y="7199"/>
                  </a:cubicBezTo>
                  <a:cubicBezTo>
                    <a:pt x="1656554" y="11809"/>
                    <a:pt x="1659144" y="18060"/>
                    <a:pt x="1659144" y="24579"/>
                  </a:cubicBezTo>
                  <a:lnTo>
                    <a:pt x="1659144" y="503313"/>
                  </a:lnTo>
                  <a:cubicBezTo>
                    <a:pt x="1659144" y="509832"/>
                    <a:pt x="1656554" y="516084"/>
                    <a:pt x="1651945" y="520693"/>
                  </a:cubicBezTo>
                  <a:cubicBezTo>
                    <a:pt x="1647335" y="525303"/>
                    <a:pt x="1641084" y="527892"/>
                    <a:pt x="1634565" y="527892"/>
                  </a:cubicBezTo>
                  <a:lnTo>
                    <a:pt x="24579" y="527892"/>
                  </a:lnTo>
                  <a:cubicBezTo>
                    <a:pt x="18060" y="527892"/>
                    <a:pt x="11809" y="525303"/>
                    <a:pt x="7199" y="520693"/>
                  </a:cubicBezTo>
                  <a:cubicBezTo>
                    <a:pt x="2590" y="516084"/>
                    <a:pt x="0" y="509832"/>
                    <a:pt x="0" y="503313"/>
                  </a:cubicBezTo>
                  <a:lnTo>
                    <a:pt x="0" y="24579"/>
                  </a:lnTo>
                  <a:cubicBezTo>
                    <a:pt x="0" y="18060"/>
                    <a:pt x="2590" y="11809"/>
                    <a:pt x="7199" y="7199"/>
                  </a:cubicBezTo>
                  <a:cubicBezTo>
                    <a:pt x="11809" y="2590"/>
                    <a:pt x="18060" y="0"/>
                    <a:pt x="24579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690600">
                    <a:alpha val="100000"/>
                  </a:srgbClr>
                </a:gs>
                <a:gs pos="100000">
                  <a:srgbClr val="EF4136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57150"/>
              <a:ext cx="1659144" cy="585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4418486" y="7482209"/>
            <a:ext cx="6299562" cy="2004340"/>
            <a:chOff x="0" y="0"/>
            <a:chExt cx="1659144" cy="527892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659144" cy="527892"/>
            </a:xfrm>
            <a:custGeom>
              <a:avLst/>
              <a:gdLst/>
              <a:ahLst/>
              <a:cxnLst/>
              <a:rect r="r" b="b" t="t" l="l"/>
              <a:pathLst>
                <a:path h="527892" w="1659144">
                  <a:moveTo>
                    <a:pt x="24579" y="0"/>
                  </a:moveTo>
                  <a:lnTo>
                    <a:pt x="1634565" y="0"/>
                  </a:lnTo>
                  <a:cubicBezTo>
                    <a:pt x="1641084" y="0"/>
                    <a:pt x="1647335" y="2590"/>
                    <a:pt x="1651945" y="7199"/>
                  </a:cubicBezTo>
                  <a:cubicBezTo>
                    <a:pt x="1656554" y="11809"/>
                    <a:pt x="1659144" y="18060"/>
                    <a:pt x="1659144" y="24579"/>
                  </a:cubicBezTo>
                  <a:lnTo>
                    <a:pt x="1659144" y="503313"/>
                  </a:lnTo>
                  <a:cubicBezTo>
                    <a:pt x="1659144" y="509832"/>
                    <a:pt x="1656554" y="516084"/>
                    <a:pt x="1651945" y="520693"/>
                  </a:cubicBezTo>
                  <a:cubicBezTo>
                    <a:pt x="1647335" y="525303"/>
                    <a:pt x="1641084" y="527892"/>
                    <a:pt x="1634565" y="527892"/>
                  </a:cubicBezTo>
                  <a:lnTo>
                    <a:pt x="24579" y="527892"/>
                  </a:lnTo>
                  <a:cubicBezTo>
                    <a:pt x="18060" y="527892"/>
                    <a:pt x="11809" y="525303"/>
                    <a:pt x="7199" y="520693"/>
                  </a:cubicBezTo>
                  <a:cubicBezTo>
                    <a:pt x="2590" y="516084"/>
                    <a:pt x="0" y="509832"/>
                    <a:pt x="0" y="503313"/>
                  </a:cubicBezTo>
                  <a:lnTo>
                    <a:pt x="0" y="24579"/>
                  </a:lnTo>
                  <a:cubicBezTo>
                    <a:pt x="0" y="18060"/>
                    <a:pt x="2590" y="11809"/>
                    <a:pt x="7199" y="7199"/>
                  </a:cubicBezTo>
                  <a:cubicBezTo>
                    <a:pt x="11809" y="2590"/>
                    <a:pt x="18060" y="0"/>
                    <a:pt x="24579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690600">
                    <a:alpha val="100000"/>
                  </a:srgbClr>
                </a:gs>
                <a:gs pos="100000">
                  <a:srgbClr val="EF4136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57150"/>
              <a:ext cx="1659144" cy="585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4012874" y="2740944"/>
            <a:ext cx="811223" cy="811223"/>
            <a:chOff x="0" y="0"/>
            <a:chExt cx="812800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  <a:r>
                <a:rPr lang="en-US" b="true" sz="23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1.</a:t>
              </a: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4778112" y="5592492"/>
            <a:ext cx="5939936" cy="1598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b="true" sz="23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TIME</a:t>
            </a:r>
            <a:r>
              <a:rPr lang="en-US" b="true" sz="23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TABLE VISIBILITY:</a:t>
            </a:r>
          </a:p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Students and lecturers access accurate schedules</a:t>
            </a:r>
          </a:p>
          <a:p>
            <a:pPr algn="l">
              <a:lnSpc>
                <a:spcPts val="3220"/>
              </a:lnSpc>
            </a:pPr>
          </a:p>
        </p:txBody>
      </p:sp>
      <p:grpSp>
        <p:nvGrpSpPr>
          <p:cNvPr name="Group 27" id="27"/>
          <p:cNvGrpSpPr/>
          <p:nvPr/>
        </p:nvGrpSpPr>
        <p:grpSpPr>
          <a:xfrm rot="0">
            <a:off x="10718048" y="2555826"/>
            <a:ext cx="811223" cy="811223"/>
            <a:chOff x="0" y="0"/>
            <a:chExt cx="812800" cy="8128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  <a:r>
                <a:rPr lang="en-US" b="true" sz="23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2.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4012874" y="5019018"/>
            <a:ext cx="811223" cy="811223"/>
            <a:chOff x="0" y="0"/>
            <a:chExt cx="812800" cy="8128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  <a:r>
                <a:rPr lang="en-US" b="true" sz="23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3.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10717474" y="5019018"/>
            <a:ext cx="811223" cy="811223"/>
            <a:chOff x="0" y="0"/>
            <a:chExt cx="812800" cy="81280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  <a:r>
                <a:rPr lang="en-US" b="true" sz="23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4.</a:t>
              </a: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4149366" y="7301234"/>
            <a:ext cx="811223" cy="811223"/>
            <a:chOff x="0" y="0"/>
            <a:chExt cx="812800" cy="8128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  <a:r>
                <a:rPr lang="en-US" b="true" sz="23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5.</a:t>
              </a: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10914292" y="7301234"/>
            <a:ext cx="811223" cy="811223"/>
            <a:chOff x="0" y="0"/>
            <a:chExt cx="812800" cy="812800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  <a:r>
                <a:rPr lang="en-US" b="true" sz="23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6.</a:t>
              </a: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17606565" y="8342606"/>
            <a:ext cx="3086100" cy="3086100"/>
            <a:chOff x="0" y="0"/>
            <a:chExt cx="812800" cy="81280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grpSp>
        <p:nvGrpSpPr>
          <p:cNvPr name="Group 45" id="45"/>
          <p:cNvGrpSpPr/>
          <p:nvPr/>
        </p:nvGrpSpPr>
        <p:grpSpPr>
          <a:xfrm rot="486735">
            <a:off x="-3999381" y="-589138"/>
            <a:ext cx="5378860" cy="10957447"/>
            <a:chOff x="0" y="0"/>
            <a:chExt cx="1416655" cy="2885912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1416655" cy="2885912"/>
            </a:xfrm>
            <a:custGeom>
              <a:avLst/>
              <a:gdLst/>
              <a:ahLst/>
              <a:cxnLst/>
              <a:rect r="r" b="b" t="t" l="l"/>
              <a:pathLst>
                <a:path h="2885912" w="1416655">
                  <a:moveTo>
                    <a:pt x="0" y="0"/>
                  </a:moveTo>
                  <a:lnTo>
                    <a:pt x="1416655" y="0"/>
                  </a:lnTo>
                  <a:lnTo>
                    <a:pt x="1416655" y="2885912"/>
                  </a:lnTo>
                  <a:lnTo>
                    <a:pt x="0" y="2885912"/>
                  </a:lnTo>
                  <a:close/>
                </a:path>
              </a:pathLst>
            </a:custGeom>
            <a:gradFill rotWithShape="true">
              <a:gsLst>
                <a:gs pos="0">
                  <a:srgbClr val="690600">
                    <a:alpha val="100000"/>
                  </a:srgbClr>
                </a:gs>
                <a:gs pos="100000">
                  <a:srgbClr val="EF4136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47" id="47"/>
            <p:cNvSpPr txBox="true"/>
            <p:nvPr/>
          </p:nvSpPr>
          <p:spPr>
            <a:xfrm>
              <a:off x="0" y="-57150"/>
              <a:ext cx="1416655" cy="29430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sp>
        <p:nvSpPr>
          <p:cNvPr name="TextBox 48" id="48"/>
          <p:cNvSpPr txBox="true"/>
          <p:nvPr/>
        </p:nvSpPr>
        <p:spPr>
          <a:xfrm rot="0">
            <a:off x="4418486" y="1000653"/>
            <a:ext cx="10542374" cy="7944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47"/>
              </a:lnSpc>
            </a:pPr>
            <a:r>
              <a:rPr lang="en-US" b="true" sz="4676" spc="93">
                <a:solidFill>
                  <a:srgbClr val="000000"/>
                </a:solidFill>
                <a:latin typeface="TT Chocolates Ultra-Bold"/>
                <a:ea typeface="TT Chocolates Ultra-Bold"/>
                <a:cs typeface="TT Chocolates Ultra-Bold"/>
                <a:sym typeface="TT Chocolates Ultra-Bold"/>
              </a:rPr>
              <a:t>CORE CAPABILITIES OF GELEZA NAMI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4726661" y="3309900"/>
            <a:ext cx="5683211" cy="1198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b="true" sz="23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AUTOMATED TIMETABLE CREATION:</a:t>
            </a:r>
          </a:p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Structured scheduling process across faculties and departments.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1478230" y="8074357"/>
            <a:ext cx="5272007" cy="7988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b="true" sz="23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</a:t>
            </a:r>
            <a:r>
              <a:rPr lang="en-US" b="true" sz="23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EAMLESS INTEGRATION WITH INSTITUTIO</a:t>
            </a:r>
            <a:r>
              <a:rPr lang="en-US" b="true" sz="23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NAL SYSTEMS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11165816" y="3309900"/>
            <a:ext cx="5991387" cy="1198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b="true" sz="23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</a:t>
            </a:r>
            <a:r>
              <a:rPr lang="en-US" b="true" sz="23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ONFLICT DETECTION:</a:t>
            </a:r>
          </a:p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Au</a:t>
            </a:r>
            <a:r>
              <a:rPr lang="en-US" sz="2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tomatically identifies lecturer, classroom, and module clashes.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1175076" y="5792517"/>
            <a:ext cx="6136214" cy="1198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b="true" sz="23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CE</a:t>
            </a:r>
            <a:r>
              <a:rPr lang="en-US" b="true" sz="23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NTRALIZED TIMETABLE MANAGEMENT:</a:t>
            </a:r>
          </a:p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lang="en-US" sz="2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ingle source of truth for all scheduling data.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4778112" y="8059421"/>
            <a:ext cx="5786113" cy="1198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b="true">
                <a:solidFill>
                  <a:srgbClr val="FEFEFE"/>
                </a:solidFill>
                <a:latin typeface="Poppins Bold"/>
                <a:ea typeface="Poppins Bold"/>
                <a:cs typeface="Poppins Bold"/>
                <a:sym typeface="Poppins Bold"/>
              </a:rPr>
              <a:t>Ve</a:t>
            </a:r>
            <a:r>
              <a:rPr lang="en-US" b="true" sz="2300">
                <a:solidFill>
                  <a:srgbClr val="FEFEFE"/>
                </a:solidFill>
                <a:latin typeface="Poppins Bold"/>
                <a:ea typeface="Poppins Bold"/>
                <a:cs typeface="Poppins Bold"/>
                <a:sym typeface="Poppins Bold"/>
              </a:rPr>
              <a:t>nue Optimization:</a:t>
            </a:r>
          </a:p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Eff</a:t>
            </a:r>
            <a:r>
              <a:rPr lang="en-US" sz="2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icient allocation of classrooms and learning spaces.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002416" y="-351588"/>
            <a:ext cx="20701242" cy="11337251"/>
          </a:xfrm>
          <a:custGeom>
            <a:avLst/>
            <a:gdLst/>
            <a:ahLst/>
            <a:cxnLst/>
            <a:rect r="r" b="b" t="t" l="l"/>
            <a:pathLst>
              <a:path h="11337251" w="20701242">
                <a:moveTo>
                  <a:pt x="0" y="0"/>
                </a:moveTo>
                <a:lnTo>
                  <a:pt x="20701242" y="0"/>
                </a:lnTo>
                <a:lnTo>
                  <a:pt x="20701242" y="11337251"/>
                </a:lnTo>
                <a:lnTo>
                  <a:pt x="0" y="113372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 l="0" t="-63775" r="0" b="-18819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-962391" y="1550309"/>
            <a:ext cx="20376296" cy="715870"/>
          </a:xfrm>
          <a:prstGeom prst="line">
            <a:avLst/>
          </a:prstGeom>
          <a:ln cap="flat" w="2000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6464243" y="7576511"/>
            <a:ext cx="3200341" cy="3409152"/>
          </a:xfrm>
          <a:custGeom>
            <a:avLst/>
            <a:gdLst/>
            <a:ahLst/>
            <a:cxnLst/>
            <a:rect r="r" b="b" t="t" l="l"/>
            <a:pathLst>
              <a:path h="3409152" w="3200341">
                <a:moveTo>
                  <a:pt x="0" y="0"/>
                </a:moveTo>
                <a:lnTo>
                  <a:pt x="3200342" y="0"/>
                </a:lnTo>
                <a:lnTo>
                  <a:pt x="3200342" y="3409152"/>
                </a:lnTo>
                <a:lnTo>
                  <a:pt x="0" y="34091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371242" y="4069106"/>
            <a:ext cx="7254056" cy="3404265"/>
            <a:chOff x="0" y="0"/>
            <a:chExt cx="1910533" cy="89659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910533" cy="896596"/>
            </a:xfrm>
            <a:custGeom>
              <a:avLst/>
              <a:gdLst/>
              <a:ahLst/>
              <a:cxnLst/>
              <a:rect r="r" b="b" t="t" l="l"/>
              <a:pathLst>
                <a:path h="896596" w="1910533">
                  <a:moveTo>
                    <a:pt x="26681" y="0"/>
                  </a:moveTo>
                  <a:lnTo>
                    <a:pt x="1883852" y="0"/>
                  </a:lnTo>
                  <a:cubicBezTo>
                    <a:pt x="1898588" y="0"/>
                    <a:pt x="1910533" y="11946"/>
                    <a:pt x="1910533" y="26681"/>
                  </a:cubicBezTo>
                  <a:lnTo>
                    <a:pt x="1910533" y="869915"/>
                  </a:lnTo>
                  <a:cubicBezTo>
                    <a:pt x="1910533" y="884651"/>
                    <a:pt x="1898588" y="896596"/>
                    <a:pt x="1883852" y="896596"/>
                  </a:cubicBezTo>
                  <a:lnTo>
                    <a:pt x="26681" y="896596"/>
                  </a:lnTo>
                  <a:cubicBezTo>
                    <a:pt x="11946" y="896596"/>
                    <a:pt x="0" y="884651"/>
                    <a:pt x="0" y="869915"/>
                  </a:cubicBezTo>
                  <a:lnTo>
                    <a:pt x="0" y="26681"/>
                  </a:lnTo>
                  <a:cubicBezTo>
                    <a:pt x="0" y="11946"/>
                    <a:pt x="11946" y="0"/>
                    <a:pt x="2668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690600">
                    <a:alpha val="100000"/>
                  </a:srgbClr>
                </a:gs>
                <a:gs pos="100000">
                  <a:srgbClr val="EF4136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1910533" cy="9537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530276" y="4141497"/>
            <a:ext cx="6743349" cy="28651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0"/>
              </a:lnSpc>
              <a:spcBef>
                <a:spcPct val="0"/>
              </a:spcBef>
            </a:pPr>
            <a:r>
              <a:rPr lang="en-US" b="true" sz="27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Operational Benefits</a:t>
            </a:r>
          </a:p>
          <a:p>
            <a:pPr algn="l" marL="582943" indent="-291471" lvl="1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Improved timetable planning and management</a:t>
            </a:r>
          </a:p>
          <a:p>
            <a:pPr algn="l" marL="582943" indent="-291471" lvl="1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Reduced scheduling conflicts</a:t>
            </a:r>
          </a:p>
          <a:p>
            <a:pPr algn="l" marL="582943" indent="-291471" lvl="1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Improved venue utilization</a:t>
            </a:r>
          </a:p>
          <a:p>
            <a:pPr algn="l" marL="582943" indent="-291471" lvl="1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Reduced administrative workload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9061002" y="4069106"/>
            <a:ext cx="7619945" cy="3404265"/>
            <a:chOff x="0" y="0"/>
            <a:chExt cx="2006899" cy="89659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006899" cy="896596"/>
            </a:xfrm>
            <a:custGeom>
              <a:avLst/>
              <a:gdLst/>
              <a:ahLst/>
              <a:cxnLst/>
              <a:rect r="r" b="b" t="t" l="l"/>
              <a:pathLst>
                <a:path h="896596" w="2006899">
                  <a:moveTo>
                    <a:pt x="20320" y="0"/>
                  </a:moveTo>
                  <a:lnTo>
                    <a:pt x="1986579" y="0"/>
                  </a:lnTo>
                  <a:cubicBezTo>
                    <a:pt x="1997802" y="0"/>
                    <a:pt x="2006899" y="9098"/>
                    <a:pt x="2006899" y="20320"/>
                  </a:cubicBezTo>
                  <a:lnTo>
                    <a:pt x="2006899" y="876276"/>
                  </a:lnTo>
                  <a:cubicBezTo>
                    <a:pt x="2006899" y="887499"/>
                    <a:pt x="1997802" y="896596"/>
                    <a:pt x="1986579" y="896596"/>
                  </a:cubicBezTo>
                  <a:lnTo>
                    <a:pt x="20320" y="896596"/>
                  </a:lnTo>
                  <a:cubicBezTo>
                    <a:pt x="9098" y="896596"/>
                    <a:pt x="0" y="887499"/>
                    <a:pt x="0" y="876276"/>
                  </a:cubicBezTo>
                  <a:lnTo>
                    <a:pt x="0" y="20320"/>
                  </a:lnTo>
                  <a:cubicBezTo>
                    <a:pt x="0" y="9098"/>
                    <a:pt x="9098" y="0"/>
                    <a:pt x="2032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690600">
                    <a:alpha val="100000"/>
                  </a:srgbClr>
                </a:gs>
                <a:gs pos="100000">
                  <a:srgbClr val="EF4136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2006899" cy="9537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5031300" y="-956060"/>
            <a:ext cx="7989590" cy="4364313"/>
          </a:xfrm>
          <a:custGeom>
            <a:avLst/>
            <a:gdLst/>
            <a:ahLst/>
            <a:cxnLst/>
            <a:rect r="r" b="b" t="t" l="l"/>
            <a:pathLst>
              <a:path h="4364313" w="7989590">
                <a:moveTo>
                  <a:pt x="0" y="0"/>
                </a:moveTo>
                <a:lnTo>
                  <a:pt x="7989589" y="0"/>
                </a:lnTo>
                <a:lnTo>
                  <a:pt x="7989589" y="4364314"/>
                </a:lnTo>
                <a:lnTo>
                  <a:pt x="0" y="43643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371242" y="3351104"/>
            <a:ext cx="15309705" cy="519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59"/>
              </a:lnSpc>
            </a:pPr>
            <a:r>
              <a:rPr lang="en-US" b="true" sz="3042">
                <a:solidFill>
                  <a:srgbClr val="000000"/>
                </a:solidFill>
                <a:latin typeface="TT Chocolates Ultra-Bold"/>
                <a:ea typeface="TT Chocolates Ultra-Bold"/>
                <a:cs typeface="TT Chocolates Ultra-Bold"/>
                <a:sym typeface="TT Chocolates Ultra-Bold"/>
              </a:rPr>
              <a:t>IMPLEMENTING GELEZA DELIVERS BOTH OPERATIONAL AND STRATEGIC ADVANTAGES.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275763" y="4300579"/>
            <a:ext cx="7190423" cy="28651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0"/>
              </a:lnSpc>
              <a:spcBef>
                <a:spcPct val="0"/>
              </a:spcBef>
            </a:pPr>
            <a:r>
              <a:rPr lang="en-US" b="true" sz="27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Strategic Benefits</a:t>
            </a:r>
          </a:p>
          <a:p>
            <a:pPr algn="l" marL="582943" indent="-291471" lvl="1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Better coordination across faculties</a:t>
            </a:r>
          </a:p>
          <a:p>
            <a:pPr algn="l" marL="582943" indent="-291471" lvl="1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Improved student experience</a:t>
            </a:r>
          </a:p>
          <a:p>
            <a:pPr algn="l" marL="582943" indent="-291471" lvl="1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Greater timetable transparency</a:t>
            </a:r>
          </a:p>
          <a:p>
            <a:pPr algn="l" marL="582943" indent="-291471" lvl="1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Scalable scheduling for multi-campus institutions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592521" y="3876006"/>
            <a:ext cx="4192226" cy="675175"/>
            <a:chOff x="0" y="0"/>
            <a:chExt cx="1642427" cy="26451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42426" cy="264519"/>
            </a:xfrm>
            <a:custGeom>
              <a:avLst/>
              <a:gdLst/>
              <a:ahLst/>
              <a:cxnLst/>
              <a:rect r="r" b="b" t="t" l="l"/>
              <a:pathLst>
                <a:path h="264519" w="1642426">
                  <a:moveTo>
                    <a:pt x="18467" y="0"/>
                  </a:moveTo>
                  <a:lnTo>
                    <a:pt x="1623959" y="0"/>
                  </a:lnTo>
                  <a:cubicBezTo>
                    <a:pt x="1634158" y="0"/>
                    <a:pt x="1642426" y="8268"/>
                    <a:pt x="1642426" y="18467"/>
                  </a:cubicBezTo>
                  <a:lnTo>
                    <a:pt x="1642426" y="246052"/>
                  </a:lnTo>
                  <a:cubicBezTo>
                    <a:pt x="1642426" y="250950"/>
                    <a:pt x="1640481" y="255647"/>
                    <a:pt x="1637018" y="259110"/>
                  </a:cubicBezTo>
                  <a:cubicBezTo>
                    <a:pt x="1633554" y="262574"/>
                    <a:pt x="1628857" y="264519"/>
                    <a:pt x="1623959" y="264519"/>
                  </a:cubicBezTo>
                  <a:lnTo>
                    <a:pt x="18467" y="264519"/>
                  </a:lnTo>
                  <a:cubicBezTo>
                    <a:pt x="13569" y="264519"/>
                    <a:pt x="8872" y="262574"/>
                    <a:pt x="5409" y="259110"/>
                  </a:cubicBezTo>
                  <a:cubicBezTo>
                    <a:pt x="1946" y="255647"/>
                    <a:pt x="0" y="250950"/>
                    <a:pt x="0" y="246052"/>
                  </a:cubicBezTo>
                  <a:lnTo>
                    <a:pt x="0" y="18467"/>
                  </a:lnTo>
                  <a:cubicBezTo>
                    <a:pt x="0" y="13569"/>
                    <a:pt x="1946" y="8872"/>
                    <a:pt x="5409" y="5409"/>
                  </a:cubicBezTo>
                  <a:cubicBezTo>
                    <a:pt x="8872" y="1946"/>
                    <a:pt x="13569" y="0"/>
                    <a:pt x="18467" y="0"/>
                  </a:cubicBezTo>
                  <a:close/>
                </a:path>
              </a:pathLst>
            </a:custGeom>
            <a:solidFill>
              <a:srgbClr val="EF413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642427" cy="302619"/>
            </a:xfrm>
            <a:prstGeom prst="rect">
              <a:avLst/>
            </a:prstGeom>
          </p:spPr>
          <p:txBody>
            <a:bodyPr anchor="ctr" rtlCol="false" tIns="40435" lIns="40435" bIns="40435" rIns="40435"/>
            <a:lstStyle/>
            <a:p>
              <a:pPr algn="l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831611" y="3447034"/>
            <a:ext cx="6281143" cy="6281143"/>
          </a:xfrm>
          <a:custGeom>
            <a:avLst/>
            <a:gdLst/>
            <a:ahLst/>
            <a:cxnLst/>
            <a:rect r="r" b="b" t="t" l="l"/>
            <a:pathLst>
              <a:path h="6281143" w="6281143">
                <a:moveTo>
                  <a:pt x="0" y="0"/>
                </a:moveTo>
                <a:lnTo>
                  <a:pt x="6281143" y="0"/>
                </a:lnTo>
                <a:lnTo>
                  <a:pt x="6281143" y="6281144"/>
                </a:lnTo>
                <a:lnTo>
                  <a:pt x="0" y="62811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8592521" y="4614012"/>
            <a:ext cx="4294523" cy="4137373"/>
            <a:chOff x="0" y="0"/>
            <a:chExt cx="1190450" cy="114688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90450" cy="1146888"/>
            </a:xfrm>
            <a:custGeom>
              <a:avLst/>
              <a:gdLst/>
              <a:ahLst/>
              <a:cxnLst/>
              <a:rect r="r" b="b" t="t" l="l"/>
              <a:pathLst>
                <a:path h="1146888" w="1190450">
                  <a:moveTo>
                    <a:pt x="32449" y="0"/>
                  </a:moveTo>
                  <a:lnTo>
                    <a:pt x="1158001" y="0"/>
                  </a:lnTo>
                  <a:cubicBezTo>
                    <a:pt x="1166607" y="0"/>
                    <a:pt x="1174861" y="3419"/>
                    <a:pt x="1180946" y="9504"/>
                  </a:cubicBezTo>
                  <a:cubicBezTo>
                    <a:pt x="1187032" y="15590"/>
                    <a:pt x="1190450" y="23843"/>
                    <a:pt x="1190450" y="32449"/>
                  </a:cubicBezTo>
                  <a:lnTo>
                    <a:pt x="1190450" y="1114439"/>
                  </a:lnTo>
                  <a:cubicBezTo>
                    <a:pt x="1190450" y="1123045"/>
                    <a:pt x="1187032" y="1131299"/>
                    <a:pt x="1180946" y="1137384"/>
                  </a:cubicBezTo>
                  <a:cubicBezTo>
                    <a:pt x="1174861" y="1143469"/>
                    <a:pt x="1166607" y="1146888"/>
                    <a:pt x="1158001" y="1146888"/>
                  </a:cubicBezTo>
                  <a:lnTo>
                    <a:pt x="32449" y="1146888"/>
                  </a:lnTo>
                  <a:cubicBezTo>
                    <a:pt x="23843" y="1146888"/>
                    <a:pt x="15590" y="1143469"/>
                    <a:pt x="9504" y="1137384"/>
                  </a:cubicBezTo>
                  <a:cubicBezTo>
                    <a:pt x="3419" y="1131299"/>
                    <a:pt x="0" y="1123045"/>
                    <a:pt x="0" y="1114439"/>
                  </a:cubicBezTo>
                  <a:lnTo>
                    <a:pt x="0" y="32449"/>
                  </a:lnTo>
                  <a:cubicBezTo>
                    <a:pt x="0" y="23843"/>
                    <a:pt x="3419" y="15590"/>
                    <a:pt x="9504" y="9504"/>
                  </a:cubicBezTo>
                  <a:cubicBezTo>
                    <a:pt x="15590" y="3419"/>
                    <a:pt x="23843" y="0"/>
                    <a:pt x="32449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1190450" cy="1204038"/>
            </a:xfrm>
            <a:prstGeom prst="rect">
              <a:avLst/>
            </a:prstGeom>
          </p:spPr>
          <p:txBody>
            <a:bodyPr anchor="ctr" rtlCol="false" tIns="40435" lIns="40435" bIns="40435" rIns="40435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9" id="9"/>
          <p:cNvSpPr/>
          <p:nvPr/>
        </p:nvSpPr>
        <p:spPr>
          <a:xfrm>
            <a:off x="15087117" y="3866813"/>
            <a:ext cx="0" cy="1177729"/>
          </a:xfrm>
          <a:prstGeom prst="line">
            <a:avLst/>
          </a:prstGeom>
          <a:ln cap="flat" w="19050">
            <a:solidFill>
              <a:srgbClr val="020202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0" id="10"/>
          <p:cNvGrpSpPr/>
          <p:nvPr/>
        </p:nvGrpSpPr>
        <p:grpSpPr>
          <a:xfrm rot="-143156">
            <a:off x="15856428" y="3655041"/>
            <a:ext cx="231509" cy="202570"/>
            <a:chOff x="0" y="0"/>
            <a:chExt cx="812800" cy="7112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F4136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anchor="ctr" rtlCol="false" tIns="40435" lIns="40435" bIns="40435" rIns="40435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13" id="13"/>
          <p:cNvSpPr/>
          <p:nvPr/>
        </p:nvSpPr>
        <p:spPr>
          <a:xfrm>
            <a:off x="7405408" y="6052890"/>
            <a:ext cx="1187113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arrow" len="sm" w="med"/>
            <a:tailEnd type="arrow" len="sm" w="med"/>
          </a:ln>
        </p:spPr>
      </p:sp>
      <p:sp>
        <p:nvSpPr>
          <p:cNvPr name="AutoShape 14" id="14"/>
          <p:cNvSpPr/>
          <p:nvPr/>
        </p:nvSpPr>
        <p:spPr>
          <a:xfrm flipV="true">
            <a:off x="5141190" y="5846431"/>
            <a:ext cx="1084364" cy="532337"/>
          </a:xfrm>
          <a:prstGeom prst="line">
            <a:avLst/>
          </a:prstGeom>
          <a:ln cap="flat" w="38100">
            <a:solidFill>
              <a:srgbClr val="020202"/>
            </a:solidFill>
            <a:prstDash val="solid"/>
            <a:headEnd type="triangle" len="med" w="lg"/>
            <a:tailEnd type="triangle" len="med" w="lg"/>
          </a:ln>
        </p:spPr>
      </p:sp>
      <p:grpSp>
        <p:nvGrpSpPr>
          <p:cNvPr name="Group 15" id="15"/>
          <p:cNvGrpSpPr/>
          <p:nvPr/>
        </p:nvGrpSpPr>
        <p:grpSpPr>
          <a:xfrm rot="0">
            <a:off x="8714541" y="4796339"/>
            <a:ext cx="4089928" cy="705293"/>
            <a:chOff x="0" y="0"/>
            <a:chExt cx="1242543" cy="21427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242543" cy="214272"/>
            </a:xfrm>
            <a:custGeom>
              <a:avLst/>
              <a:gdLst/>
              <a:ahLst/>
              <a:cxnLst/>
              <a:rect r="r" b="b" t="t" l="l"/>
              <a:pathLst>
                <a:path h="214272" w="1242543">
                  <a:moveTo>
                    <a:pt x="30287" y="0"/>
                  </a:moveTo>
                  <a:lnTo>
                    <a:pt x="1212257" y="0"/>
                  </a:lnTo>
                  <a:cubicBezTo>
                    <a:pt x="1228984" y="0"/>
                    <a:pt x="1242543" y="13560"/>
                    <a:pt x="1242543" y="30287"/>
                  </a:cubicBezTo>
                  <a:lnTo>
                    <a:pt x="1242543" y="183985"/>
                  </a:lnTo>
                  <a:cubicBezTo>
                    <a:pt x="1242543" y="200712"/>
                    <a:pt x="1228984" y="214272"/>
                    <a:pt x="1212257" y="214272"/>
                  </a:cubicBezTo>
                  <a:lnTo>
                    <a:pt x="30287" y="214272"/>
                  </a:lnTo>
                  <a:cubicBezTo>
                    <a:pt x="13560" y="214272"/>
                    <a:pt x="0" y="200712"/>
                    <a:pt x="0" y="183985"/>
                  </a:cubicBezTo>
                  <a:lnTo>
                    <a:pt x="0" y="30287"/>
                  </a:lnTo>
                  <a:cubicBezTo>
                    <a:pt x="0" y="13560"/>
                    <a:pt x="13560" y="0"/>
                    <a:pt x="302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1242543" cy="252372"/>
            </a:xfrm>
            <a:prstGeom prst="rect">
              <a:avLst/>
            </a:prstGeom>
          </p:spPr>
          <p:txBody>
            <a:bodyPr anchor="ctr" rtlCol="false" tIns="40435" lIns="40435" bIns="40435" rIns="40435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8694818" y="5575948"/>
            <a:ext cx="4089928" cy="561477"/>
            <a:chOff x="0" y="0"/>
            <a:chExt cx="1242543" cy="17058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242543" cy="170580"/>
            </a:xfrm>
            <a:custGeom>
              <a:avLst/>
              <a:gdLst/>
              <a:ahLst/>
              <a:cxnLst/>
              <a:rect r="r" b="b" t="t" l="l"/>
              <a:pathLst>
                <a:path h="170580" w="1242543">
                  <a:moveTo>
                    <a:pt x="30287" y="0"/>
                  </a:moveTo>
                  <a:lnTo>
                    <a:pt x="1212257" y="0"/>
                  </a:lnTo>
                  <a:cubicBezTo>
                    <a:pt x="1228984" y="0"/>
                    <a:pt x="1242543" y="13560"/>
                    <a:pt x="1242543" y="30287"/>
                  </a:cubicBezTo>
                  <a:lnTo>
                    <a:pt x="1242543" y="140293"/>
                  </a:lnTo>
                  <a:cubicBezTo>
                    <a:pt x="1242543" y="148326"/>
                    <a:pt x="1239353" y="156029"/>
                    <a:pt x="1233673" y="161709"/>
                  </a:cubicBezTo>
                  <a:cubicBezTo>
                    <a:pt x="1227993" y="167389"/>
                    <a:pt x="1220289" y="170580"/>
                    <a:pt x="1212257" y="170580"/>
                  </a:cubicBezTo>
                  <a:lnTo>
                    <a:pt x="30287" y="170580"/>
                  </a:lnTo>
                  <a:cubicBezTo>
                    <a:pt x="13560" y="170580"/>
                    <a:pt x="0" y="157020"/>
                    <a:pt x="0" y="140293"/>
                  </a:cubicBezTo>
                  <a:lnTo>
                    <a:pt x="0" y="30287"/>
                  </a:lnTo>
                  <a:cubicBezTo>
                    <a:pt x="0" y="13560"/>
                    <a:pt x="13560" y="0"/>
                    <a:pt x="302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1242543" cy="208680"/>
            </a:xfrm>
            <a:prstGeom prst="rect">
              <a:avLst/>
            </a:prstGeom>
          </p:spPr>
          <p:txBody>
            <a:bodyPr anchor="ctr" rtlCol="false" tIns="40435" lIns="40435" bIns="40435" rIns="40435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8714541" y="6257940"/>
            <a:ext cx="4089928" cy="583618"/>
            <a:chOff x="0" y="0"/>
            <a:chExt cx="1242543" cy="17730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242543" cy="177306"/>
            </a:xfrm>
            <a:custGeom>
              <a:avLst/>
              <a:gdLst/>
              <a:ahLst/>
              <a:cxnLst/>
              <a:rect r="r" b="b" t="t" l="l"/>
              <a:pathLst>
                <a:path h="177306" w="1242543">
                  <a:moveTo>
                    <a:pt x="30287" y="0"/>
                  </a:moveTo>
                  <a:lnTo>
                    <a:pt x="1212257" y="0"/>
                  </a:lnTo>
                  <a:cubicBezTo>
                    <a:pt x="1228984" y="0"/>
                    <a:pt x="1242543" y="13560"/>
                    <a:pt x="1242543" y="30287"/>
                  </a:cubicBezTo>
                  <a:lnTo>
                    <a:pt x="1242543" y="147020"/>
                  </a:lnTo>
                  <a:cubicBezTo>
                    <a:pt x="1242543" y="155052"/>
                    <a:pt x="1239353" y="162756"/>
                    <a:pt x="1233673" y="168436"/>
                  </a:cubicBezTo>
                  <a:cubicBezTo>
                    <a:pt x="1227993" y="174116"/>
                    <a:pt x="1220289" y="177306"/>
                    <a:pt x="1212257" y="177306"/>
                  </a:cubicBezTo>
                  <a:lnTo>
                    <a:pt x="30287" y="177306"/>
                  </a:lnTo>
                  <a:cubicBezTo>
                    <a:pt x="13560" y="177306"/>
                    <a:pt x="0" y="163747"/>
                    <a:pt x="0" y="147020"/>
                  </a:cubicBezTo>
                  <a:lnTo>
                    <a:pt x="0" y="30287"/>
                  </a:lnTo>
                  <a:cubicBezTo>
                    <a:pt x="0" y="13560"/>
                    <a:pt x="13560" y="0"/>
                    <a:pt x="302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1242543" cy="215406"/>
            </a:xfrm>
            <a:prstGeom prst="rect">
              <a:avLst/>
            </a:prstGeom>
          </p:spPr>
          <p:txBody>
            <a:bodyPr anchor="ctr" rtlCol="false" tIns="40435" lIns="40435" bIns="40435" rIns="40435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8714609" y="6932135"/>
            <a:ext cx="4089928" cy="794802"/>
            <a:chOff x="0" y="0"/>
            <a:chExt cx="1242543" cy="241465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242543" cy="241465"/>
            </a:xfrm>
            <a:custGeom>
              <a:avLst/>
              <a:gdLst/>
              <a:ahLst/>
              <a:cxnLst/>
              <a:rect r="r" b="b" t="t" l="l"/>
              <a:pathLst>
                <a:path h="241465" w="1242543">
                  <a:moveTo>
                    <a:pt x="30287" y="0"/>
                  </a:moveTo>
                  <a:lnTo>
                    <a:pt x="1212257" y="0"/>
                  </a:lnTo>
                  <a:cubicBezTo>
                    <a:pt x="1228984" y="0"/>
                    <a:pt x="1242543" y="13560"/>
                    <a:pt x="1242543" y="30287"/>
                  </a:cubicBezTo>
                  <a:lnTo>
                    <a:pt x="1242543" y="211179"/>
                  </a:lnTo>
                  <a:cubicBezTo>
                    <a:pt x="1242543" y="219211"/>
                    <a:pt x="1239353" y="226915"/>
                    <a:pt x="1233673" y="232595"/>
                  </a:cubicBezTo>
                  <a:cubicBezTo>
                    <a:pt x="1227993" y="238275"/>
                    <a:pt x="1220289" y="241465"/>
                    <a:pt x="1212257" y="241465"/>
                  </a:cubicBezTo>
                  <a:lnTo>
                    <a:pt x="30287" y="241465"/>
                  </a:lnTo>
                  <a:cubicBezTo>
                    <a:pt x="13560" y="241465"/>
                    <a:pt x="0" y="227906"/>
                    <a:pt x="0" y="211179"/>
                  </a:cubicBezTo>
                  <a:lnTo>
                    <a:pt x="0" y="30287"/>
                  </a:lnTo>
                  <a:cubicBezTo>
                    <a:pt x="0" y="13560"/>
                    <a:pt x="13560" y="0"/>
                    <a:pt x="302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1242543" cy="279565"/>
            </a:xfrm>
            <a:prstGeom prst="rect">
              <a:avLst/>
            </a:prstGeom>
          </p:spPr>
          <p:txBody>
            <a:bodyPr anchor="ctr" rtlCol="false" tIns="40435" lIns="40435" bIns="40435" rIns="40435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8714609" y="7776482"/>
            <a:ext cx="4089928" cy="642342"/>
            <a:chOff x="0" y="0"/>
            <a:chExt cx="1242543" cy="195147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242543" cy="195147"/>
            </a:xfrm>
            <a:custGeom>
              <a:avLst/>
              <a:gdLst/>
              <a:ahLst/>
              <a:cxnLst/>
              <a:rect r="r" b="b" t="t" l="l"/>
              <a:pathLst>
                <a:path h="195147" w="1242543">
                  <a:moveTo>
                    <a:pt x="30287" y="0"/>
                  </a:moveTo>
                  <a:lnTo>
                    <a:pt x="1212257" y="0"/>
                  </a:lnTo>
                  <a:cubicBezTo>
                    <a:pt x="1228984" y="0"/>
                    <a:pt x="1242543" y="13560"/>
                    <a:pt x="1242543" y="30287"/>
                  </a:cubicBezTo>
                  <a:lnTo>
                    <a:pt x="1242543" y="164860"/>
                  </a:lnTo>
                  <a:cubicBezTo>
                    <a:pt x="1242543" y="181587"/>
                    <a:pt x="1228984" y="195147"/>
                    <a:pt x="1212257" y="195147"/>
                  </a:cubicBezTo>
                  <a:lnTo>
                    <a:pt x="30287" y="195147"/>
                  </a:lnTo>
                  <a:cubicBezTo>
                    <a:pt x="13560" y="195147"/>
                    <a:pt x="0" y="181587"/>
                    <a:pt x="0" y="164860"/>
                  </a:cubicBezTo>
                  <a:lnTo>
                    <a:pt x="0" y="30287"/>
                  </a:lnTo>
                  <a:cubicBezTo>
                    <a:pt x="0" y="13560"/>
                    <a:pt x="13560" y="0"/>
                    <a:pt x="302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1242543" cy="233247"/>
            </a:xfrm>
            <a:prstGeom prst="rect">
              <a:avLst/>
            </a:prstGeom>
          </p:spPr>
          <p:txBody>
            <a:bodyPr anchor="ctr" rtlCol="false" tIns="40435" lIns="40435" bIns="40435" rIns="40435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30" id="30"/>
          <p:cNvSpPr/>
          <p:nvPr/>
        </p:nvSpPr>
        <p:spPr>
          <a:xfrm flipH="false" flipV="false" rot="0">
            <a:off x="5542497" y="4386190"/>
            <a:ext cx="2525388" cy="2525388"/>
          </a:xfrm>
          <a:custGeom>
            <a:avLst/>
            <a:gdLst/>
            <a:ahLst/>
            <a:cxnLst/>
            <a:rect r="r" b="b" t="t" l="l"/>
            <a:pathLst>
              <a:path h="2525388" w="2525388">
                <a:moveTo>
                  <a:pt x="0" y="0"/>
                </a:moveTo>
                <a:lnTo>
                  <a:pt x="2525388" y="0"/>
                </a:lnTo>
                <a:lnTo>
                  <a:pt x="2525388" y="2525388"/>
                </a:lnTo>
                <a:lnTo>
                  <a:pt x="0" y="25253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AutoShape 31" id="31"/>
          <p:cNvSpPr/>
          <p:nvPr/>
        </p:nvSpPr>
        <p:spPr>
          <a:xfrm>
            <a:off x="15087117" y="3866813"/>
            <a:ext cx="1589282" cy="0"/>
          </a:xfrm>
          <a:prstGeom prst="line">
            <a:avLst/>
          </a:prstGeom>
          <a:ln cap="flat" w="19050">
            <a:solidFill>
              <a:srgbClr val="0202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2" id="32"/>
          <p:cNvSpPr/>
          <p:nvPr/>
        </p:nvSpPr>
        <p:spPr>
          <a:xfrm flipH="true">
            <a:off x="16676399" y="3866813"/>
            <a:ext cx="0" cy="1086668"/>
          </a:xfrm>
          <a:prstGeom prst="line">
            <a:avLst/>
          </a:prstGeom>
          <a:ln cap="flat" w="19050">
            <a:solidFill>
              <a:srgbClr val="0202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3" id="33"/>
          <p:cNvSpPr/>
          <p:nvPr/>
        </p:nvSpPr>
        <p:spPr>
          <a:xfrm flipH="true" flipV="true">
            <a:off x="12933908" y="5972435"/>
            <a:ext cx="2153209" cy="0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triangle" len="med" w="lg"/>
            <a:tailEnd type="triangle" len="med" w="lg"/>
          </a:ln>
        </p:spPr>
      </p:sp>
      <p:sp>
        <p:nvSpPr>
          <p:cNvPr name="AutoShape 34" id="34"/>
          <p:cNvSpPr/>
          <p:nvPr/>
        </p:nvSpPr>
        <p:spPr>
          <a:xfrm flipH="true" flipV="true">
            <a:off x="12933908" y="6201338"/>
            <a:ext cx="2153209" cy="0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triangle" len="med" w="lg"/>
            <a:tailEnd type="triangle" len="med" w="lg"/>
          </a:ln>
        </p:spPr>
      </p:sp>
      <p:sp>
        <p:nvSpPr>
          <p:cNvPr name="AutoShape 35" id="35"/>
          <p:cNvSpPr/>
          <p:nvPr/>
        </p:nvSpPr>
        <p:spPr>
          <a:xfrm flipH="true" flipV="true">
            <a:off x="12933989" y="6512325"/>
            <a:ext cx="1884872" cy="10766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triangle" len="med" w="lg"/>
            <a:tailEnd type="triangle" len="med" w="lg"/>
          </a:ln>
        </p:spPr>
      </p:sp>
      <p:sp>
        <p:nvSpPr>
          <p:cNvPr name="Freeform 36" id="36"/>
          <p:cNvSpPr/>
          <p:nvPr/>
        </p:nvSpPr>
        <p:spPr>
          <a:xfrm flipH="false" flipV="false" rot="5400000">
            <a:off x="13007479" y="1489080"/>
            <a:ext cx="792971" cy="3915909"/>
          </a:xfrm>
          <a:custGeom>
            <a:avLst/>
            <a:gdLst/>
            <a:ahLst/>
            <a:cxnLst/>
            <a:rect r="r" b="b" t="t" l="l"/>
            <a:pathLst>
              <a:path h="3915909" w="792971">
                <a:moveTo>
                  <a:pt x="0" y="0"/>
                </a:moveTo>
                <a:lnTo>
                  <a:pt x="792971" y="0"/>
                </a:lnTo>
                <a:lnTo>
                  <a:pt x="792971" y="3915909"/>
                </a:lnTo>
                <a:lnTo>
                  <a:pt x="0" y="39159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-1089724" y="-202239"/>
            <a:ext cx="20701242" cy="11337251"/>
          </a:xfrm>
          <a:custGeom>
            <a:avLst/>
            <a:gdLst/>
            <a:ahLst/>
            <a:cxnLst/>
            <a:rect r="r" b="b" t="t" l="l"/>
            <a:pathLst>
              <a:path h="11337251" w="20701242">
                <a:moveTo>
                  <a:pt x="0" y="0"/>
                </a:moveTo>
                <a:lnTo>
                  <a:pt x="20701242" y="0"/>
                </a:lnTo>
                <a:lnTo>
                  <a:pt x="20701242" y="11337251"/>
                </a:lnTo>
                <a:lnTo>
                  <a:pt x="0" y="113372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"/>
            </a:blip>
            <a:stretch>
              <a:fillRect l="0" t="-63775" r="0" b="-18819"/>
            </a:stretch>
          </a:blipFill>
        </p:spPr>
      </p:sp>
      <p:grpSp>
        <p:nvGrpSpPr>
          <p:cNvPr name="Group 38" id="38"/>
          <p:cNvGrpSpPr>
            <a:grpSpLocks noChangeAspect="true"/>
          </p:cNvGrpSpPr>
          <p:nvPr/>
        </p:nvGrpSpPr>
        <p:grpSpPr>
          <a:xfrm rot="0">
            <a:off x="3785351" y="5950013"/>
            <a:ext cx="1494991" cy="857509"/>
            <a:chOff x="0" y="0"/>
            <a:chExt cx="7981950" cy="457835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765810" y="21590"/>
              <a:ext cx="6451600" cy="4326890"/>
            </a:xfrm>
            <a:custGeom>
              <a:avLst/>
              <a:gdLst/>
              <a:ahLst/>
              <a:cxnLst/>
              <a:rect r="r" b="b" t="t" l="l"/>
              <a:pathLst>
                <a:path h="4326890" w="645160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7981950" cy="4542790"/>
            </a:xfrm>
            <a:custGeom>
              <a:avLst/>
              <a:gdLst/>
              <a:ahLst/>
              <a:cxnLst/>
              <a:rect r="r" b="b" t="t" l="l"/>
              <a:pathLst>
                <a:path h="4542790" w="798195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FCE9D8"/>
            </a:solidFill>
          </p:spPr>
        </p:sp>
        <p:sp>
          <p:nvSpPr>
            <p:cNvPr name="Freeform 41" id="41"/>
            <p:cNvSpPr/>
            <p:nvPr/>
          </p:nvSpPr>
          <p:spPr>
            <a:xfrm flipH="false" flipV="false" rot="0">
              <a:off x="3460750" y="4349750"/>
              <a:ext cx="1059180" cy="96520"/>
            </a:xfrm>
            <a:custGeom>
              <a:avLst/>
              <a:gdLst/>
              <a:ahLst/>
              <a:cxnLst/>
              <a:rect r="r" b="b" t="t" l="l"/>
              <a:pathLst>
                <a:path h="96520" w="105918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E4C8B0"/>
            </a:solid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163830" y="4542790"/>
              <a:ext cx="7654290" cy="35560"/>
            </a:xfrm>
            <a:custGeom>
              <a:avLst/>
              <a:gdLst/>
              <a:ahLst/>
              <a:cxnLst/>
              <a:rect r="r" b="b" t="t" l="l"/>
              <a:pathLst>
                <a:path h="35560" w="765429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C8B0"/>
            </a:solidFill>
          </p:spPr>
        </p:sp>
        <p:sp>
          <p:nvSpPr>
            <p:cNvPr name="Freeform 43" id="43"/>
            <p:cNvSpPr/>
            <p:nvPr/>
          </p:nvSpPr>
          <p:spPr>
            <a:xfrm flipH="false" flipV="false" rot="0">
              <a:off x="962660" y="276860"/>
              <a:ext cx="6055360" cy="3789680"/>
            </a:xfrm>
            <a:custGeom>
              <a:avLst/>
              <a:gdLst/>
              <a:ahLst/>
              <a:cxnLst/>
              <a:rect r="r" b="b" t="t" l="l"/>
              <a:pathLst>
                <a:path h="3789680" w="605536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7"/>
              <a:stretch>
                <a:fillRect l="-5630" t="0" r="-5630" b="0"/>
              </a:stretch>
            </a:blipFill>
          </p:spPr>
        </p:sp>
      </p:grpSp>
      <p:grpSp>
        <p:nvGrpSpPr>
          <p:cNvPr name="Group 44" id="44"/>
          <p:cNvGrpSpPr>
            <a:grpSpLocks noChangeAspect="true"/>
          </p:cNvGrpSpPr>
          <p:nvPr/>
        </p:nvGrpSpPr>
        <p:grpSpPr>
          <a:xfrm rot="0">
            <a:off x="1269144" y="6406870"/>
            <a:ext cx="671873" cy="1329416"/>
            <a:chOff x="0" y="0"/>
            <a:chExt cx="2620010" cy="518414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6" id="46"/>
            <p:cNvSpPr/>
            <p:nvPr/>
          </p:nvSpPr>
          <p:spPr>
            <a:xfrm flipH="false" flipV="false" rot="0">
              <a:off x="185420" y="156210"/>
              <a:ext cx="2250453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0453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8"/>
              <a:stretch>
                <a:fillRect l="0" t="-1273" r="0" b="-1273"/>
              </a:stretch>
            </a:blipFill>
          </p:spPr>
        </p:sp>
        <p:sp>
          <p:nvSpPr>
            <p:cNvPr name="Freeform 47" id="47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48" id="48"/>
            <p:cNvSpPr/>
            <p:nvPr/>
          </p:nvSpPr>
          <p:spPr>
            <a:xfrm flipH="false" flipV="false" rot="0">
              <a:off x="1579738" y="187960"/>
              <a:ext cx="63785" cy="63501"/>
            </a:xfrm>
            <a:custGeom>
              <a:avLst/>
              <a:gdLst/>
              <a:ahLst/>
              <a:cxnLst/>
              <a:rect r="r" b="b" t="t" l="l"/>
              <a:pathLst>
                <a:path h="63501" w="63785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49" id="49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50" id="50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51" id="51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52" id="52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53" id="53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grpSp>
        <p:nvGrpSpPr>
          <p:cNvPr name="Group 54" id="54"/>
          <p:cNvGrpSpPr>
            <a:grpSpLocks noChangeAspect="true"/>
          </p:cNvGrpSpPr>
          <p:nvPr/>
        </p:nvGrpSpPr>
        <p:grpSpPr>
          <a:xfrm rot="0">
            <a:off x="2292135" y="4126292"/>
            <a:ext cx="677270" cy="1340095"/>
            <a:chOff x="0" y="0"/>
            <a:chExt cx="2620010" cy="5184140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56" id="56"/>
            <p:cNvSpPr/>
            <p:nvPr/>
          </p:nvSpPr>
          <p:spPr>
            <a:xfrm flipH="false" flipV="false" rot="0">
              <a:off x="185420" y="156210"/>
              <a:ext cx="2250453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0453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9"/>
              <a:stretch>
                <a:fillRect l="0" t="-1273" r="0" b="-1273"/>
              </a:stretch>
            </a:blipFill>
          </p:spPr>
        </p:sp>
        <p:sp>
          <p:nvSpPr>
            <p:cNvPr name="Freeform 57" id="57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58" id="58"/>
            <p:cNvSpPr/>
            <p:nvPr/>
          </p:nvSpPr>
          <p:spPr>
            <a:xfrm flipH="false" flipV="false" rot="0">
              <a:off x="1579738" y="187960"/>
              <a:ext cx="63785" cy="63501"/>
            </a:xfrm>
            <a:custGeom>
              <a:avLst/>
              <a:gdLst/>
              <a:ahLst/>
              <a:cxnLst/>
              <a:rect r="r" b="b" t="t" l="l"/>
              <a:pathLst>
                <a:path h="63501" w="63785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59" id="59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60" id="60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61" id="61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62" id="62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63" id="63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sp>
        <p:nvSpPr>
          <p:cNvPr name="AutoShape 64" id="64"/>
          <p:cNvSpPr/>
          <p:nvPr/>
        </p:nvSpPr>
        <p:spPr>
          <a:xfrm flipH="true" flipV="true">
            <a:off x="12934071" y="6837416"/>
            <a:ext cx="1884872" cy="10766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triangle" len="med" w="lg"/>
            <a:tailEnd type="triangle" len="med" w="lg"/>
          </a:ln>
        </p:spPr>
      </p:sp>
      <p:sp>
        <p:nvSpPr>
          <p:cNvPr name="AutoShape 65" id="65"/>
          <p:cNvSpPr/>
          <p:nvPr/>
        </p:nvSpPr>
        <p:spPr>
          <a:xfrm>
            <a:off x="7407073" y="5871915"/>
            <a:ext cx="1146587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arrow" len="sm" w="med"/>
            <a:tailEnd type="arrow" len="sm" w="med"/>
          </a:ln>
        </p:spPr>
      </p:sp>
      <p:sp>
        <p:nvSpPr>
          <p:cNvPr name="AutoShape 66" id="66"/>
          <p:cNvSpPr/>
          <p:nvPr/>
        </p:nvSpPr>
        <p:spPr>
          <a:xfrm>
            <a:off x="7408766" y="5690940"/>
            <a:ext cx="1144894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arrow" len="sm" w="med"/>
            <a:tailEnd type="arrow" len="sm" w="med"/>
          </a:ln>
        </p:spPr>
      </p:sp>
      <p:sp>
        <p:nvSpPr>
          <p:cNvPr name="TextBox 67" id="67"/>
          <p:cNvSpPr txBox="true"/>
          <p:nvPr/>
        </p:nvSpPr>
        <p:spPr>
          <a:xfrm rot="0">
            <a:off x="4202958" y="6979772"/>
            <a:ext cx="966571" cy="427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8"/>
              </a:lnSpc>
            </a:pPr>
            <a:r>
              <a:rPr lang="en-US" b="true" sz="174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Admin</a:t>
            </a:r>
          </a:p>
          <a:p>
            <a:pPr algn="ctr">
              <a:lnSpc>
                <a:spcPts val="1688"/>
              </a:lnSpc>
            </a:pPr>
            <a:r>
              <a:rPr lang="en-US" b="true" sz="174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Panel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2969405" y="4481367"/>
            <a:ext cx="949194" cy="851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8"/>
              </a:lnSpc>
            </a:pPr>
            <a:r>
              <a:rPr lang="en-US" sz="174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GELEZANAMI</a:t>
            </a:r>
          </a:p>
          <a:p>
            <a:pPr algn="ctr">
              <a:lnSpc>
                <a:spcPts val="1688"/>
              </a:lnSpc>
            </a:pPr>
            <a:r>
              <a:rPr lang="en-US" b="true" sz="174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(Student facing)</a:t>
            </a:r>
          </a:p>
        </p:txBody>
      </p:sp>
      <p:sp>
        <p:nvSpPr>
          <p:cNvPr name="AutoShape 69" id="69"/>
          <p:cNvSpPr/>
          <p:nvPr/>
        </p:nvSpPr>
        <p:spPr>
          <a:xfrm flipH="true">
            <a:off x="2021919" y="7406897"/>
            <a:ext cx="2430372" cy="29942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70" id="70"/>
          <p:cNvSpPr/>
          <p:nvPr/>
        </p:nvSpPr>
        <p:spPr>
          <a:xfrm>
            <a:off x="4061773" y="4796339"/>
            <a:ext cx="781169" cy="1197623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71" id="71"/>
          <p:cNvSpPr/>
          <p:nvPr/>
        </p:nvSpPr>
        <p:spPr>
          <a:xfrm flipV="true">
            <a:off x="1181142" y="4575387"/>
            <a:ext cx="1181986" cy="1803381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72" id="72"/>
          <p:cNvSpPr/>
          <p:nvPr/>
        </p:nvSpPr>
        <p:spPr>
          <a:xfrm flipV="true">
            <a:off x="5149585" y="6000311"/>
            <a:ext cx="1084364" cy="53233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triangle" len="med" w="lg"/>
            <a:tailEnd type="triangle" len="med" w="lg"/>
          </a:ln>
        </p:spPr>
      </p:sp>
      <p:grpSp>
        <p:nvGrpSpPr>
          <p:cNvPr name="Group 73" id="73"/>
          <p:cNvGrpSpPr/>
          <p:nvPr/>
        </p:nvGrpSpPr>
        <p:grpSpPr>
          <a:xfrm rot="0">
            <a:off x="1605080" y="1205649"/>
            <a:ext cx="14051796" cy="987649"/>
            <a:chOff x="0" y="0"/>
            <a:chExt cx="3700885" cy="260122"/>
          </a:xfrm>
        </p:grpSpPr>
        <p:sp>
          <p:nvSpPr>
            <p:cNvPr name="Freeform 74" id="74"/>
            <p:cNvSpPr/>
            <p:nvPr/>
          </p:nvSpPr>
          <p:spPr>
            <a:xfrm flipH="false" flipV="false" rot="0">
              <a:off x="0" y="0"/>
              <a:ext cx="3700885" cy="260122"/>
            </a:xfrm>
            <a:custGeom>
              <a:avLst/>
              <a:gdLst/>
              <a:ahLst/>
              <a:cxnLst/>
              <a:rect r="r" b="b" t="t" l="l"/>
              <a:pathLst>
                <a:path h="260122" w="3700885">
                  <a:moveTo>
                    <a:pt x="20936" y="0"/>
                  </a:moveTo>
                  <a:lnTo>
                    <a:pt x="3679948" y="0"/>
                  </a:lnTo>
                  <a:cubicBezTo>
                    <a:pt x="3691511" y="0"/>
                    <a:pt x="3700885" y="9374"/>
                    <a:pt x="3700885" y="20936"/>
                  </a:cubicBezTo>
                  <a:lnTo>
                    <a:pt x="3700885" y="239185"/>
                  </a:lnTo>
                  <a:cubicBezTo>
                    <a:pt x="3700885" y="244738"/>
                    <a:pt x="3698679" y="250063"/>
                    <a:pt x="3694752" y="253989"/>
                  </a:cubicBezTo>
                  <a:cubicBezTo>
                    <a:pt x="3690826" y="257916"/>
                    <a:pt x="3685501" y="260122"/>
                    <a:pt x="3679948" y="260122"/>
                  </a:cubicBezTo>
                  <a:lnTo>
                    <a:pt x="20936" y="260122"/>
                  </a:lnTo>
                  <a:cubicBezTo>
                    <a:pt x="15384" y="260122"/>
                    <a:pt x="10058" y="257916"/>
                    <a:pt x="6132" y="253989"/>
                  </a:cubicBezTo>
                  <a:cubicBezTo>
                    <a:pt x="2206" y="250063"/>
                    <a:pt x="0" y="244738"/>
                    <a:pt x="0" y="239185"/>
                  </a:cubicBezTo>
                  <a:lnTo>
                    <a:pt x="0" y="20936"/>
                  </a:lnTo>
                  <a:cubicBezTo>
                    <a:pt x="0" y="15384"/>
                    <a:pt x="2206" y="10058"/>
                    <a:pt x="6132" y="6132"/>
                  </a:cubicBezTo>
                  <a:cubicBezTo>
                    <a:pt x="10058" y="2206"/>
                    <a:pt x="15384" y="0"/>
                    <a:pt x="20936" y="0"/>
                  </a:cubicBezTo>
                  <a:close/>
                </a:path>
              </a:pathLst>
            </a:custGeom>
            <a:solidFill>
              <a:srgbClr val="FF0F00">
                <a:alpha val="12941"/>
              </a:srgbClr>
            </a:solidFill>
          </p:spPr>
        </p:sp>
        <p:sp>
          <p:nvSpPr>
            <p:cNvPr name="TextBox 75" id="75"/>
            <p:cNvSpPr txBox="true"/>
            <p:nvPr/>
          </p:nvSpPr>
          <p:spPr>
            <a:xfrm>
              <a:off x="0" y="-57150"/>
              <a:ext cx="3700885" cy="3172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sp>
        <p:nvSpPr>
          <p:cNvPr name="TextBox 76" id="76"/>
          <p:cNvSpPr txBox="true"/>
          <p:nvPr/>
        </p:nvSpPr>
        <p:spPr>
          <a:xfrm rot="0">
            <a:off x="8794875" y="3969690"/>
            <a:ext cx="3787517" cy="4164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93"/>
              </a:lnSpc>
              <a:spcBef>
                <a:spcPct val="0"/>
              </a:spcBef>
            </a:pPr>
            <a:r>
              <a:rPr lang="en-US" b="true" sz="2352">
                <a:solidFill>
                  <a:srgbClr val="FEFEFE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INFORMATION REQUIRED </a:t>
            </a:r>
          </a:p>
        </p:txBody>
      </p:sp>
      <p:sp>
        <p:nvSpPr>
          <p:cNvPr name="TextBox 77" id="77"/>
          <p:cNvSpPr txBox="true"/>
          <p:nvPr/>
        </p:nvSpPr>
        <p:spPr>
          <a:xfrm rot="0">
            <a:off x="8686561" y="4860866"/>
            <a:ext cx="4178338" cy="33995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80764" indent="-140382" lvl="1">
              <a:lnSpc>
                <a:spcPts val="1911"/>
              </a:lnSpc>
              <a:buFont typeface="Arial"/>
              <a:buChar char="•"/>
            </a:pPr>
            <a:r>
              <a:rPr lang="en-US" b="true" sz="1300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Subject </a:t>
            </a:r>
            <a:r>
              <a:rPr lang="en-US" b="true" sz="1300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Information </a:t>
            </a:r>
            <a:r>
              <a:rPr lang="en-US" sz="1300" i="true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(Subject code, Subject distribution, Campus, Faculty, department)</a:t>
            </a:r>
          </a:p>
          <a:p>
            <a:pPr algn="l">
              <a:lnSpc>
                <a:spcPts val="1911"/>
              </a:lnSpc>
            </a:pPr>
          </a:p>
          <a:p>
            <a:pPr algn="l" marL="280764" indent="-140382" lvl="1">
              <a:lnSpc>
                <a:spcPts val="1911"/>
              </a:lnSpc>
              <a:buFont typeface="Arial"/>
              <a:buChar char="•"/>
            </a:pPr>
            <a:r>
              <a:rPr lang="en-US" b="true" sz="1300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Lecturer Allocation </a:t>
            </a:r>
            <a:r>
              <a:rPr lang="en-US" sz="1300" i="true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(personnel ID, Subject Assigned)</a:t>
            </a:r>
          </a:p>
          <a:p>
            <a:pPr algn="l">
              <a:lnSpc>
                <a:spcPts val="1911"/>
              </a:lnSpc>
            </a:pPr>
          </a:p>
          <a:p>
            <a:pPr algn="l" marL="280764" indent="-140382" lvl="1">
              <a:lnSpc>
                <a:spcPts val="1911"/>
              </a:lnSpc>
              <a:buFont typeface="Arial"/>
              <a:buChar char="•"/>
            </a:pPr>
            <a:r>
              <a:rPr lang="en-US" b="true" sz="1300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Class Schedule Meta data </a:t>
            </a:r>
            <a:r>
              <a:rPr lang="en-US" sz="1300" i="true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(Date,</a:t>
            </a: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300" i="true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Time, Venue Duration)</a:t>
            </a:r>
          </a:p>
          <a:p>
            <a:pPr algn="l">
              <a:lnSpc>
                <a:spcPts val="1911"/>
              </a:lnSpc>
            </a:pPr>
          </a:p>
          <a:p>
            <a:pPr algn="l" marL="280764" indent="-140382" lvl="1">
              <a:lnSpc>
                <a:spcPts val="1911"/>
              </a:lnSpc>
              <a:buFont typeface="Arial"/>
              <a:buChar char="•"/>
            </a:pPr>
            <a:r>
              <a:rPr lang="en-US" b="true" sz="1300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Student Enrollment Data (</a:t>
            </a:r>
            <a:r>
              <a:rPr lang="en-US" sz="1300" i="true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Student number, Campus, Department , Faculty)</a:t>
            </a:r>
          </a:p>
          <a:p>
            <a:pPr algn="l">
              <a:lnSpc>
                <a:spcPts val="1911"/>
              </a:lnSpc>
            </a:pPr>
          </a:p>
          <a:p>
            <a:pPr algn="l" marL="280764" indent="-140382" lvl="1">
              <a:lnSpc>
                <a:spcPts val="1911"/>
              </a:lnSpc>
              <a:buFont typeface="Arial"/>
              <a:buChar char="•"/>
            </a:pPr>
            <a:r>
              <a:rPr lang="en-US" b="true" sz="1300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Academic Calender Data </a:t>
            </a:r>
            <a:r>
              <a:rPr lang="en-US" sz="1300" i="true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(Seminar Dates, Holidays, Exams Periods)</a:t>
            </a:r>
          </a:p>
        </p:txBody>
      </p:sp>
      <p:sp>
        <p:nvSpPr>
          <p:cNvPr name="TextBox 78" id="78"/>
          <p:cNvSpPr txBox="true"/>
          <p:nvPr/>
        </p:nvSpPr>
        <p:spPr>
          <a:xfrm rot="0">
            <a:off x="2475409" y="1303122"/>
            <a:ext cx="12035707" cy="794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74"/>
              </a:lnSpc>
            </a:pPr>
            <a:r>
              <a:rPr lang="en-US" b="true" sz="4624" spc="92">
                <a:solidFill>
                  <a:srgbClr val="000000"/>
                </a:solidFill>
                <a:latin typeface="TT Chocolates Ultra-Bold"/>
                <a:ea typeface="TT Chocolates Ultra-Bold"/>
                <a:cs typeface="TT Chocolates Ultra-Bold"/>
                <a:sym typeface="TT Chocolates Ultra-Bold"/>
              </a:rPr>
              <a:t>HOW GELEZA NAMI WORKS (WORKFLOW)</a:t>
            </a:r>
          </a:p>
        </p:txBody>
      </p:sp>
      <p:sp>
        <p:nvSpPr>
          <p:cNvPr name="TextBox 79" id="79"/>
          <p:cNvSpPr txBox="true"/>
          <p:nvPr/>
        </p:nvSpPr>
        <p:spPr>
          <a:xfrm rot="0">
            <a:off x="6248457" y="6654124"/>
            <a:ext cx="1160308" cy="417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65"/>
              </a:lnSpc>
              <a:spcBef>
                <a:spcPct val="0"/>
              </a:spcBef>
            </a:pPr>
            <a:r>
              <a:rPr lang="en-US" b="true" sz="118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BACKEND/ HOST SERVER</a:t>
            </a:r>
          </a:p>
        </p:txBody>
      </p:sp>
      <p:sp>
        <p:nvSpPr>
          <p:cNvPr name="TextBox 80" id="80"/>
          <p:cNvSpPr txBox="true"/>
          <p:nvPr/>
        </p:nvSpPr>
        <p:spPr>
          <a:xfrm rot="0">
            <a:off x="15293716" y="2926724"/>
            <a:ext cx="1356933" cy="7014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14"/>
              </a:lnSpc>
              <a:spcBef>
                <a:spcPct val="0"/>
              </a:spcBef>
            </a:pPr>
            <a:r>
              <a:rPr lang="en-US" b="true" sz="201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ITS Integrator</a:t>
            </a:r>
          </a:p>
        </p:txBody>
      </p:sp>
      <p:sp>
        <p:nvSpPr>
          <p:cNvPr name="TextBox 81" id="81"/>
          <p:cNvSpPr txBox="true"/>
          <p:nvPr/>
        </p:nvSpPr>
        <p:spPr>
          <a:xfrm rot="0">
            <a:off x="13296618" y="5620309"/>
            <a:ext cx="1305432" cy="2551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39"/>
              </a:lnSpc>
              <a:spcBef>
                <a:spcPct val="0"/>
              </a:spcBef>
            </a:pPr>
            <a:r>
              <a:rPr lang="en-US" sz="152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CSV</a:t>
            </a:r>
          </a:p>
        </p:txBody>
      </p:sp>
      <p:sp>
        <p:nvSpPr>
          <p:cNvPr name="TextBox 82" id="82"/>
          <p:cNvSpPr txBox="true"/>
          <p:nvPr/>
        </p:nvSpPr>
        <p:spPr>
          <a:xfrm rot="0">
            <a:off x="1784592" y="6730324"/>
            <a:ext cx="1381634" cy="851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8"/>
              </a:lnSpc>
            </a:pPr>
            <a:r>
              <a:rPr lang="en-US" sz="174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GELEZA NAMI</a:t>
            </a:r>
          </a:p>
          <a:p>
            <a:pPr algn="ctr">
              <a:lnSpc>
                <a:spcPts val="1688"/>
              </a:lnSpc>
            </a:pPr>
            <a:r>
              <a:rPr lang="en-US" b="true" sz="174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(Lecturer facing)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13007" y="-286317"/>
            <a:ext cx="20701242" cy="11337251"/>
          </a:xfrm>
          <a:custGeom>
            <a:avLst/>
            <a:gdLst/>
            <a:ahLst/>
            <a:cxnLst/>
            <a:rect r="r" b="b" t="t" l="l"/>
            <a:pathLst>
              <a:path h="11337251" w="20701242">
                <a:moveTo>
                  <a:pt x="0" y="0"/>
                </a:moveTo>
                <a:lnTo>
                  <a:pt x="20701242" y="0"/>
                </a:lnTo>
                <a:lnTo>
                  <a:pt x="20701242" y="11337251"/>
                </a:lnTo>
                <a:lnTo>
                  <a:pt x="0" y="113372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 l="0" t="-63775" r="0" b="-1881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75304" y="2076195"/>
            <a:ext cx="3998300" cy="2563398"/>
            <a:chOff x="0" y="0"/>
            <a:chExt cx="938056" cy="60140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38056" cy="601408"/>
            </a:xfrm>
            <a:custGeom>
              <a:avLst/>
              <a:gdLst/>
              <a:ahLst/>
              <a:cxnLst/>
              <a:rect r="r" b="b" t="t" l="l"/>
              <a:pathLst>
                <a:path h="601408" w="938056">
                  <a:moveTo>
                    <a:pt x="34853" y="0"/>
                  </a:moveTo>
                  <a:lnTo>
                    <a:pt x="903203" y="0"/>
                  </a:lnTo>
                  <a:cubicBezTo>
                    <a:pt x="922452" y="0"/>
                    <a:pt x="938056" y="15604"/>
                    <a:pt x="938056" y="34853"/>
                  </a:cubicBezTo>
                  <a:lnTo>
                    <a:pt x="938056" y="566555"/>
                  </a:lnTo>
                  <a:cubicBezTo>
                    <a:pt x="938056" y="585804"/>
                    <a:pt x="922452" y="601408"/>
                    <a:pt x="903203" y="601408"/>
                  </a:cubicBezTo>
                  <a:lnTo>
                    <a:pt x="34853" y="601408"/>
                  </a:lnTo>
                  <a:cubicBezTo>
                    <a:pt x="15604" y="601408"/>
                    <a:pt x="0" y="585804"/>
                    <a:pt x="0" y="566555"/>
                  </a:cubicBezTo>
                  <a:lnTo>
                    <a:pt x="0" y="34853"/>
                  </a:lnTo>
                  <a:cubicBezTo>
                    <a:pt x="0" y="15604"/>
                    <a:pt x="15604" y="0"/>
                    <a:pt x="34853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690600">
                    <a:alpha val="100000"/>
                  </a:srgbClr>
                </a:gs>
                <a:gs pos="100000">
                  <a:srgbClr val="EF4136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938056" cy="6585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6011853" y="2076195"/>
            <a:ext cx="4707018" cy="2563398"/>
            <a:chOff x="0" y="0"/>
            <a:chExt cx="1104331" cy="60140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04331" cy="601408"/>
            </a:xfrm>
            <a:custGeom>
              <a:avLst/>
              <a:gdLst/>
              <a:ahLst/>
              <a:cxnLst/>
              <a:rect r="r" b="b" t="t" l="l"/>
              <a:pathLst>
                <a:path h="601408" w="1104331">
                  <a:moveTo>
                    <a:pt x="29606" y="0"/>
                  </a:moveTo>
                  <a:lnTo>
                    <a:pt x="1074725" y="0"/>
                  </a:lnTo>
                  <a:cubicBezTo>
                    <a:pt x="1091076" y="0"/>
                    <a:pt x="1104331" y="13255"/>
                    <a:pt x="1104331" y="29606"/>
                  </a:cubicBezTo>
                  <a:lnTo>
                    <a:pt x="1104331" y="571803"/>
                  </a:lnTo>
                  <a:cubicBezTo>
                    <a:pt x="1104331" y="588153"/>
                    <a:pt x="1091076" y="601408"/>
                    <a:pt x="1074725" y="601408"/>
                  </a:cubicBezTo>
                  <a:lnTo>
                    <a:pt x="29606" y="601408"/>
                  </a:lnTo>
                  <a:cubicBezTo>
                    <a:pt x="13255" y="601408"/>
                    <a:pt x="0" y="588153"/>
                    <a:pt x="0" y="571803"/>
                  </a:cubicBezTo>
                  <a:lnTo>
                    <a:pt x="0" y="29606"/>
                  </a:lnTo>
                  <a:cubicBezTo>
                    <a:pt x="0" y="13255"/>
                    <a:pt x="13255" y="0"/>
                    <a:pt x="29606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690600">
                    <a:alpha val="100000"/>
                  </a:srgbClr>
                </a:gs>
                <a:gs pos="100000">
                  <a:srgbClr val="EF4136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1104331" cy="6585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6188492" y="3538653"/>
            <a:ext cx="4353741" cy="746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Modules, lecturers, and venues assigned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1953895" y="2034617"/>
            <a:ext cx="4064916" cy="2475718"/>
            <a:chOff x="0" y="0"/>
            <a:chExt cx="953685" cy="58083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53685" cy="580837"/>
            </a:xfrm>
            <a:custGeom>
              <a:avLst/>
              <a:gdLst/>
              <a:ahLst/>
              <a:cxnLst/>
              <a:rect r="r" b="b" t="t" l="l"/>
              <a:pathLst>
                <a:path h="580837" w="953685">
                  <a:moveTo>
                    <a:pt x="34282" y="0"/>
                  </a:moveTo>
                  <a:lnTo>
                    <a:pt x="919403" y="0"/>
                  </a:lnTo>
                  <a:cubicBezTo>
                    <a:pt x="938336" y="0"/>
                    <a:pt x="953685" y="15349"/>
                    <a:pt x="953685" y="34282"/>
                  </a:cubicBezTo>
                  <a:lnTo>
                    <a:pt x="953685" y="546555"/>
                  </a:lnTo>
                  <a:cubicBezTo>
                    <a:pt x="953685" y="565489"/>
                    <a:pt x="938336" y="580837"/>
                    <a:pt x="919403" y="580837"/>
                  </a:cubicBezTo>
                  <a:lnTo>
                    <a:pt x="34282" y="580837"/>
                  </a:lnTo>
                  <a:cubicBezTo>
                    <a:pt x="15349" y="580837"/>
                    <a:pt x="0" y="565489"/>
                    <a:pt x="0" y="546555"/>
                  </a:cubicBezTo>
                  <a:lnTo>
                    <a:pt x="0" y="34282"/>
                  </a:lnTo>
                  <a:cubicBezTo>
                    <a:pt x="0" y="15349"/>
                    <a:pt x="15349" y="0"/>
                    <a:pt x="34282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690600">
                    <a:alpha val="100000"/>
                  </a:srgbClr>
                </a:gs>
                <a:gs pos="100000">
                  <a:srgbClr val="EF4136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953685" cy="6379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2138097" y="3538653"/>
            <a:ext cx="3728596" cy="746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System detects scheduling conflicts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7410360" y="5949280"/>
            <a:ext cx="3643118" cy="2416249"/>
            <a:chOff x="0" y="0"/>
            <a:chExt cx="854725" cy="56688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54725" cy="566885"/>
            </a:xfrm>
            <a:custGeom>
              <a:avLst/>
              <a:gdLst/>
              <a:ahLst/>
              <a:cxnLst/>
              <a:rect r="r" b="b" t="t" l="l"/>
              <a:pathLst>
                <a:path h="566885" w="854725">
                  <a:moveTo>
                    <a:pt x="38251" y="0"/>
                  </a:moveTo>
                  <a:lnTo>
                    <a:pt x="816474" y="0"/>
                  </a:lnTo>
                  <a:cubicBezTo>
                    <a:pt x="826619" y="0"/>
                    <a:pt x="836348" y="4030"/>
                    <a:pt x="843522" y="11204"/>
                  </a:cubicBezTo>
                  <a:cubicBezTo>
                    <a:pt x="850695" y="18377"/>
                    <a:pt x="854725" y="28107"/>
                    <a:pt x="854725" y="38251"/>
                  </a:cubicBezTo>
                  <a:lnTo>
                    <a:pt x="854725" y="528634"/>
                  </a:lnTo>
                  <a:cubicBezTo>
                    <a:pt x="854725" y="538779"/>
                    <a:pt x="850695" y="548508"/>
                    <a:pt x="843522" y="555682"/>
                  </a:cubicBezTo>
                  <a:cubicBezTo>
                    <a:pt x="836348" y="562855"/>
                    <a:pt x="826619" y="566885"/>
                    <a:pt x="816474" y="566885"/>
                  </a:cubicBezTo>
                  <a:lnTo>
                    <a:pt x="38251" y="566885"/>
                  </a:lnTo>
                  <a:cubicBezTo>
                    <a:pt x="28107" y="566885"/>
                    <a:pt x="18377" y="562855"/>
                    <a:pt x="11204" y="555682"/>
                  </a:cubicBezTo>
                  <a:cubicBezTo>
                    <a:pt x="4030" y="548508"/>
                    <a:pt x="0" y="538779"/>
                    <a:pt x="0" y="528634"/>
                  </a:cubicBezTo>
                  <a:lnTo>
                    <a:pt x="0" y="38251"/>
                  </a:lnTo>
                  <a:cubicBezTo>
                    <a:pt x="0" y="28107"/>
                    <a:pt x="4030" y="18377"/>
                    <a:pt x="11204" y="11204"/>
                  </a:cubicBezTo>
                  <a:cubicBezTo>
                    <a:pt x="18377" y="4030"/>
                    <a:pt x="28107" y="0"/>
                    <a:pt x="3825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690600">
                    <a:alpha val="100000"/>
                  </a:srgbClr>
                </a:gs>
                <a:gs pos="100000">
                  <a:srgbClr val="EF4136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57150"/>
              <a:ext cx="854725" cy="6240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2023915" y="6017311"/>
            <a:ext cx="3555170" cy="2416249"/>
            <a:chOff x="0" y="0"/>
            <a:chExt cx="834092" cy="566885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34092" cy="566885"/>
            </a:xfrm>
            <a:custGeom>
              <a:avLst/>
              <a:gdLst/>
              <a:ahLst/>
              <a:cxnLst/>
              <a:rect r="r" b="b" t="t" l="l"/>
              <a:pathLst>
                <a:path h="566885" w="834092">
                  <a:moveTo>
                    <a:pt x="39198" y="0"/>
                  </a:moveTo>
                  <a:lnTo>
                    <a:pt x="794894" y="0"/>
                  </a:lnTo>
                  <a:cubicBezTo>
                    <a:pt x="816542" y="0"/>
                    <a:pt x="834092" y="17549"/>
                    <a:pt x="834092" y="39198"/>
                  </a:cubicBezTo>
                  <a:lnTo>
                    <a:pt x="834092" y="527688"/>
                  </a:lnTo>
                  <a:cubicBezTo>
                    <a:pt x="834092" y="538083"/>
                    <a:pt x="829962" y="548054"/>
                    <a:pt x="822611" y="555405"/>
                  </a:cubicBezTo>
                  <a:cubicBezTo>
                    <a:pt x="815260" y="562756"/>
                    <a:pt x="805290" y="566885"/>
                    <a:pt x="794894" y="566885"/>
                  </a:cubicBezTo>
                  <a:lnTo>
                    <a:pt x="39198" y="566885"/>
                  </a:lnTo>
                  <a:cubicBezTo>
                    <a:pt x="17549" y="566885"/>
                    <a:pt x="0" y="549336"/>
                    <a:pt x="0" y="527688"/>
                  </a:cubicBezTo>
                  <a:lnTo>
                    <a:pt x="0" y="39198"/>
                  </a:lnTo>
                  <a:cubicBezTo>
                    <a:pt x="0" y="17549"/>
                    <a:pt x="17549" y="0"/>
                    <a:pt x="3919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690600">
                    <a:alpha val="100000"/>
                  </a:srgbClr>
                </a:gs>
                <a:gs pos="100000">
                  <a:srgbClr val="EF4136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57150"/>
              <a:ext cx="834092" cy="6240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sp>
        <p:nvSpPr>
          <p:cNvPr name="AutoShape 20" id="20"/>
          <p:cNvSpPr/>
          <p:nvPr/>
        </p:nvSpPr>
        <p:spPr>
          <a:xfrm flipV="true">
            <a:off x="4773603" y="1953295"/>
            <a:ext cx="3632756" cy="1404599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21" id="21"/>
          <p:cNvSpPr/>
          <p:nvPr/>
        </p:nvSpPr>
        <p:spPr>
          <a:xfrm flipV="true">
            <a:off x="8365363" y="1955303"/>
            <a:ext cx="5687876" cy="2777019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22" id="22"/>
          <p:cNvSpPr/>
          <p:nvPr/>
        </p:nvSpPr>
        <p:spPr>
          <a:xfrm flipH="true">
            <a:off x="11163640" y="3199204"/>
            <a:ext cx="4960319" cy="3991809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23" id="23"/>
          <p:cNvSpPr/>
          <p:nvPr/>
        </p:nvSpPr>
        <p:spPr>
          <a:xfrm flipH="true" flipV="true">
            <a:off x="3865839" y="5927106"/>
            <a:ext cx="3494851" cy="1330756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grpSp>
        <p:nvGrpSpPr>
          <p:cNvPr name="Group 24" id="24"/>
          <p:cNvGrpSpPr/>
          <p:nvPr/>
        </p:nvGrpSpPr>
        <p:grpSpPr>
          <a:xfrm rot="0">
            <a:off x="2023915" y="2207627"/>
            <a:ext cx="1233777" cy="1233777"/>
            <a:chOff x="0" y="0"/>
            <a:chExt cx="812800" cy="8128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7748474" y="2207627"/>
            <a:ext cx="1233777" cy="1233777"/>
            <a:chOff x="0" y="0"/>
            <a:chExt cx="812800" cy="8128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3369465" y="2207627"/>
            <a:ext cx="1233777" cy="1233777"/>
            <a:chOff x="0" y="0"/>
            <a:chExt cx="812800" cy="8128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3184612" y="6154652"/>
            <a:ext cx="1233777" cy="1233777"/>
            <a:chOff x="0" y="0"/>
            <a:chExt cx="812800" cy="81280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4345309" y="10172510"/>
            <a:ext cx="1233777" cy="1233777"/>
            <a:chOff x="0" y="0"/>
            <a:chExt cx="812800" cy="8128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8699581" y="6073105"/>
            <a:ext cx="1233777" cy="1233777"/>
            <a:chOff x="0" y="0"/>
            <a:chExt cx="812800" cy="812800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</a:p>
          </p:txBody>
        </p:sp>
      </p:grpSp>
      <p:sp>
        <p:nvSpPr>
          <p:cNvPr name="Freeform 42" id="42"/>
          <p:cNvSpPr/>
          <p:nvPr/>
        </p:nvSpPr>
        <p:spPr>
          <a:xfrm flipH="false" flipV="false" rot="0">
            <a:off x="2162382" y="2389151"/>
            <a:ext cx="956844" cy="870728"/>
          </a:xfrm>
          <a:custGeom>
            <a:avLst/>
            <a:gdLst/>
            <a:ahLst/>
            <a:cxnLst/>
            <a:rect r="r" b="b" t="t" l="l"/>
            <a:pathLst>
              <a:path h="870728" w="956844">
                <a:moveTo>
                  <a:pt x="0" y="0"/>
                </a:moveTo>
                <a:lnTo>
                  <a:pt x="956843" y="0"/>
                </a:lnTo>
                <a:lnTo>
                  <a:pt x="956843" y="870728"/>
                </a:lnTo>
                <a:lnTo>
                  <a:pt x="0" y="8707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7928386" y="2389151"/>
            <a:ext cx="870728" cy="870728"/>
          </a:xfrm>
          <a:custGeom>
            <a:avLst/>
            <a:gdLst/>
            <a:ahLst/>
            <a:cxnLst/>
            <a:rect r="r" b="b" t="t" l="l"/>
            <a:pathLst>
              <a:path h="870728" w="870728">
                <a:moveTo>
                  <a:pt x="0" y="0"/>
                </a:moveTo>
                <a:lnTo>
                  <a:pt x="870727" y="0"/>
                </a:lnTo>
                <a:lnTo>
                  <a:pt x="870727" y="870728"/>
                </a:lnTo>
                <a:lnTo>
                  <a:pt x="0" y="8707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13576889" y="2431941"/>
            <a:ext cx="818929" cy="785148"/>
          </a:xfrm>
          <a:custGeom>
            <a:avLst/>
            <a:gdLst/>
            <a:ahLst/>
            <a:cxnLst/>
            <a:rect r="r" b="b" t="t" l="l"/>
            <a:pathLst>
              <a:path h="785148" w="818929">
                <a:moveTo>
                  <a:pt x="0" y="0"/>
                </a:moveTo>
                <a:lnTo>
                  <a:pt x="818929" y="0"/>
                </a:lnTo>
                <a:lnTo>
                  <a:pt x="818929" y="785148"/>
                </a:lnTo>
                <a:lnTo>
                  <a:pt x="0" y="7851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3366682" y="6336722"/>
            <a:ext cx="869637" cy="869637"/>
          </a:xfrm>
          <a:custGeom>
            <a:avLst/>
            <a:gdLst/>
            <a:ahLst/>
            <a:cxnLst/>
            <a:rect r="r" b="b" t="t" l="l"/>
            <a:pathLst>
              <a:path h="869637" w="869637">
                <a:moveTo>
                  <a:pt x="0" y="0"/>
                </a:moveTo>
                <a:lnTo>
                  <a:pt x="869637" y="0"/>
                </a:lnTo>
                <a:lnTo>
                  <a:pt x="869637" y="869637"/>
                </a:lnTo>
                <a:lnTo>
                  <a:pt x="0" y="8696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8885883" y="6259408"/>
            <a:ext cx="861172" cy="861172"/>
          </a:xfrm>
          <a:custGeom>
            <a:avLst/>
            <a:gdLst/>
            <a:ahLst/>
            <a:cxnLst/>
            <a:rect r="r" b="b" t="t" l="l"/>
            <a:pathLst>
              <a:path h="861172" w="861172">
                <a:moveTo>
                  <a:pt x="0" y="0"/>
                </a:moveTo>
                <a:lnTo>
                  <a:pt x="861172" y="0"/>
                </a:lnTo>
                <a:lnTo>
                  <a:pt x="861172" y="861172"/>
                </a:lnTo>
                <a:lnTo>
                  <a:pt x="0" y="8611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7" id="47"/>
          <p:cNvGrpSpPr/>
          <p:nvPr/>
        </p:nvGrpSpPr>
        <p:grpSpPr>
          <a:xfrm rot="0">
            <a:off x="855747" y="2207627"/>
            <a:ext cx="779436" cy="788199"/>
            <a:chOff x="0" y="0"/>
            <a:chExt cx="1035320" cy="1046959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1035320" cy="1046959"/>
            </a:xfrm>
            <a:custGeom>
              <a:avLst/>
              <a:gdLst/>
              <a:ahLst/>
              <a:cxnLst/>
              <a:rect r="r" b="b" t="t" l="l"/>
              <a:pathLst>
                <a:path h="1046959" w="1035320">
                  <a:moveTo>
                    <a:pt x="517660" y="0"/>
                  </a:moveTo>
                  <a:cubicBezTo>
                    <a:pt x="231764" y="0"/>
                    <a:pt x="0" y="234370"/>
                    <a:pt x="0" y="523480"/>
                  </a:cubicBezTo>
                  <a:cubicBezTo>
                    <a:pt x="0" y="812589"/>
                    <a:pt x="231764" y="1046959"/>
                    <a:pt x="517660" y="1046959"/>
                  </a:cubicBezTo>
                  <a:cubicBezTo>
                    <a:pt x="803555" y="1046959"/>
                    <a:pt x="1035320" y="812589"/>
                    <a:pt x="1035320" y="523480"/>
                  </a:cubicBezTo>
                  <a:cubicBezTo>
                    <a:pt x="1035320" y="234370"/>
                    <a:pt x="803555" y="0"/>
                    <a:pt x="51766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97061" y="41002"/>
              <a:ext cx="841197" cy="9078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  <a:r>
                <a:rPr lang="en-US" b="true" sz="23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1.</a:t>
              </a:r>
            </a:p>
          </p:txBody>
        </p:sp>
      </p:grpSp>
      <p:sp>
        <p:nvSpPr>
          <p:cNvPr name="TextBox 50" id="50"/>
          <p:cNvSpPr txBox="true"/>
          <p:nvPr/>
        </p:nvSpPr>
        <p:spPr>
          <a:xfrm rot="0">
            <a:off x="2204971" y="7378904"/>
            <a:ext cx="3193059" cy="746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Timetable published to students and staff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5579085" y="195188"/>
            <a:ext cx="5506194" cy="9097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83"/>
              </a:lnSpc>
              <a:spcBef>
                <a:spcPct val="0"/>
              </a:spcBef>
            </a:pPr>
            <a:r>
              <a:rPr lang="en-US" b="true" sz="505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Geleza Workflow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855747" y="3538653"/>
            <a:ext cx="3917857" cy="746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Academic data imported from institutional systems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7579460" y="7331279"/>
            <a:ext cx="3474018" cy="746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Timetable reviewed and finalized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3431292" y="8988286"/>
            <a:ext cx="10571103" cy="5095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03"/>
              </a:lnSpc>
            </a:pPr>
            <a:r>
              <a:rPr lang="en-US" sz="278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This ensures a structured and efficient timetabling process.</a:t>
            </a:r>
          </a:p>
        </p:txBody>
      </p:sp>
      <p:grpSp>
        <p:nvGrpSpPr>
          <p:cNvPr name="Group 55" id="55"/>
          <p:cNvGrpSpPr/>
          <p:nvPr/>
        </p:nvGrpSpPr>
        <p:grpSpPr>
          <a:xfrm rot="0">
            <a:off x="6188492" y="2207627"/>
            <a:ext cx="779436" cy="788199"/>
            <a:chOff x="0" y="0"/>
            <a:chExt cx="1035320" cy="1046959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1035320" cy="1046959"/>
            </a:xfrm>
            <a:custGeom>
              <a:avLst/>
              <a:gdLst/>
              <a:ahLst/>
              <a:cxnLst/>
              <a:rect r="r" b="b" t="t" l="l"/>
              <a:pathLst>
                <a:path h="1046959" w="1035320">
                  <a:moveTo>
                    <a:pt x="517660" y="0"/>
                  </a:moveTo>
                  <a:cubicBezTo>
                    <a:pt x="231764" y="0"/>
                    <a:pt x="0" y="234370"/>
                    <a:pt x="0" y="523480"/>
                  </a:cubicBezTo>
                  <a:cubicBezTo>
                    <a:pt x="0" y="812589"/>
                    <a:pt x="231764" y="1046959"/>
                    <a:pt x="517660" y="1046959"/>
                  </a:cubicBezTo>
                  <a:cubicBezTo>
                    <a:pt x="803555" y="1046959"/>
                    <a:pt x="1035320" y="812589"/>
                    <a:pt x="1035320" y="523480"/>
                  </a:cubicBezTo>
                  <a:cubicBezTo>
                    <a:pt x="1035320" y="234370"/>
                    <a:pt x="803555" y="0"/>
                    <a:pt x="51766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57" id="57"/>
            <p:cNvSpPr txBox="true"/>
            <p:nvPr/>
          </p:nvSpPr>
          <p:spPr>
            <a:xfrm>
              <a:off x="97061" y="41002"/>
              <a:ext cx="841197" cy="9078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  <a:r>
                <a:rPr lang="en-US" b="true" sz="23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2.</a:t>
              </a:r>
            </a:p>
          </p:txBody>
        </p:sp>
      </p:grpSp>
      <p:grpSp>
        <p:nvGrpSpPr>
          <p:cNvPr name="Group 58" id="58"/>
          <p:cNvGrpSpPr/>
          <p:nvPr/>
        </p:nvGrpSpPr>
        <p:grpSpPr>
          <a:xfrm rot="0">
            <a:off x="12138097" y="2207627"/>
            <a:ext cx="779436" cy="788199"/>
            <a:chOff x="0" y="0"/>
            <a:chExt cx="1035320" cy="1046959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1035320" cy="1046959"/>
            </a:xfrm>
            <a:custGeom>
              <a:avLst/>
              <a:gdLst/>
              <a:ahLst/>
              <a:cxnLst/>
              <a:rect r="r" b="b" t="t" l="l"/>
              <a:pathLst>
                <a:path h="1046959" w="1035320">
                  <a:moveTo>
                    <a:pt x="517660" y="0"/>
                  </a:moveTo>
                  <a:cubicBezTo>
                    <a:pt x="231764" y="0"/>
                    <a:pt x="0" y="234370"/>
                    <a:pt x="0" y="523480"/>
                  </a:cubicBezTo>
                  <a:cubicBezTo>
                    <a:pt x="0" y="812589"/>
                    <a:pt x="231764" y="1046959"/>
                    <a:pt x="517660" y="1046959"/>
                  </a:cubicBezTo>
                  <a:cubicBezTo>
                    <a:pt x="803555" y="1046959"/>
                    <a:pt x="1035320" y="812589"/>
                    <a:pt x="1035320" y="523480"/>
                  </a:cubicBezTo>
                  <a:cubicBezTo>
                    <a:pt x="1035320" y="234370"/>
                    <a:pt x="803555" y="0"/>
                    <a:pt x="51766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60" id="60"/>
            <p:cNvSpPr txBox="true"/>
            <p:nvPr/>
          </p:nvSpPr>
          <p:spPr>
            <a:xfrm>
              <a:off x="97061" y="41002"/>
              <a:ext cx="841197" cy="9078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  <a:r>
                <a:rPr lang="en-US" b="true" sz="23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3.</a:t>
              </a:r>
            </a:p>
          </p:txBody>
        </p:sp>
      </p:grpSp>
      <p:grpSp>
        <p:nvGrpSpPr>
          <p:cNvPr name="Group 61" id="61"/>
          <p:cNvGrpSpPr/>
          <p:nvPr/>
        </p:nvGrpSpPr>
        <p:grpSpPr>
          <a:xfrm rot="0">
            <a:off x="10152515" y="6154652"/>
            <a:ext cx="779436" cy="788199"/>
            <a:chOff x="0" y="0"/>
            <a:chExt cx="1035320" cy="1046959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1035320" cy="1046959"/>
            </a:xfrm>
            <a:custGeom>
              <a:avLst/>
              <a:gdLst/>
              <a:ahLst/>
              <a:cxnLst/>
              <a:rect r="r" b="b" t="t" l="l"/>
              <a:pathLst>
                <a:path h="1046959" w="1035320">
                  <a:moveTo>
                    <a:pt x="517660" y="0"/>
                  </a:moveTo>
                  <a:cubicBezTo>
                    <a:pt x="231764" y="0"/>
                    <a:pt x="0" y="234370"/>
                    <a:pt x="0" y="523480"/>
                  </a:cubicBezTo>
                  <a:cubicBezTo>
                    <a:pt x="0" y="812589"/>
                    <a:pt x="231764" y="1046959"/>
                    <a:pt x="517660" y="1046959"/>
                  </a:cubicBezTo>
                  <a:cubicBezTo>
                    <a:pt x="803555" y="1046959"/>
                    <a:pt x="1035320" y="812589"/>
                    <a:pt x="1035320" y="523480"/>
                  </a:cubicBezTo>
                  <a:cubicBezTo>
                    <a:pt x="1035320" y="234370"/>
                    <a:pt x="803555" y="0"/>
                    <a:pt x="51766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63" id="63"/>
            <p:cNvSpPr txBox="true"/>
            <p:nvPr/>
          </p:nvSpPr>
          <p:spPr>
            <a:xfrm>
              <a:off x="97061" y="41002"/>
              <a:ext cx="841197" cy="9078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  <a:r>
                <a:rPr lang="en-US" b="true" sz="23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4.</a:t>
              </a:r>
            </a:p>
          </p:txBody>
        </p:sp>
      </p:grpSp>
      <p:grpSp>
        <p:nvGrpSpPr>
          <p:cNvPr name="Group 64" id="64"/>
          <p:cNvGrpSpPr/>
          <p:nvPr/>
        </p:nvGrpSpPr>
        <p:grpSpPr>
          <a:xfrm rot="0">
            <a:off x="4572479" y="6259408"/>
            <a:ext cx="779436" cy="788199"/>
            <a:chOff x="0" y="0"/>
            <a:chExt cx="1035320" cy="1046959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0"/>
              <a:ext cx="1035320" cy="1046959"/>
            </a:xfrm>
            <a:custGeom>
              <a:avLst/>
              <a:gdLst/>
              <a:ahLst/>
              <a:cxnLst/>
              <a:rect r="r" b="b" t="t" l="l"/>
              <a:pathLst>
                <a:path h="1046959" w="1035320">
                  <a:moveTo>
                    <a:pt x="517660" y="0"/>
                  </a:moveTo>
                  <a:cubicBezTo>
                    <a:pt x="231764" y="0"/>
                    <a:pt x="0" y="234370"/>
                    <a:pt x="0" y="523480"/>
                  </a:cubicBezTo>
                  <a:cubicBezTo>
                    <a:pt x="0" y="812589"/>
                    <a:pt x="231764" y="1046959"/>
                    <a:pt x="517660" y="1046959"/>
                  </a:cubicBezTo>
                  <a:cubicBezTo>
                    <a:pt x="803555" y="1046959"/>
                    <a:pt x="1035320" y="812589"/>
                    <a:pt x="1035320" y="523480"/>
                  </a:cubicBezTo>
                  <a:cubicBezTo>
                    <a:pt x="1035320" y="234370"/>
                    <a:pt x="803555" y="0"/>
                    <a:pt x="51766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66" id="66"/>
            <p:cNvSpPr txBox="true"/>
            <p:nvPr/>
          </p:nvSpPr>
          <p:spPr>
            <a:xfrm>
              <a:off x="97061" y="41002"/>
              <a:ext cx="841197" cy="9078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0"/>
                </a:lnSpc>
              </a:pPr>
              <a:r>
                <a:rPr lang="en-US" b="true" sz="23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5.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916952" y="-525125"/>
            <a:ext cx="20701242" cy="11337251"/>
          </a:xfrm>
          <a:custGeom>
            <a:avLst/>
            <a:gdLst/>
            <a:ahLst/>
            <a:cxnLst/>
            <a:rect r="r" b="b" t="t" l="l"/>
            <a:pathLst>
              <a:path h="11337251" w="20701242">
                <a:moveTo>
                  <a:pt x="0" y="0"/>
                </a:moveTo>
                <a:lnTo>
                  <a:pt x="20701242" y="0"/>
                </a:lnTo>
                <a:lnTo>
                  <a:pt x="20701242" y="11337250"/>
                </a:lnTo>
                <a:lnTo>
                  <a:pt x="0" y="113372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 l="0" t="-63775" r="0" b="-1881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331026" y="1521176"/>
            <a:ext cx="7393507" cy="9696403"/>
          </a:xfrm>
          <a:custGeom>
            <a:avLst/>
            <a:gdLst/>
            <a:ahLst/>
            <a:cxnLst/>
            <a:rect r="r" b="b" t="t" l="l"/>
            <a:pathLst>
              <a:path h="9696403" w="7393507">
                <a:moveTo>
                  <a:pt x="0" y="0"/>
                </a:moveTo>
                <a:lnTo>
                  <a:pt x="7393507" y="0"/>
                </a:lnTo>
                <a:lnTo>
                  <a:pt x="7393507" y="9696403"/>
                </a:lnTo>
                <a:lnTo>
                  <a:pt x="0" y="96964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333197" y="2261152"/>
            <a:ext cx="13681815" cy="9115509"/>
          </a:xfrm>
          <a:custGeom>
            <a:avLst/>
            <a:gdLst/>
            <a:ahLst/>
            <a:cxnLst/>
            <a:rect r="r" b="b" t="t" l="l"/>
            <a:pathLst>
              <a:path h="9115509" w="13681815">
                <a:moveTo>
                  <a:pt x="0" y="0"/>
                </a:moveTo>
                <a:lnTo>
                  <a:pt x="13681815" y="0"/>
                </a:lnTo>
                <a:lnTo>
                  <a:pt x="13681815" y="9115509"/>
                </a:lnTo>
                <a:lnTo>
                  <a:pt x="0" y="91155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480143">
            <a:off x="-3730152" y="5398954"/>
            <a:ext cx="8690477" cy="6205383"/>
          </a:xfrm>
          <a:custGeom>
            <a:avLst/>
            <a:gdLst/>
            <a:ahLst/>
            <a:cxnLst/>
            <a:rect r="r" b="b" t="t" l="l"/>
            <a:pathLst>
              <a:path h="6205383" w="8690477">
                <a:moveTo>
                  <a:pt x="0" y="0"/>
                </a:moveTo>
                <a:lnTo>
                  <a:pt x="8690476" y="0"/>
                </a:lnTo>
                <a:lnTo>
                  <a:pt x="8690476" y="6205383"/>
                </a:lnTo>
                <a:lnTo>
                  <a:pt x="0" y="62053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534712" y="6381383"/>
            <a:ext cx="5008519" cy="5447679"/>
          </a:xfrm>
          <a:custGeom>
            <a:avLst/>
            <a:gdLst/>
            <a:ahLst/>
            <a:cxnLst/>
            <a:rect r="r" b="b" t="t" l="l"/>
            <a:pathLst>
              <a:path h="5447679" w="5008519">
                <a:moveTo>
                  <a:pt x="0" y="0"/>
                </a:moveTo>
                <a:lnTo>
                  <a:pt x="5008519" y="0"/>
                </a:lnTo>
                <a:lnTo>
                  <a:pt x="5008519" y="5447679"/>
                </a:lnTo>
                <a:lnTo>
                  <a:pt x="0" y="54476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544298" y="2261152"/>
            <a:ext cx="6360471" cy="9336536"/>
            <a:chOff x="0" y="0"/>
            <a:chExt cx="8480628" cy="1244871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1984724" y="11052289"/>
              <a:ext cx="5120280" cy="1396427"/>
            </a:xfrm>
            <a:custGeom>
              <a:avLst/>
              <a:gdLst/>
              <a:ahLst/>
              <a:cxnLst/>
              <a:rect r="r" b="b" t="t" l="l"/>
              <a:pathLst>
                <a:path h="1396427" w="5120280">
                  <a:moveTo>
                    <a:pt x="0" y="0"/>
                  </a:moveTo>
                  <a:lnTo>
                    <a:pt x="5120281" y="0"/>
                  </a:lnTo>
                  <a:lnTo>
                    <a:pt x="5120281" y="1396426"/>
                  </a:lnTo>
                  <a:lnTo>
                    <a:pt x="0" y="13964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6125" r="0" b="-1125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480628" cy="12448715"/>
            </a:xfrm>
            <a:custGeom>
              <a:avLst/>
              <a:gdLst/>
              <a:ahLst/>
              <a:cxnLst/>
              <a:rect r="r" b="b" t="t" l="l"/>
              <a:pathLst>
                <a:path h="12448715" w="8480628">
                  <a:moveTo>
                    <a:pt x="0" y="0"/>
                  </a:moveTo>
                  <a:lnTo>
                    <a:pt x="8480628" y="0"/>
                  </a:lnTo>
                  <a:lnTo>
                    <a:pt x="8480628" y="12448715"/>
                  </a:lnTo>
                  <a:lnTo>
                    <a:pt x="0" y="124487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-1125" r="0" b="-1125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6019140" y="3904045"/>
            <a:ext cx="5734991" cy="5829724"/>
          </a:xfrm>
          <a:custGeom>
            <a:avLst/>
            <a:gdLst/>
            <a:ahLst/>
            <a:cxnLst/>
            <a:rect r="r" b="b" t="t" l="l"/>
            <a:pathLst>
              <a:path h="5829724" w="5734991">
                <a:moveTo>
                  <a:pt x="0" y="0"/>
                </a:moveTo>
                <a:lnTo>
                  <a:pt x="5734991" y="0"/>
                </a:lnTo>
                <a:lnTo>
                  <a:pt x="5734991" y="5829724"/>
                </a:lnTo>
                <a:lnTo>
                  <a:pt x="0" y="582972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DAHD0GePQuo</dc:identifier>
  <dcterms:modified xsi:type="dcterms:W3CDTF">2011-08-01T06:04:30Z</dcterms:modified>
  <cp:revision>1</cp:revision>
  <dc:title>GelezaNAMI Timetabling Solution Smart Academic Scheduling for Modern Institutions</dc:title>
</cp:coreProperties>
</file>