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2062" r:id="rId3"/>
    <p:sldId id="402" r:id="rId4"/>
    <p:sldId id="2063" r:id="rId5"/>
    <p:sldId id="2064" r:id="rId6"/>
    <p:sldId id="2065" r:id="rId7"/>
    <p:sldId id="2066" r:id="rId8"/>
    <p:sldId id="2067" r:id="rId9"/>
    <p:sldId id="2068" r:id="rId10"/>
    <p:sldId id="2069" r:id="rId11"/>
    <p:sldId id="2080" r:id="rId12"/>
    <p:sldId id="2070" r:id="rId13"/>
    <p:sldId id="2071" r:id="rId14"/>
    <p:sldId id="2077" r:id="rId15"/>
    <p:sldId id="2078" r:id="rId16"/>
    <p:sldId id="3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ED0316-82EB-495A-AAC0-6DC3AF155E12}" v="235" dt="2026-03-13T06:20:41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7421" autoAdjust="0"/>
  </p:normalViewPr>
  <p:slideViewPr>
    <p:cSldViewPr snapToGrid="0">
      <p:cViewPr varScale="1">
        <p:scale>
          <a:sx n="42" d="100"/>
          <a:sy n="42" d="100"/>
        </p:scale>
        <p:origin x="1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274E0-831C-4C84-B5A1-DF6DBC727CF8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03390-FD14-4A78-8E7C-55E166F81E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5373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Introduction</a:t>
            </a:r>
          </a:p>
          <a:p>
            <a:pPr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Finance teams today manage enormous volumes of data.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Yet governance challenges remain; audit findings, late reconciliations, and reactive reporting.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goal today is to explore </a:t>
            </a:r>
            <a:r>
              <a:rPr lang="en-US" b="1" dirty="0"/>
              <a:t>how AI embedded in ERP environments helps move institutions from reactive oversight to proactive governance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For some of you, as the </a:t>
            </a:r>
            <a:r>
              <a:rPr lang="en-US" b="1" dirty="0"/>
              <a:t>AFS submissions are approaching</a:t>
            </a:r>
            <a:r>
              <a:rPr lang="en-US" dirty="0"/>
              <a:t>, we will go through some key insights.</a:t>
            </a:r>
          </a:p>
          <a:p>
            <a:endParaRPr lang="en-ZA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D0DEA-2507-FB42-B5AB-816C0D7242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48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B59-0357-4CCD-1135-DBEAE6AD5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E087EA-1CA8-3F77-9A65-47CC84DB4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9407DD-68F3-FD22-CE65-8B45C93BE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680C2-D4B6-7C93-E00F-21C546AB7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7937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Some common audit triggers.</a:t>
            </a:r>
          </a:p>
          <a:p>
            <a:pPr>
              <a:buNone/>
            </a:pPr>
            <a:r>
              <a:rPr lang="en-US" dirty="0"/>
              <a:t>Instead of waiting for the auditor to find them, the finance team can review them </a:t>
            </a:r>
            <a:r>
              <a:rPr lang="en-US" b="1" dirty="0"/>
              <a:t>months earlier</a:t>
            </a:r>
            <a:r>
              <a:rPr lang="en-US" dirty="0"/>
              <a:t>.</a:t>
            </a:r>
          </a:p>
          <a:p>
            <a:endParaRPr lang="en-ZA" dirty="0"/>
          </a:p>
          <a:p>
            <a:pPr algn="l">
              <a:spcBef>
                <a:spcPts val="1500"/>
              </a:spcBef>
              <a:spcAft>
                <a:spcPts val="750"/>
              </a:spcAft>
              <a:buFont typeface="+mj-lt"/>
              <a:buNone/>
            </a:pPr>
            <a:r>
              <a:rPr lang="en-US" b="1" i="0" dirty="0">
                <a:solidFill>
                  <a:srgbClr val="303333"/>
                </a:solidFill>
                <a:effectLst/>
                <a:latin typeface="-apple-system"/>
              </a:rPr>
              <a:t>What Can </a:t>
            </a:r>
            <a:r>
              <a:rPr lang="en-US" b="1" i="0" dirty="0" err="1">
                <a:solidFill>
                  <a:srgbClr val="303333"/>
                </a:solidFill>
                <a:effectLst/>
                <a:latin typeface="-apple-system"/>
              </a:rPr>
              <a:t>AiDA</a:t>
            </a:r>
            <a:r>
              <a:rPr lang="en-US" b="1" i="0" dirty="0">
                <a:solidFill>
                  <a:srgbClr val="303333"/>
                </a:solidFill>
                <a:effectLst/>
                <a:latin typeface="-apple-system"/>
              </a:rPr>
              <a:t> Do? </a:t>
            </a:r>
            <a:endParaRPr lang="en-US" b="0" i="0" dirty="0">
              <a:solidFill>
                <a:srgbClr val="303333"/>
              </a:solidFill>
              <a:effectLst/>
              <a:latin typeface="inherit"/>
            </a:endParaRPr>
          </a:p>
          <a:p>
            <a:pPr algn="l">
              <a:spcAft>
                <a:spcPts val="750"/>
              </a:spcAft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Key Use Cases to Boost Efficiency: </a:t>
            </a:r>
            <a:endParaRPr lang="en-US" b="0" i="0" dirty="0">
              <a:solidFill>
                <a:srgbClr val="51626F"/>
              </a:solidFill>
              <a:effectLst/>
              <a:latin typeface="Roboto" panose="02000000000000000000" pitchFamily="2" charset="0"/>
            </a:endParaRPr>
          </a:p>
          <a:p>
            <a:pPr algn="l">
              <a:spcAft>
                <a:spcPts val="750"/>
              </a:spcAft>
              <a:buNone/>
            </a:pPr>
            <a:endParaRPr lang="en-US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>
              <a:spcAft>
                <a:spcPts val="750"/>
              </a:spcAft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is tailored to handle the unique demands of accounting and auditing, delivering wow-worthy efficiency gains through targeted AI capabilities. Some standout use cases that can save you significant time and effort:</a:t>
            </a:r>
          </a:p>
          <a:p>
            <a:pPr algn="l">
              <a:spcAft>
                <a:spcPts val="750"/>
              </a:spcAft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endParaRPr lang="en-US" b="0" i="0" dirty="0">
              <a:solidFill>
                <a:srgbClr val="51626F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Going concern assessment: Asking questions like “</a:t>
            </a:r>
            <a:r>
              <a:rPr lang="en-US" sz="1200" dirty="0"/>
              <a:t>If you assess the cash flow is there any risk areas for going concern ​?”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Document Summarization and Analysis: Upload lengthy financial reports, contracts, or audit files, 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instantly generates concise summaries, highlighting key risks, anomalies, or compliance issues. This can cut review time from hours to minutes, allowing you to quickly identify critical insights without manual parsing. 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Real-Time Research and Query Resolution: Ask complex questions like "Explain the risks in this client's inventory valuation," and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provides precise, sourced responses tied to your specific engagement context. It eliminates the need for tedious web searches or manual cross-referencing, potentially saving 30-50% of your research time.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969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“Imagine having an intelligent assistant that responds to analytical questions at a click of a button.”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These insights allows finance teams to </a:t>
            </a:r>
            <a:r>
              <a:rPr lang="en-US" b="1" dirty="0"/>
              <a:t>act early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This is Caseware </a:t>
            </a:r>
            <a:r>
              <a:rPr lang="en-US" dirty="0" err="1"/>
              <a:t>AiDA</a:t>
            </a:r>
            <a:r>
              <a:rPr lang="en-US" dirty="0"/>
              <a:t> in action.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3990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removes repetitive tasks so finance teams can focus on </a:t>
            </a:r>
            <a:r>
              <a:rPr lang="en-US" b="1" dirty="0"/>
              <a:t>analysis and governance</a:t>
            </a:r>
            <a:r>
              <a:rPr lang="en-US" dirty="0"/>
              <a:t>.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Ask: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“If you had real-time visibility into financial risks throughout the year, how would that change your audit outcome?”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Encourage brief responses.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238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The goal is not just producing </a:t>
            </a:r>
            <a:r>
              <a:rPr lang="en-US" b="1" dirty="0"/>
              <a:t>compliant AFS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The goal is building systems that </a:t>
            </a:r>
            <a:r>
              <a:rPr lang="en-US" b="1" dirty="0"/>
              <a:t>continuously strengthen transparency and accountability</a:t>
            </a:r>
            <a:r>
              <a:rPr lang="en-US" dirty="0"/>
              <a:t>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32002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4256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64520-F7F9-E15B-78D8-8E50E874D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C44DE-0587-ECBC-5EA0-2A28EE002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356FE8-1091-0F59-470B-BE8BCCC21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If I could ask you to reflect on your current situation.</a:t>
            </a:r>
          </a:p>
          <a:p>
            <a:pPr>
              <a:buNone/>
            </a:pPr>
            <a:r>
              <a:rPr lang="en-US" dirty="0"/>
              <a:t>This time of year usually involves: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Manual reviews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Late adjustments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Preparing documentation for auditors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r>
              <a:rPr lang="en-US" dirty="0"/>
              <a:t>Yet institutions often have </a:t>
            </a:r>
            <a:r>
              <a:rPr lang="en-US" b="1" dirty="0"/>
              <a:t>more than enough data already available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The challenge is </a:t>
            </a:r>
            <a:r>
              <a:rPr lang="en-US" b="1" dirty="0"/>
              <a:t>identifying issues early enough</a:t>
            </a:r>
            <a:r>
              <a:rPr lang="en-US" dirty="0"/>
              <a:t>.</a:t>
            </a:r>
          </a:p>
          <a:p>
            <a:endParaRPr lang="en-GB" dirty="0"/>
          </a:p>
          <a:p>
            <a:r>
              <a:rPr lang="en-US" dirty="0"/>
              <a:t>Ask:</a:t>
            </a:r>
          </a:p>
          <a:p>
            <a:endParaRPr lang="en-US" b="1" dirty="0"/>
          </a:p>
          <a:p>
            <a:r>
              <a:rPr lang="en-US" b="1" dirty="0"/>
              <a:t>“How many of you discovered an issue during audit that you wish you had seen earlier?”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Raise hands.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8ED2F-6AD5-80D4-8814-1EB971D2F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D0DEA-2507-FB42-B5AB-816C0D7242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88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Finance departments sit on </a:t>
            </a:r>
            <a:r>
              <a:rPr lang="en-US" b="1" dirty="0"/>
              <a:t>a goldmine of data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However; governance processes are often </a:t>
            </a:r>
            <a:r>
              <a:rPr lang="en-US" b="1" dirty="0"/>
              <a:t>report driven</a:t>
            </a:r>
            <a:r>
              <a:rPr lang="en-US" dirty="0"/>
              <a:t>, not </a:t>
            </a:r>
            <a:r>
              <a:rPr lang="en-US" b="1" dirty="0"/>
              <a:t>insight driven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Auditors then become the first people to detect anomalies.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890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Many audit findings follow the same pattern:</a:t>
            </a:r>
          </a:p>
          <a:p>
            <a:pPr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Irregular expenditure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Asset register inconsistencies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Procurement documentation issues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Late journals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These are often discovered </a:t>
            </a:r>
            <a:r>
              <a:rPr lang="en-US" b="1" dirty="0"/>
              <a:t>months after the transaction occurred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AI allows institutions to detect them </a:t>
            </a:r>
            <a:r>
              <a:rPr lang="en-US" b="1" dirty="0"/>
              <a:t>immediately</a:t>
            </a:r>
            <a:r>
              <a:rPr lang="en-US" dirty="0"/>
              <a:t>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110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AI-enabled ERP platforms allow:</a:t>
            </a:r>
          </a:p>
          <a:p>
            <a:pPr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Continuous oversight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Early anomaly detection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Better risk management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Finance teams move from </a:t>
            </a:r>
            <a:r>
              <a:rPr lang="en-US" b="1" dirty="0"/>
              <a:t>firefighting to prevention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7327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AI does not and will not replace accountants.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Instead, it assists by: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Scanning thousands of </a:t>
            </a:r>
            <a:r>
              <a:rPr lang="en-US"/>
              <a:t>transactions instantly,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Identifying patterns humans </a:t>
            </a:r>
            <a:r>
              <a:rPr lang="en-US"/>
              <a:t>might miss,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Highlighting exceptions.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The accountant remains the </a:t>
            </a:r>
            <a:r>
              <a:rPr lang="en-US" b="1" dirty="0"/>
              <a:t>decision maker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30026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These are areas where auditors typically focus.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AI simply allows finance teams to </a:t>
            </a:r>
            <a:r>
              <a:rPr lang="en-US" b="1" dirty="0"/>
              <a:t>review them earlier</a:t>
            </a:r>
            <a:r>
              <a:rPr lang="en-US" dirty="0"/>
              <a:t>.</a:t>
            </a:r>
          </a:p>
          <a:p>
            <a:endParaRPr lang="en-ZA" dirty="0"/>
          </a:p>
          <a:p>
            <a:pPr>
              <a:buNone/>
            </a:pPr>
            <a:r>
              <a:rPr lang="en-US" dirty="0"/>
              <a:t>Ask: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“Which area normally takes the longest during your audit?”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Possible answers: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Asset register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Procurement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Journals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Supporting documentation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Link responses to how </a:t>
            </a:r>
            <a:r>
              <a:rPr lang="en-US" b="1" dirty="0"/>
              <a:t>data analytics could assist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91006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Traditional audit sampling checks maybe </a:t>
            </a:r>
            <a:r>
              <a:rPr lang="en-US" b="1" dirty="0"/>
              <a:t>30–60 transactions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Data analytics allows analysis of </a:t>
            </a:r>
            <a:r>
              <a:rPr lang="en-US" b="1" dirty="0"/>
              <a:t>every transaction in the ledger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This drastically improves oversight.</a:t>
            </a:r>
          </a:p>
          <a:p>
            <a:endParaRPr lang="en-ZA" dirty="0"/>
          </a:p>
          <a:p>
            <a:endParaRPr lang="en-ZA" dirty="0"/>
          </a:p>
          <a:p>
            <a:pPr>
              <a:buNone/>
            </a:pPr>
            <a:r>
              <a:rPr lang="en-US" dirty="0"/>
              <a:t>“Imagine you could take your general ledger for the entire financial year and run it through an AI engine that scans every transaction in minutes.”</a:t>
            </a:r>
          </a:p>
          <a:p>
            <a:pPr>
              <a:buNone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system identifies </a:t>
            </a:r>
            <a:r>
              <a:rPr lang="en-US" b="1" dirty="0"/>
              <a:t>duplicate payments</a:t>
            </a:r>
            <a:r>
              <a:rPr lang="en-US" dirty="0"/>
              <a:t>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It highlights </a:t>
            </a:r>
            <a:r>
              <a:rPr lang="en-US" b="1" dirty="0"/>
              <a:t>unusual journal entries posted late at night</a:t>
            </a:r>
            <a:r>
              <a:rPr lang="en-US" dirty="0"/>
              <a:t>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It detects </a:t>
            </a:r>
            <a:r>
              <a:rPr lang="en-US" b="1" dirty="0"/>
              <a:t>vendors with unusual transaction patterns</a:t>
            </a:r>
            <a:r>
              <a:rPr lang="en-US" dirty="0"/>
              <a:t>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It highlights </a:t>
            </a:r>
            <a:r>
              <a:rPr lang="en-US" b="1" dirty="0"/>
              <a:t>entries that break expected accounting patterns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“Tools like </a:t>
            </a:r>
            <a:r>
              <a:rPr lang="en-US" b="1" dirty="0"/>
              <a:t>Caseware </a:t>
            </a:r>
            <a:r>
              <a:rPr lang="en-US" b="1" dirty="0" err="1"/>
              <a:t>AiDA</a:t>
            </a:r>
            <a:r>
              <a:rPr lang="en-US" b="1" dirty="0"/>
              <a:t>, Caseware IDEA</a:t>
            </a:r>
            <a:r>
              <a:rPr lang="en-US" dirty="0"/>
              <a:t> allow finance teams and auditors to see these insights immediately.”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It’s not about replacing finance professionals — it’s about giving them better visibility.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6855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 practical example of AI applied to finance and audit data.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err="1"/>
              <a:t>AiDA</a:t>
            </a:r>
            <a:r>
              <a:rPr lang="en-US" dirty="0"/>
              <a:t> is designed specifically for:</a:t>
            </a:r>
          </a:p>
          <a:p>
            <a:pPr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Finance professionals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Internal auditors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External auditors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Its goal is to </a:t>
            </a:r>
            <a:r>
              <a:rPr lang="en-US" b="1" dirty="0"/>
              <a:t>surface risk indicators early</a:t>
            </a:r>
            <a:r>
              <a:rPr lang="en-US" dirty="0"/>
              <a:t>.</a:t>
            </a:r>
          </a:p>
          <a:p>
            <a:endParaRPr lang="en-ZA" dirty="0"/>
          </a:p>
          <a:p>
            <a:pPr algn="l">
              <a:spcAft>
                <a:spcPts val="750"/>
              </a:spcAft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Caseware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is an advanced AI-driven digital assistant designed to enhance efficiency by delivering dynamic, context-aware responses to profession-specific inquiries. </a:t>
            </a:r>
          </a:p>
          <a:p>
            <a:pPr algn="l">
              <a:spcAft>
                <a:spcPts val="750"/>
              </a:spcAft>
              <a:buNone/>
            </a:pPr>
            <a:endParaRPr lang="en-US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name </a:t>
            </a:r>
            <a:r>
              <a:rPr lang="en-US" dirty="0" err="1"/>
              <a:t>AiDA</a:t>
            </a:r>
            <a:r>
              <a:rPr lang="en-US" dirty="0"/>
              <a:t> is inspired by Ada Lovelace, a pioneer of computer science and considered the world's first computer programmer, and it also conveniently stands for </a:t>
            </a:r>
            <a:r>
              <a:rPr lang="en-US" b="1" dirty="0"/>
              <a:t>AI Digital Assistant</a:t>
            </a:r>
            <a:endParaRPr lang="en-ZA" dirty="0"/>
          </a:p>
          <a:p>
            <a:pPr algn="l">
              <a:spcAft>
                <a:spcPts val="750"/>
              </a:spcAft>
              <a:buNone/>
            </a:pPr>
            <a:endParaRPr lang="en-US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>
              <a:spcAft>
                <a:spcPts val="750"/>
              </a:spcAft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Imagine transforming your daily grind of sifting through endless documents, chasing compliance updates, and second-guessing complex queries into a seamless, high-precision workflow that saves hours every day. That's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– Caseware's AI-powered digital assistant, built specifically for accountants and auditors like you. With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integrated into your Caseware Cloud platform, you get instant, context-aware answers to engagement-specific questions, automated document summaries, and research assistance that ensures unwavering compliance and accuracy. No more wasting time on generic AI tools that miss the mark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empowers your professional judgment, boosts efficiency, and lets you focus on strategic insights that drive real value for your clients. </a:t>
            </a:r>
          </a:p>
          <a:p>
            <a:pPr algn="l">
              <a:spcAft>
                <a:spcPts val="750"/>
              </a:spcAft>
              <a:buNone/>
            </a:pPr>
            <a:endParaRPr lang="en-ZA" dirty="0"/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Privacy &amp; Security 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interactions with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private and remain within your current session.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 not share conversations between users or utilize your firm’s data to train its model.</a:t>
            </a:r>
          </a:p>
          <a:p>
            <a:pPr algn="l">
              <a:spcBef>
                <a:spcPts val="1500"/>
              </a:spcBef>
              <a:spcAft>
                <a:spcPts val="750"/>
              </a:spcAft>
              <a:buFont typeface="+mj-lt"/>
              <a:buNone/>
            </a:pPr>
            <a:endParaRPr lang="en-US" b="1" i="0" dirty="0">
              <a:solidFill>
                <a:srgbClr val="303333"/>
              </a:solidFill>
              <a:effectLst/>
              <a:latin typeface="-apple-system"/>
            </a:endParaRPr>
          </a:p>
          <a:p>
            <a:pPr algn="l">
              <a:spcBef>
                <a:spcPts val="1500"/>
              </a:spcBef>
              <a:spcAft>
                <a:spcPts val="750"/>
              </a:spcAft>
              <a:buFont typeface="+mj-lt"/>
              <a:buNone/>
            </a:pPr>
            <a:endParaRPr lang="en-US" b="1" i="0" dirty="0">
              <a:solidFill>
                <a:srgbClr val="303333"/>
              </a:solidFill>
              <a:effectLst/>
              <a:latin typeface="-apple-system"/>
            </a:endParaRPr>
          </a:p>
          <a:p>
            <a:pPr algn="l">
              <a:spcBef>
                <a:spcPts val="1500"/>
              </a:spcBef>
              <a:spcAft>
                <a:spcPts val="750"/>
              </a:spcAft>
              <a:buFont typeface="+mj-lt"/>
              <a:buNone/>
            </a:pPr>
            <a:r>
              <a:rPr lang="en-US" b="1" i="0" dirty="0">
                <a:solidFill>
                  <a:srgbClr val="303333"/>
                </a:solidFill>
                <a:effectLst/>
                <a:latin typeface="-apple-system"/>
              </a:rPr>
              <a:t>Choosing the Right AI Model </a:t>
            </a:r>
            <a:endParaRPr lang="en-US" b="0" i="0" dirty="0">
              <a:solidFill>
                <a:srgbClr val="303333"/>
              </a:solidFill>
              <a:effectLst/>
              <a:latin typeface="inherit"/>
            </a:endParaRPr>
          </a:p>
          <a:p>
            <a:pPr algn="l">
              <a:spcAft>
                <a:spcPts val="750"/>
              </a:spcAft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offers two model options to suit your needs: </a:t>
            </a:r>
            <a:endParaRPr lang="en-US" b="0" i="0" dirty="0">
              <a:solidFill>
                <a:srgbClr val="51626F"/>
              </a:solidFill>
              <a:effectLst/>
              <a:latin typeface="Roboto" panose="02000000000000000000" pitchFamily="2" charset="0"/>
            </a:endParaRPr>
          </a:p>
          <a:p>
            <a:pPr marL="742950" lvl="1" indent="-28575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1" i="0" dirty="0">
                <a:solidFill>
                  <a:srgbClr val="000000"/>
                </a:solidFill>
                <a:effectLst/>
                <a:latin typeface="-apple-system"/>
              </a:rPr>
              <a:t> Fast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– The free version, powered by the Claude 3 Haiku model, is designed for fast, efficient task handling with quick response times. </a:t>
            </a:r>
          </a:p>
          <a:p>
            <a:pPr marL="742950" lvl="1" indent="-28575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742950" lvl="1" indent="-28575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1" i="0" dirty="0">
                <a:solidFill>
                  <a:srgbClr val="000000"/>
                </a:solidFill>
                <a:effectLst/>
                <a:latin typeface="-apple-system"/>
              </a:rPr>
              <a:t> Enhanced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– The paid version, built on the Claude 3 Sonnet model, excels at handling complex tasks that require deep analysis and technical summarization. </a:t>
            </a:r>
          </a:p>
          <a:p>
            <a:pPr algn="l">
              <a:spcAft>
                <a:spcPts val="750"/>
              </a:spcAft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</a:p>
          <a:p>
            <a:pPr algn="l">
              <a:spcAft>
                <a:spcPts val="750"/>
              </a:spcAft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By leveraging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AiDA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finance departments will move towards streamlined workflows, reduced manual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labour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and a focused shift toward high-impact activities, all while maintaining the highest levels of security and professional integrity. It's not about replacing you – it's about supercharging your expertise for unprecedented efficiency.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03390-FD14-4A78-8E7C-55E166F81E3C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9314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5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3" y="2990942"/>
            <a:ext cx="11158151" cy="9243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/>
              <a:t>Financial Reporting 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4073236"/>
            <a:ext cx="11156950" cy="1429789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Enter description if needed. </a:t>
            </a:r>
            <a:br>
              <a:rPr lang="en-GB"/>
            </a:br>
            <a:r>
              <a:rPr lang="en-GB"/>
              <a:t>The product icon needs to be copied from the last slide and replaced with the appropriate icon. If you do not wish to use this as a product divider slide, simply delete the icon and the name placeholder.</a:t>
            </a:r>
            <a:br>
              <a:rPr lang="en-GB"/>
            </a:br>
            <a:r>
              <a:rPr lang="en-GB"/>
              <a:t>The line under the heading is not on the master, this is so that it can be moved it the text required it to.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4942D-10A5-C590-7DE6-E5C700DEAD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913" y="1716585"/>
            <a:ext cx="11156950" cy="361597"/>
          </a:xfrm>
        </p:spPr>
        <p:txBody>
          <a:bodyPr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Insert product name if you want to use this as a product cover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4F1B5-C7CB-C6CB-97A3-BAEDB304C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18222" y="6292735"/>
            <a:ext cx="1755557" cy="37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9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174387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slide basic">
    <p:bg>
      <p:bgPr>
        <a:gradFill>
          <a:gsLst>
            <a:gs pos="99000">
              <a:schemeClr val="accent6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7A7F924-67D9-AD06-C6B7-8DA0CB1DCB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36576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201C8-FCDD-DE16-CD65-0464A37500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B65CE43-F220-C22A-53C8-054F7DC1C3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5" y="3707852"/>
            <a:ext cx="2269232" cy="756082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9EDFAD6-9032-6AF5-7FF1-37B7B0A1FD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4902" y="5288404"/>
            <a:ext cx="1790523" cy="756082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3845F78-5A7B-E22D-4D02-515202B1B3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431" y="1929116"/>
            <a:ext cx="1277718" cy="756082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86C4A9F-A27C-863F-8DE0-3BC07828E8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6800" y="5560804"/>
            <a:ext cx="2269232" cy="756082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0B81645-D83E-8AC9-9F96-F0D8085F2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135" y="3991614"/>
            <a:ext cx="2269232" cy="756082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2A7EF00-2955-C3BF-9F1B-C85FC70B88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25426" y="2307158"/>
            <a:ext cx="1474429" cy="756082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B6892B6-C828-4FF5-30A8-F4C188FF48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49240" y="2043665"/>
            <a:ext cx="1277717" cy="756082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4CBC2DB-A502-AE54-C737-4ACB49E0AD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2689" y="3329811"/>
            <a:ext cx="1545944" cy="756082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3C04793-7225-A792-5551-DC2D092373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104" y="3424844"/>
            <a:ext cx="2269232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B157DE4-D77A-2B26-E50E-3442959D15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75431" y="1616296"/>
            <a:ext cx="1277718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9A571C4-1492-EC99-E34D-3461E5B5BE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5426" y="1976668"/>
            <a:ext cx="1474429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F495F5-3AC3-73E1-9C27-16DE7D4560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49241" y="1730845"/>
            <a:ext cx="1277718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F424DCF-6188-1F41-E769-CD179B1C5D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12134" y="3678794"/>
            <a:ext cx="2269231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54458598-5339-30E2-57E6-75E074BA59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16799" y="5247984"/>
            <a:ext cx="2269231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2A6BA16A-282A-9543-49E3-F6AEBA3AFF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22689" y="3010415"/>
            <a:ext cx="1545944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B96ABEBD-98E7-9E49-7647-42B6B3FD24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64901" y="4975584"/>
            <a:ext cx="1790523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28525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48499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over _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EE74E63-98CC-555F-49F4-64896A1FF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925" y="3515647"/>
            <a:ext cx="11158151" cy="1422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/>
              <a:t>Intro slide heading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84D330-D101-206D-4F49-6ECF75839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56062" y="1206526"/>
            <a:ext cx="5279875" cy="11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34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cover _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 1">
            <a:hlinkClick r:id="" action="ppaction://media"/>
            <a:extLst>
              <a:ext uri="{FF2B5EF4-FFF2-40B4-BE49-F238E27FC236}">
                <a16:creationId xmlns:a16="http://schemas.microsoft.com/office/drawing/2014/main" id="{181314DB-38D1-CF71-C009-0DBE60F51BD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588"/>
            <a:ext cx="12192000" cy="6858000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EE74E63-98CC-555F-49F4-64896A1FF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925" y="3515647"/>
            <a:ext cx="11158151" cy="1422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/>
              <a:t>Intro slide heading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84D330-D101-206D-4F49-6ECF758392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456062" y="1206526"/>
            <a:ext cx="5279875" cy="11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2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ogo cover _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sky&#10;&#10;AI-generated content may be incorrect.">
            <a:extLst>
              <a:ext uri="{FF2B5EF4-FFF2-40B4-BE49-F238E27FC236}">
                <a16:creationId xmlns:a16="http://schemas.microsoft.com/office/drawing/2014/main" id="{6DA6D538-BCB9-6C80-28A8-1F095F1CC3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EE74E63-98CC-555F-49F4-64896A1FF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925" y="1961167"/>
            <a:ext cx="4304457" cy="1654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Intro slide heading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84D330-D101-206D-4F49-6ECF758392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0110" y="616323"/>
            <a:ext cx="4474275" cy="950382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9D6B4A2-9ED8-FDFC-A35B-FCA416F06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924" y="4010498"/>
            <a:ext cx="4304457" cy="155902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Insert intro if you have one</a:t>
            </a:r>
          </a:p>
        </p:txBody>
      </p:sp>
      <p:pic>
        <p:nvPicPr>
          <p:cNvPr id="10" name="Comp 1">
            <a:hlinkClick r:id="" action="ppaction://media"/>
            <a:extLst>
              <a:ext uri="{FF2B5EF4-FFF2-40B4-BE49-F238E27FC236}">
                <a16:creationId xmlns:a16="http://schemas.microsoft.com/office/drawing/2014/main" id="{B39EA03F-B29C-8735-4AA1-EF8B3F754D9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cover _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4CA6AA40-310A-BD23-8E75-F20F1E88BF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alphaModFix amt="47000"/>
          </a:blip>
          <a:srcRect t="12132"/>
          <a:stretch>
            <a:fillRect/>
          </a:stretch>
        </p:blipFill>
        <p:spPr>
          <a:xfrm>
            <a:off x="-51914" y="-1"/>
            <a:ext cx="12243914" cy="6051665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EE74E63-98CC-555F-49F4-64896A1FF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925" y="3515647"/>
            <a:ext cx="11158151" cy="1422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/>
              <a:t>Intro slide heading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84D330-D101-206D-4F49-6ECF758392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456060" y="1206526"/>
            <a:ext cx="5279880" cy="11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56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cover _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9745A49-BFBD-BD0E-D6CA-69169994D14E}"/>
              </a:ext>
            </a:extLst>
          </p:cNvPr>
          <p:cNvGrpSpPr/>
          <p:nvPr userDrawn="1"/>
        </p:nvGrpSpPr>
        <p:grpSpPr>
          <a:xfrm>
            <a:off x="0" y="2699603"/>
            <a:ext cx="12192000" cy="4158397"/>
            <a:chOff x="0" y="2486025"/>
            <a:chExt cx="12818188" cy="4371975"/>
          </a:xfrm>
        </p:grpSpPr>
        <p:pic>
          <p:nvPicPr>
            <p:cNvPr id="13" name="Picture 12" descr="A black and white dotted background&#10;&#10;AI-generated content may be incorrect.">
              <a:extLst>
                <a:ext uri="{FF2B5EF4-FFF2-40B4-BE49-F238E27FC236}">
                  <a16:creationId xmlns:a16="http://schemas.microsoft.com/office/drawing/2014/main" id="{6300F16E-E782-BA22-A6CF-65ECB721E7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629"/>
                      </a14:imgEffect>
                    </a14:imgLayer>
                  </a14:imgProps>
                </a:ext>
              </a:extLst>
            </a:blip>
            <a:srcRect r="788"/>
            <a:stretch>
              <a:fillRect/>
            </a:stretch>
          </p:blipFill>
          <p:spPr>
            <a:xfrm>
              <a:off x="0" y="2486025"/>
              <a:ext cx="7711200" cy="4371975"/>
            </a:xfrm>
            <a:prstGeom prst="rect">
              <a:avLst/>
            </a:prstGeom>
          </p:spPr>
        </p:pic>
        <p:pic>
          <p:nvPicPr>
            <p:cNvPr id="14" name="Picture 13" descr="A black and white dotted background&#10;&#10;AI-generated content may be incorrect.">
              <a:extLst>
                <a:ext uri="{FF2B5EF4-FFF2-40B4-BE49-F238E27FC236}">
                  <a16:creationId xmlns:a16="http://schemas.microsoft.com/office/drawing/2014/main" id="{1705A173-FD42-E295-1F65-1B9BD0B87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629"/>
                      </a14:imgEffect>
                    </a14:imgLayer>
                  </a14:imgProps>
                </a:ext>
              </a:extLst>
            </a:blip>
            <a:srcRect r="34896"/>
            <a:stretch>
              <a:fillRect/>
            </a:stretch>
          </p:blipFill>
          <p:spPr>
            <a:xfrm>
              <a:off x="7758000" y="2486025"/>
              <a:ext cx="5060188" cy="437197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9388E1C-82EB-7946-8E99-61472485C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456062" y="3342890"/>
            <a:ext cx="5279875" cy="1121500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EE74E63-98CC-555F-49F4-64896A1FF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925" y="1271213"/>
            <a:ext cx="11158151" cy="1422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Thank you slide heading</a:t>
            </a:r>
          </a:p>
        </p:txBody>
      </p:sp>
    </p:spTree>
    <p:extLst>
      <p:ext uri="{BB962C8B-B14F-4D97-AF65-F5344CB8AC3E}">
        <p14:creationId xmlns:p14="http://schemas.microsoft.com/office/powerpoint/2010/main" val="54496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over _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611849F-B5A5-1F12-2673-A69B35502180}"/>
              </a:ext>
            </a:extLst>
          </p:cNvPr>
          <p:cNvGrpSpPr/>
          <p:nvPr userDrawn="1"/>
        </p:nvGrpSpPr>
        <p:grpSpPr>
          <a:xfrm>
            <a:off x="0" y="2699603"/>
            <a:ext cx="12192000" cy="4158397"/>
            <a:chOff x="0" y="2486025"/>
            <a:chExt cx="12818188" cy="4371975"/>
          </a:xfrm>
        </p:grpSpPr>
        <p:pic>
          <p:nvPicPr>
            <p:cNvPr id="3" name="Picture 2" descr="A black and white dotted background&#10;&#10;AI-generated content may be incorrect.">
              <a:extLst>
                <a:ext uri="{FF2B5EF4-FFF2-40B4-BE49-F238E27FC236}">
                  <a16:creationId xmlns:a16="http://schemas.microsoft.com/office/drawing/2014/main" id="{79FEFD07-BA11-388B-0057-C6F776979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788"/>
            <a:stretch>
              <a:fillRect/>
            </a:stretch>
          </p:blipFill>
          <p:spPr>
            <a:xfrm>
              <a:off x="0" y="2486025"/>
              <a:ext cx="7711200" cy="4371975"/>
            </a:xfrm>
            <a:prstGeom prst="rect">
              <a:avLst/>
            </a:prstGeom>
          </p:spPr>
        </p:pic>
        <p:pic>
          <p:nvPicPr>
            <p:cNvPr id="4" name="Picture 3" descr="A black and white dotted background&#10;&#10;AI-generated content may be incorrect.">
              <a:extLst>
                <a:ext uri="{FF2B5EF4-FFF2-40B4-BE49-F238E27FC236}">
                  <a16:creationId xmlns:a16="http://schemas.microsoft.com/office/drawing/2014/main" id="{EA335A81-258C-6C55-C763-D465C4FEDE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4896"/>
            <a:stretch>
              <a:fillRect/>
            </a:stretch>
          </p:blipFill>
          <p:spPr>
            <a:xfrm>
              <a:off x="7758000" y="2486025"/>
              <a:ext cx="5060188" cy="43719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380AA75-7944-09C3-4F3F-9E441CA892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56062" y="3342890"/>
            <a:ext cx="5279875" cy="112150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9B67D56-C740-286E-01EB-8EF1BA0A5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925" y="1271213"/>
            <a:ext cx="11158151" cy="1422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/>
              <a:t>Thank you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435012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over _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935EF6-41C0-B671-FAD9-3B023580099C}"/>
              </a:ext>
            </a:extLst>
          </p:cNvPr>
          <p:cNvGrpSpPr/>
          <p:nvPr userDrawn="1"/>
        </p:nvGrpSpPr>
        <p:grpSpPr>
          <a:xfrm>
            <a:off x="0" y="2699603"/>
            <a:ext cx="12192000" cy="4158397"/>
            <a:chOff x="0" y="2486025"/>
            <a:chExt cx="12818188" cy="4371975"/>
          </a:xfrm>
        </p:grpSpPr>
        <p:pic>
          <p:nvPicPr>
            <p:cNvPr id="3" name="Picture 2" descr="A black and white dotted background&#10;&#10;AI-generated content may be incorrect.">
              <a:extLst>
                <a:ext uri="{FF2B5EF4-FFF2-40B4-BE49-F238E27FC236}">
                  <a16:creationId xmlns:a16="http://schemas.microsoft.com/office/drawing/2014/main" id="{9B8A4883-55DE-B26B-9D89-01D928B79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788"/>
            <a:stretch>
              <a:fillRect/>
            </a:stretch>
          </p:blipFill>
          <p:spPr>
            <a:xfrm>
              <a:off x="0" y="2486025"/>
              <a:ext cx="7711200" cy="4371975"/>
            </a:xfrm>
            <a:prstGeom prst="rect">
              <a:avLst/>
            </a:prstGeom>
          </p:spPr>
        </p:pic>
        <p:pic>
          <p:nvPicPr>
            <p:cNvPr id="4" name="Picture 3" descr="A black and white dotted background&#10;&#10;AI-generated content may be incorrect.">
              <a:extLst>
                <a:ext uri="{FF2B5EF4-FFF2-40B4-BE49-F238E27FC236}">
                  <a16:creationId xmlns:a16="http://schemas.microsoft.com/office/drawing/2014/main" id="{7BFD6D36-B425-F4DC-128D-35891B9F2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4896"/>
            <a:stretch>
              <a:fillRect/>
            </a:stretch>
          </p:blipFill>
          <p:spPr>
            <a:xfrm>
              <a:off x="7758000" y="2486025"/>
              <a:ext cx="5060188" cy="437197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56060" y="3342890"/>
            <a:ext cx="5279880" cy="1121501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08CDB0C-DE00-6B0D-F94E-40E753B0D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925" y="1271213"/>
            <a:ext cx="11158151" cy="1422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/>
              <a:t>Thank you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40023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4254418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457834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902FAA50-B9BA-E05C-F27E-6BF8347CE57A}"/>
              </a:ext>
            </a:extLst>
          </p:cNvPr>
          <p:cNvSpPr/>
          <p:nvPr userDrawn="1"/>
        </p:nvSpPr>
        <p:spPr>
          <a:xfrm rot="5400000">
            <a:off x="-960124" y="960119"/>
            <a:ext cx="6600305" cy="4680067"/>
          </a:xfrm>
          <a:prstGeom prst="round1Rect">
            <a:avLst>
              <a:gd name="adj" fmla="val 7964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61560" dist="38100" dir="2700000" sx="99080" sy="99080" algn="tl" rotWithShape="0">
              <a:prstClr val="black">
                <a:alpha val="3712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4" y="814647"/>
            <a:ext cx="3366880" cy="1271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Table of Content 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8705" y="814647"/>
            <a:ext cx="6410845" cy="5376603"/>
          </a:xfrm>
        </p:spPr>
        <p:txBody>
          <a:bodyPr/>
          <a:lstStyle>
            <a:lvl1pPr marL="0" indent="223838"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insert copy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E5984-6FD9-DC59-A3E0-B26DE67B13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600" y="2576513"/>
            <a:ext cx="3432175" cy="3400425"/>
          </a:xfrm>
        </p:spPr>
        <p:txBody>
          <a:bodyPr/>
          <a:lstStyle/>
          <a:p>
            <a:pPr lvl="0"/>
            <a:r>
              <a:rPr lang="en-GB"/>
              <a:t>Insert description of event</a:t>
            </a:r>
          </a:p>
        </p:txBody>
      </p:sp>
    </p:spTree>
    <p:extLst>
      <p:ext uri="{BB962C8B-B14F-4D97-AF65-F5344CB8AC3E}">
        <p14:creationId xmlns:p14="http://schemas.microsoft.com/office/powerpoint/2010/main" val="872738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375CDD12-6F90-EDEC-F439-53E3A2F8F024}"/>
              </a:ext>
            </a:extLst>
          </p:cNvPr>
          <p:cNvSpPr/>
          <p:nvPr userDrawn="1"/>
        </p:nvSpPr>
        <p:spPr>
          <a:xfrm rot="5400000">
            <a:off x="-960124" y="960119"/>
            <a:ext cx="6600305" cy="4680067"/>
          </a:xfrm>
          <a:prstGeom prst="round1Rect">
            <a:avLst>
              <a:gd name="adj" fmla="val 7964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278243" dist="38100" dir="2700000" sx="100738" sy="100738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4" y="814647"/>
            <a:ext cx="3366880" cy="1271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Table of Content 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8705" y="814647"/>
            <a:ext cx="6410845" cy="5376603"/>
          </a:xfrm>
        </p:spPr>
        <p:txBody>
          <a:bodyPr/>
          <a:lstStyle>
            <a:lvl1pPr marL="0" indent="223838"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insert copy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E5984-6FD9-DC59-A3E0-B26DE67B13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600" y="2576513"/>
            <a:ext cx="3432175" cy="34004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Insert description of event</a:t>
            </a:r>
          </a:p>
        </p:txBody>
      </p:sp>
    </p:spTree>
    <p:extLst>
      <p:ext uri="{BB962C8B-B14F-4D97-AF65-F5344CB8AC3E}">
        <p14:creationId xmlns:p14="http://schemas.microsoft.com/office/powerpoint/2010/main" val="945619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back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954140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40254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3949468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1756907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3954179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3923145" cy="5284787"/>
          </a:xfrm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  <p:pic>
        <p:nvPicPr>
          <p:cNvPr id="2" name="Picture 1" descr="A computer with a blank screen&#10;&#10;AI-generated content may be incorrect.">
            <a:extLst>
              <a:ext uri="{FF2B5EF4-FFF2-40B4-BE49-F238E27FC236}">
                <a16:creationId xmlns:a16="http://schemas.microsoft.com/office/drawing/2014/main" id="{6BCA029F-83DB-A9BD-5FBF-10BF67509F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69620" y="1526422"/>
            <a:ext cx="7772400" cy="4897676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769CB1E-6317-F08E-2E6C-A6AFFE0E61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6771" y="1828800"/>
            <a:ext cx="6242454" cy="3973513"/>
          </a:xfr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87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omputer with a white screen&#10;&#10;AI-generated content may be incorrect.">
            <a:extLst>
              <a:ext uri="{FF2B5EF4-FFF2-40B4-BE49-F238E27FC236}">
                <a16:creationId xmlns:a16="http://schemas.microsoft.com/office/drawing/2014/main" id="{D758B11E-B4B4-4C61-45AE-9904787C9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9600" y="1550505"/>
            <a:ext cx="7772400" cy="5307495"/>
          </a:xfrm>
          <a:prstGeom prst="rect">
            <a:avLst/>
          </a:prstGeom>
        </p:spPr>
      </p:pic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948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3923145" cy="5284787"/>
          </a:xfrm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769CB1E-6317-F08E-2E6C-A6AFFE0E61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0437" y="1762298"/>
            <a:ext cx="7547956" cy="4796444"/>
          </a:xfr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76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pic>
        <p:nvPicPr>
          <p:cNvPr id="2" name="Picture 1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9CCC592D-3117-6D2D-7BBB-FAF4E412E3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64334" y="290114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70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096C2-51E0-7A47-3B2A-F1E37F1843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19856"/>
            <a:ext cx="12192000" cy="6858000"/>
          </a:xfrm>
          <a:prstGeom prst="rect">
            <a:avLst/>
          </a:prstGeom>
        </p:spPr>
      </p:pic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5187367" cy="823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2427" y="365126"/>
            <a:ext cx="5687637" cy="1412788"/>
          </a:xfrm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495007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slide basic">
    <p:bg>
      <p:bgPr>
        <a:gradFill>
          <a:gsLst>
            <a:gs pos="99000">
              <a:srgbClr val="E8EDFF"/>
            </a:gs>
            <a:gs pos="52000">
              <a:schemeClr val="bg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5" y="3707852"/>
            <a:ext cx="2019531" cy="756082"/>
          </a:xfrm>
          <a:ln>
            <a:noFill/>
          </a:ln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7A7F924-67D9-AD06-C6B7-8DA0CB1DCB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365760"/>
            <a:ext cx="12192000" cy="68580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8BBD998-EEC2-CB3A-0A54-2A7CF28EB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4903" y="5288404"/>
            <a:ext cx="1593498" cy="756082"/>
          </a:xfrm>
          <a:ln>
            <a:noFill/>
          </a:ln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490C467-BF7F-1D21-B5E0-B3849ED63A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431" y="1929116"/>
            <a:ext cx="1137121" cy="756082"/>
          </a:xfrm>
          <a:ln>
            <a:noFill/>
          </a:ln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61B093E-1F40-1814-C26D-28DBFB54D7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6800" y="5560804"/>
            <a:ext cx="2019531" cy="756082"/>
          </a:xfrm>
          <a:ln>
            <a:noFill/>
          </a:ln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9F77B8A-E45E-35F9-C796-F60C8B51C3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135" y="3991614"/>
            <a:ext cx="2019531" cy="756082"/>
          </a:xfrm>
          <a:ln>
            <a:noFill/>
          </a:ln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6668CE7-7898-518B-3A16-B31C0F7E3A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25427" y="2307158"/>
            <a:ext cx="1312186" cy="756082"/>
          </a:xfrm>
          <a:ln>
            <a:noFill/>
          </a:ln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EBF2C12-3535-7B4A-532C-8034D347E0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49241" y="2043665"/>
            <a:ext cx="1137120" cy="756082"/>
          </a:xfrm>
          <a:ln>
            <a:noFill/>
          </a:ln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D6C394C-7A48-C94C-0235-595E3C8499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2689" y="3329811"/>
            <a:ext cx="1375832" cy="756082"/>
          </a:xfrm>
          <a:ln>
            <a:noFill/>
          </a:ln>
        </p:spPr>
        <p:txBody>
          <a:bodyPr/>
          <a:lstStyle/>
          <a:p>
            <a:pPr lvl="0"/>
            <a:r>
              <a:rPr lang="en-GB"/>
              <a:t>Click to insert copy</a:t>
            </a:r>
          </a:p>
        </p:txBody>
      </p:sp>
      <p:pic>
        <p:nvPicPr>
          <p:cNvPr id="13" name="Picture 12" descr="A black and grey logo&#10;&#10;AI-generated content may be incorrect.">
            <a:extLst>
              <a:ext uri="{FF2B5EF4-FFF2-40B4-BE49-F238E27FC236}">
                <a16:creationId xmlns:a16="http://schemas.microsoft.com/office/drawing/2014/main" id="{5D1D8310-0824-42E5-3139-26B6A03045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396CE8-5C41-FD85-01D3-CE19C93572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104" y="3424844"/>
            <a:ext cx="2019531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44E2EDA-B945-25F3-4586-029BE11DEF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75431" y="1616296"/>
            <a:ext cx="1137121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B8403BC-038B-C29E-4158-3CEFAE0A6B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5427" y="1976668"/>
            <a:ext cx="1312186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51D29F1-CB6C-97A3-E79B-1F03BA894D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49241" y="1730845"/>
            <a:ext cx="1137121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75CB0C6-DB8C-3B95-1743-EB0F74E9C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12135" y="3678794"/>
            <a:ext cx="2019530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9A0FF08-7719-A1AB-A067-AADA4CD160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16800" y="5247984"/>
            <a:ext cx="2019530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D8486A9-DF10-E0C2-E737-09222D54CC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22689" y="3010415"/>
            <a:ext cx="1375832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3CA4B64-0B1D-59AC-E09F-5B115407BB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64902" y="4975584"/>
            <a:ext cx="1593498" cy="278852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661506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4" y="365126"/>
            <a:ext cx="9701178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Speaker intro heading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1AAC2CB-6A21-56EA-958B-E2B414AA30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0271" y="4422747"/>
            <a:ext cx="2329182" cy="241536"/>
          </a:xfrm>
        </p:spPr>
        <p:txBody>
          <a:bodyPr/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9EDC362-0F77-8BFE-87C3-D38487A4D4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0271" y="4693700"/>
            <a:ext cx="2329182" cy="241536"/>
          </a:xfrm>
        </p:spPr>
        <p:txBody>
          <a:bodyPr/>
          <a:lstStyle>
            <a:lvl1pPr algn="ctr">
              <a:defRPr sz="1000" b="0"/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6EBEF081-06E5-EFC1-43A1-01D0B8207CA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0271" y="1896428"/>
            <a:ext cx="2329183" cy="2329184"/>
          </a:xfrm>
          <a:prstGeom prst="round1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  <a:ln>
            <a:solidFill>
              <a:schemeClr val="tx2"/>
            </a:solidFill>
          </a:ln>
        </p:spPr>
        <p:txBody>
          <a:bodyPr/>
          <a:lstStyle/>
          <a:p>
            <a:endParaRPr lang="en-GB"/>
          </a:p>
        </p:txBody>
      </p:sp>
      <p:pic>
        <p:nvPicPr>
          <p:cNvPr id="33" name="Picture 32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D6DD39B2-C770-DC12-F917-EBCB3A83DA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4023" y="5269494"/>
            <a:ext cx="1574483" cy="1602527"/>
          </a:xfrm>
          <a:prstGeom prst="rect">
            <a:avLst/>
          </a:prstGeom>
        </p:spPr>
      </p:pic>
      <p:pic>
        <p:nvPicPr>
          <p:cNvPr id="34" name="Picture 33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6B8B629C-811A-E8BA-2578-906C150614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603495" y="-14022"/>
            <a:ext cx="1574483" cy="1602527"/>
          </a:xfrm>
          <a:prstGeom prst="rect">
            <a:avLst/>
          </a:prstGeom>
        </p:spPr>
      </p:pic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0BCC4FD9-8B62-A88E-2465-8260E2378D7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56721" y="1896427"/>
            <a:ext cx="2329183" cy="2329184"/>
          </a:xfrm>
          <a:prstGeom prst="round1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  <a:ln>
            <a:solidFill>
              <a:schemeClr val="tx2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0C73C4AB-58EC-D0F5-AD50-87B349E6625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33171" y="1896426"/>
            <a:ext cx="2329183" cy="2329184"/>
          </a:xfrm>
          <a:prstGeom prst="round1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  <a:ln>
            <a:solidFill>
              <a:schemeClr val="tx2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B0394231-71C5-A05C-DB64-72F2E94D0F1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909622" y="1896426"/>
            <a:ext cx="2329183" cy="2329184"/>
          </a:xfrm>
          <a:prstGeom prst="round1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  <a:ln>
            <a:solidFill>
              <a:schemeClr val="tx2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AC113876-CD7C-6D83-E8C0-9BC3A45224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56722" y="4422747"/>
            <a:ext cx="2329182" cy="241536"/>
          </a:xfrm>
        </p:spPr>
        <p:txBody>
          <a:bodyPr/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2A4C3FD-F124-6587-6ACC-EB059F0F1B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56722" y="4693700"/>
            <a:ext cx="2329182" cy="241536"/>
          </a:xfrm>
        </p:spPr>
        <p:txBody>
          <a:bodyPr/>
          <a:lstStyle>
            <a:lvl1pPr algn="ctr">
              <a:defRPr sz="1000" b="0"/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7EC14D23-D11D-6686-8DAF-5FB4DE1568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3172" y="4422747"/>
            <a:ext cx="2329182" cy="241536"/>
          </a:xfrm>
        </p:spPr>
        <p:txBody>
          <a:bodyPr/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B10621B9-966E-61C6-DE2D-163EE481547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3172" y="4693700"/>
            <a:ext cx="2329182" cy="241536"/>
          </a:xfrm>
        </p:spPr>
        <p:txBody>
          <a:bodyPr/>
          <a:lstStyle>
            <a:lvl1pPr algn="ctr">
              <a:defRPr sz="1000" b="0"/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E58AD1D-8A04-FC2F-72B2-C5521D16528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09623" y="4422747"/>
            <a:ext cx="2329182" cy="241536"/>
          </a:xfrm>
        </p:spPr>
        <p:txBody>
          <a:bodyPr/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74B8E213-8A09-760F-C59C-933887273C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09623" y="4693700"/>
            <a:ext cx="2329182" cy="241536"/>
          </a:xfrm>
        </p:spPr>
        <p:txBody>
          <a:bodyPr/>
          <a:lstStyle>
            <a:lvl1pPr algn="ctr">
              <a:defRPr sz="1000" b="0"/>
            </a:lvl1pPr>
          </a:lstStyle>
          <a:p>
            <a:pPr lvl="0"/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93904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4" y="365126"/>
            <a:ext cx="9701178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Speaker intro heading</a:t>
            </a:r>
          </a:p>
        </p:txBody>
      </p:sp>
      <p:pic>
        <p:nvPicPr>
          <p:cNvPr id="33" name="Picture 32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D6DD39B2-C770-DC12-F917-EBCB3A83DA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4022" y="5314815"/>
            <a:ext cx="1574483" cy="160252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CB56926-8E5B-BC9A-2270-15B590F3B6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81914" y="2743199"/>
            <a:ext cx="2434630" cy="2220111"/>
          </a:xfrm>
          <a:prstGeom prst="round1Rect">
            <a:avLst>
              <a:gd name="adj" fmla="val 7306"/>
            </a:avLst>
          </a:prstGeom>
          <a:solidFill>
            <a:schemeClr val="tx1"/>
          </a:solidFill>
        </p:spPr>
        <p:txBody>
          <a:bodyPr anchor="b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540B11B-DEC3-D6C4-AB82-722F0E23B8F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5956" y="1986252"/>
            <a:ext cx="2106546" cy="2106547"/>
          </a:xfrm>
          <a:prstGeom prst="round1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pic>
        <p:nvPicPr>
          <p:cNvPr id="13" name="Picture 12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F556BEF7-52E2-4620-6085-20E7D81D17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594760" y="-14022"/>
            <a:ext cx="1574483" cy="1602527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E533E37-826B-F65A-C97F-86EC0714CC6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302699" y="2743199"/>
            <a:ext cx="2434630" cy="2220111"/>
          </a:xfrm>
          <a:prstGeom prst="round1Rect">
            <a:avLst>
              <a:gd name="adj" fmla="val 7306"/>
            </a:avLst>
          </a:prstGeom>
          <a:solidFill>
            <a:schemeClr val="tx1"/>
          </a:solidFill>
        </p:spPr>
        <p:txBody>
          <a:bodyPr anchor="b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F040342-1298-8CF8-D69F-DBF92E347AA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66741" y="1986252"/>
            <a:ext cx="2106546" cy="2106547"/>
          </a:xfrm>
          <a:prstGeom prst="round1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F66CCA4-54CF-4771-1BA8-A8E83061539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096000" y="2743199"/>
            <a:ext cx="2434630" cy="2220111"/>
          </a:xfrm>
          <a:prstGeom prst="round1Rect">
            <a:avLst>
              <a:gd name="adj" fmla="val 7306"/>
            </a:avLst>
          </a:prstGeom>
          <a:solidFill>
            <a:schemeClr val="tx1"/>
          </a:solidFill>
        </p:spPr>
        <p:txBody>
          <a:bodyPr anchor="b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CC624AB-6BDA-4BEF-E0BE-4C7E6A1197F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260042" y="1986252"/>
            <a:ext cx="2106546" cy="2106547"/>
          </a:xfrm>
          <a:prstGeom prst="round1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044D9DC-0CFE-24C8-C48D-89F262D011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889301" y="2743199"/>
            <a:ext cx="2434630" cy="2220111"/>
          </a:xfrm>
          <a:prstGeom prst="round1Rect">
            <a:avLst>
              <a:gd name="adj" fmla="val 7306"/>
            </a:avLst>
          </a:prstGeom>
          <a:solidFill>
            <a:schemeClr val="tx1"/>
          </a:solidFill>
        </p:spPr>
        <p:txBody>
          <a:bodyPr anchor="b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383C378-5B7F-0BDB-A34B-404F58C8821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053343" y="1986252"/>
            <a:ext cx="2106546" cy="2106547"/>
          </a:xfrm>
          <a:prstGeom prst="round1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2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4" y="365126"/>
            <a:ext cx="9701178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Speaker intro heading</a:t>
            </a:r>
          </a:p>
        </p:txBody>
      </p:sp>
      <p:pic>
        <p:nvPicPr>
          <p:cNvPr id="33" name="Picture 32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D6DD39B2-C770-DC12-F917-EBCB3A83DA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4022" y="5314815"/>
            <a:ext cx="1574483" cy="1602527"/>
          </a:xfrm>
          <a:prstGeom prst="rect">
            <a:avLst/>
          </a:prstGeom>
        </p:spPr>
      </p:pic>
      <p:pic>
        <p:nvPicPr>
          <p:cNvPr id="13" name="Picture 12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F556BEF7-52E2-4620-6085-20E7D81D17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594760" y="-14022"/>
            <a:ext cx="1574483" cy="160252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2145C6-9D21-E98F-1C6F-3CC6C845CD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057665" y="2052754"/>
            <a:ext cx="2106546" cy="2294802"/>
          </a:xfrm>
          <a:prstGeom prst="roundRect">
            <a:avLst/>
          </a:prstGeom>
          <a:pattFill prst="pct5">
            <a:fgClr>
              <a:schemeClr val="accent2"/>
            </a:fgClr>
            <a:bgClr>
              <a:srgbClr val="E8EDFF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73289-171C-E666-78A5-6D95120C5BC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57665" y="3840480"/>
            <a:ext cx="2106546" cy="1189332"/>
          </a:xfrm>
          <a:prstGeom prst="round2DiagRect">
            <a:avLst/>
          </a:prstGeom>
          <a:solidFill>
            <a:schemeClr val="tx2"/>
          </a:solidFill>
        </p:spPr>
        <p:txBody>
          <a:bodyPr anchor="b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  <a:br>
              <a:rPr lang="en-GB"/>
            </a:b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FFE62B2-A869-DE89-AF52-870C924EC55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81914" y="2052754"/>
            <a:ext cx="2106546" cy="2294802"/>
          </a:xfrm>
          <a:prstGeom prst="roundRect">
            <a:avLst/>
          </a:prstGeom>
          <a:pattFill prst="pct5">
            <a:fgClr>
              <a:schemeClr val="accent2"/>
            </a:fgClr>
            <a:bgClr>
              <a:srgbClr val="E8EDFF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727C299-8BCE-B5D1-2BFD-3101F13CF14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1914" y="3840480"/>
            <a:ext cx="2106546" cy="1189332"/>
          </a:xfrm>
          <a:prstGeom prst="round2DiagRect">
            <a:avLst/>
          </a:prstGeom>
          <a:solidFill>
            <a:schemeClr val="tx2"/>
          </a:solidFill>
        </p:spPr>
        <p:txBody>
          <a:bodyPr anchor="b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  <a:br>
              <a:rPr lang="en-GB"/>
            </a:b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1AFB472-124E-9AD4-3AF9-1DB5E8831F4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633417" y="2052754"/>
            <a:ext cx="2106546" cy="2294802"/>
          </a:xfrm>
          <a:prstGeom prst="roundRect">
            <a:avLst/>
          </a:prstGeom>
          <a:pattFill prst="pct5">
            <a:fgClr>
              <a:schemeClr val="accent2"/>
            </a:fgClr>
            <a:bgClr>
              <a:srgbClr val="E8EDFF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79B1C5F-35A4-4757-43CD-4186558D43C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3417" y="3840480"/>
            <a:ext cx="2106546" cy="1189332"/>
          </a:xfrm>
          <a:prstGeom prst="round2DiagRect">
            <a:avLst/>
          </a:prstGeom>
          <a:solidFill>
            <a:schemeClr val="tx2"/>
          </a:solidFill>
        </p:spPr>
        <p:txBody>
          <a:bodyPr anchor="b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  <a:br>
              <a:rPr lang="en-GB"/>
            </a:b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0FAC232-5D59-C2EF-1C43-547E7B8E6C1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96398" y="2052754"/>
            <a:ext cx="2106546" cy="2294802"/>
          </a:xfrm>
          <a:prstGeom prst="roundRect">
            <a:avLst/>
          </a:prstGeom>
          <a:pattFill prst="pct5">
            <a:fgClr>
              <a:schemeClr val="accent2"/>
            </a:fgClr>
            <a:bgClr>
              <a:srgbClr val="E8EDFF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EB543CE-B667-0035-9A26-767A244A609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96398" y="3840480"/>
            <a:ext cx="2106546" cy="1189332"/>
          </a:xfrm>
          <a:prstGeom prst="round2DiagRect">
            <a:avLst/>
          </a:prstGeom>
          <a:solidFill>
            <a:schemeClr val="tx2"/>
          </a:solidFill>
        </p:spPr>
        <p:txBody>
          <a:bodyPr anchor="b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  <a:br>
              <a:rPr lang="en-GB"/>
            </a:br>
            <a:br>
              <a:rPr lang="en-GB"/>
            </a:br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54310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44" y="6424098"/>
            <a:ext cx="1137120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4" y="1346170"/>
            <a:ext cx="4106711" cy="15744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Speaker intro heading</a:t>
            </a:r>
          </a:p>
        </p:txBody>
      </p:sp>
      <p:pic>
        <p:nvPicPr>
          <p:cNvPr id="33" name="Picture 32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D6DD39B2-C770-DC12-F917-EBCB3A83DA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4022" y="5314815"/>
            <a:ext cx="1574483" cy="1602527"/>
          </a:xfrm>
          <a:prstGeom prst="rect">
            <a:avLst/>
          </a:prstGeom>
        </p:spPr>
      </p:pic>
      <p:pic>
        <p:nvPicPr>
          <p:cNvPr id="13" name="Picture 12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F556BEF7-52E2-4620-6085-20E7D81D17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594760" y="-14022"/>
            <a:ext cx="1574483" cy="1602527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FFE62B2-A869-DE89-AF52-870C924EC55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222096" y="1346171"/>
            <a:ext cx="3160500" cy="3442945"/>
          </a:xfrm>
          <a:prstGeom prst="roundRect">
            <a:avLst/>
          </a:prstGeom>
          <a:pattFill prst="pct5">
            <a:fgClr>
              <a:schemeClr val="accent2"/>
            </a:fgClr>
            <a:bgClr>
              <a:srgbClr val="E8EDFF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727C299-8BCE-B5D1-2BFD-3101F13CF14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222097" y="3990109"/>
            <a:ext cx="3160499" cy="1280160"/>
          </a:xfrm>
          <a:prstGeom prst="round2DiagRect">
            <a:avLst/>
          </a:prstGeom>
          <a:solidFill>
            <a:schemeClr val="tx2"/>
          </a:solidFill>
        </p:spPr>
        <p:txBody>
          <a:bodyPr anchor="b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  <a:br>
              <a:rPr lang="en-GB"/>
            </a:b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7BB28DB-7CD0-A194-D610-9D3966E209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3150524"/>
            <a:ext cx="4106025" cy="21197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312396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slide light back_2">
    <p:bg>
      <p:bgPr>
        <a:gradFill>
          <a:gsLst>
            <a:gs pos="0">
              <a:srgbClr val="B3211C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4" y="1346170"/>
            <a:ext cx="4106711" cy="15744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Speaker intro heading</a:t>
            </a:r>
          </a:p>
        </p:txBody>
      </p:sp>
      <p:pic>
        <p:nvPicPr>
          <p:cNvPr id="33" name="Picture 32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D6DD39B2-C770-DC12-F917-EBCB3A83DA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4022" y="5256247"/>
            <a:ext cx="1574483" cy="1602527"/>
          </a:xfrm>
          <a:prstGeom prst="rect">
            <a:avLst/>
          </a:prstGeom>
        </p:spPr>
      </p:pic>
      <p:pic>
        <p:nvPicPr>
          <p:cNvPr id="13" name="Picture 12" descr="A black and white dotted background&#10;&#10;AI-generated content may be incorrect.">
            <a:extLst>
              <a:ext uri="{FF2B5EF4-FFF2-40B4-BE49-F238E27FC236}">
                <a16:creationId xmlns:a16="http://schemas.microsoft.com/office/drawing/2014/main" id="{F556BEF7-52E2-4620-6085-20E7D81D17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594760" y="-14022"/>
            <a:ext cx="1574483" cy="1602527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FFE62B2-A869-DE89-AF52-870C924EC55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015942" y="1121595"/>
            <a:ext cx="3366654" cy="3667522"/>
          </a:xfrm>
          <a:prstGeom prst="roundRect">
            <a:avLst/>
          </a:prstGeom>
          <a:pattFill prst="pct5">
            <a:fgClr>
              <a:schemeClr val="accent2"/>
            </a:fgClr>
            <a:bgClr>
              <a:srgbClr val="E8EDFF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727C299-8BCE-B5D1-2BFD-3101F13CF14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15943" y="3956858"/>
            <a:ext cx="3366653" cy="1313411"/>
          </a:xfrm>
          <a:prstGeom prst="round2DiagRect">
            <a:avLst/>
          </a:prstGeom>
          <a:solidFill>
            <a:schemeClr val="tx1"/>
          </a:solidFill>
        </p:spPr>
        <p:txBody>
          <a:bodyPr anchor="b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Name and Surname</a:t>
            </a:r>
            <a:br>
              <a:rPr lang="en-GB"/>
            </a:b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7BB28DB-7CD0-A194-D610-9D3966E209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3150524"/>
            <a:ext cx="4106025" cy="211974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2113311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22311B-2834-71CF-588E-2A643CCA9C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2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light ba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B20130-D88C-325C-C5A7-2EB620A8E4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39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359784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2670497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59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pic>
        <p:nvPicPr>
          <p:cNvPr id="2" name="Picture 1" descr="A black and white background&#10;&#10;AI-generated content may be incorrect.">
            <a:extLst>
              <a:ext uri="{FF2B5EF4-FFF2-40B4-BE49-F238E27FC236}">
                <a16:creationId xmlns:a16="http://schemas.microsoft.com/office/drawing/2014/main" id="{B404BF4F-DC0E-5AFA-082C-8B02BA543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7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133699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4091A8-A24C-23BD-F9D1-002E1624FD2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black and white background with dots&#10;&#10;AI-generated content may be incorrect.">
              <a:extLst>
                <a:ext uri="{FF2B5EF4-FFF2-40B4-BE49-F238E27FC236}">
                  <a16:creationId xmlns:a16="http://schemas.microsoft.com/office/drawing/2014/main" id="{886E3DA3-A1C8-3048-ED9B-D4360868AB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24000"/>
            </a:blip>
            <a:stretch>
              <a:fillRect/>
            </a:stretch>
          </p:blipFill>
          <p:spPr>
            <a:xfrm rot="16200000">
              <a:off x="9860481" y="-20581"/>
              <a:ext cx="2310938" cy="2352100"/>
            </a:xfrm>
            <a:prstGeom prst="rect">
              <a:avLst/>
            </a:prstGeom>
          </p:spPr>
        </p:pic>
        <p:pic>
          <p:nvPicPr>
            <p:cNvPr id="4" name="Picture 3" descr="A black and white background with dots&#10;&#10;AI-generated content may be incorrect.">
              <a:extLst>
                <a:ext uri="{FF2B5EF4-FFF2-40B4-BE49-F238E27FC236}">
                  <a16:creationId xmlns:a16="http://schemas.microsoft.com/office/drawing/2014/main" id="{EBA9D2CA-AFB4-7359-85C9-27CF5946F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24000"/>
            </a:blip>
            <a:stretch>
              <a:fillRect/>
            </a:stretch>
          </p:blipFill>
          <p:spPr>
            <a:xfrm rot="5400000">
              <a:off x="20581" y="4526481"/>
              <a:ext cx="2310938" cy="2352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18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</p:spTree>
    <p:extLst>
      <p:ext uri="{BB962C8B-B14F-4D97-AF65-F5344CB8AC3E}">
        <p14:creationId xmlns:p14="http://schemas.microsoft.com/office/powerpoint/2010/main" val="173708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8E1F-BC0E-C561-0052-84ADAE8B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2945" y="6424098"/>
            <a:ext cx="1137118" cy="24153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84BA4E-ECD2-BBDF-E632-C4B66A2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F64FC-785F-4763-46AF-B801B7AFC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06463"/>
            <a:ext cx="11156950" cy="52847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insert copy</a:t>
            </a:r>
          </a:p>
        </p:txBody>
      </p:sp>
      <p:pic>
        <p:nvPicPr>
          <p:cNvPr id="2" name="Picture 1" descr="A black and grey background&#10;&#10;AI-generated content may be incorrect.">
            <a:extLst>
              <a:ext uri="{FF2B5EF4-FFF2-40B4-BE49-F238E27FC236}">
                <a16:creationId xmlns:a16="http://schemas.microsoft.com/office/drawing/2014/main" id="{2FFDF386-FF11-FD8B-2697-BD92CD1557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4073236" y="67865"/>
            <a:ext cx="8118764" cy="67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90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379BD5-967D-1956-BB9C-158B864A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2BA69-0084-4AFA-98C5-EB978D6A8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913" y="1050324"/>
            <a:ext cx="11158151" cy="512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223735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tx1"/>
          </a:solidFill>
          <a:latin typeface="Pastiche Grotesque Medium" panose="020B0504010101010104" pitchFamily="34" charset="77"/>
          <a:ea typeface="+mj-ea"/>
          <a:cs typeface="Pastiche Grotesque Medium" panose="020B0504010101010104" pitchFamily="34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379BD5-967D-1956-BB9C-158B864A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65126"/>
            <a:ext cx="11158151" cy="4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2BA69-0084-4AFA-98C5-EB978D6A8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913" y="1050324"/>
            <a:ext cx="11158151" cy="512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142680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tx1"/>
          </a:solidFill>
          <a:latin typeface="Pastiche Grotesque Medium" panose="020B0504010101010104" pitchFamily="34" charset="77"/>
          <a:ea typeface="+mj-ea"/>
          <a:cs typeface="Pastiche Grotesque Medium" panose="020B0504010101010104" pitchFamily="34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D5188-3600-78F9-31BE-29E978833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465;p46">
            <a:extLst>
              <a:ext uri="{FF2B5EF4-FFF2-40B4-BE49-F238E27FC236}">
                <a16:creationId xmlns:a16="http://schemas.microsoft.com/office/drawing/2014/main" id="{1BA882AA-67BE-3FF1-AD49-3C666ABBF4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936" y="580287"/>
            <a:ext cx="10902127" cy="38503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algn="ctr">
              <a:lnSpc>
                <a:spcPct val="150000"/>
              </a:lnSpc>
              <a:spcBef>
                <a:spcPct val="20000"/>
              </a:spcBef>
              <a:buClrTx/>
              <a:buSzTx/>
              <a:defRPr/>
            </a:pPr>
            <a:r>
              <a:rPr lang="en-US" sz="4400" b="1" dirty="0">
                <a:latin typeface="+mj-lt"/>
                <a:ea typeface="Roboto Light"/>
                <a:cs typeface="Pastiche Grotesque" panose="020B0504010101010104" pitchFamily="34" charset="0"/>
              </a:rPr>
              <a:t>From Data to Decisions: </a:t>
            </a:r>
            <a:br>
              <a:rPr lang="en-US" sz="4400" b="1" dirty="0">
                <a:latin typeface="+mj-lt"/>
                <a:ea typeface="Roboto Light"/>
                <a:cs typeface="Pastiche Grotesque" panose="020B0504010101010104" pitchFamily="34" charset="0"/>
              </a:rPr>
            </a:br>
            <a:r>
              <a:rPr lang="en-US" sz="4400" b="1" dirty="0">
                <a:latin typeface="+mj-lt"/>
                <a:ea typeface="Roboto Light"/>
                <a:cs typeface="Pastiche Grotesque" panose="020B0504010101010104" pitchFamily="34" charset="0"/>
              </a:rPr>
              <a:t>Leveraging AI in ERP Platforms for Governance and Accountability</a:t>
            </a:r>
            <a:br>
              <a:rPr lang="en-CA" sz="4400" b="1" dirty="0">
                <a:latin typeface="+mj-lt"/>
                <a:ea typeface="Roboto Light"/>
                <a:cs typeface="Pastiche Grotesque" panose="020B0504010101010104" pitchFamily="34" charset="0"/>
              </a:rPr>
            </a:br>
            <a:endParaRPr lang="en-US" sz="4400" b="1" dirty="0">
              <a:latin typeface="+mj-lt"/>
              <a:ea typeface="Roboto Light"/>
              <a:cs typeface="Pastiche Grotesque" panose="020B0504010101010104" pitchFamily="34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F96B642-CFB6-66B4-B6BF-EAD3507ED8C9}"/>
              </a:ext>
            </a:extLst>
          </p:cNvPr>
          <p:cNvSpPr txBox="1"/>
          <p:nvPr/>
        </p:nvSpPr>
        <p:spPr>
          <a:xfrm>
            <a:off x="549297" y="4776537"/>
            <a:ext cx="6551894" cy="15836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300" b="0" i="0" u="none" strike="noStrike" kern="1200" cap="none" spc="0" normalizeH="0" baseline="0" noProof="0" dirty="0">
                <a:ln>
                  <a:noFill/>
                </a:ln>
                <a:solidFill>
                  <a:srgbClr val="5930AB"/>
                </a:solidFill>
                <a:effectLst/>
                <a:uLnTx/>
                <a:uFillTx/>
                <a:latin typeface="Switzer"/>
                <a:ea typeface="Roboto Medium"/>
                <a:cs typeface="Roboto Medium"/>
                <a:sym typeface="Arial"/>
              </a:rPr>
              <a:t>Michael Mncube CA(SA), CGMA</a:t>
            </a:r>
            <a:endParaRPr kumimoji="0" lang="it-IT" sz="3300" b="0" i="0" u="none" strike="noStrike" kern="1200" cap="none" spc="0" normalizeH="0" baseline="0" noProof="0" dirty="0">
              <a:ln>
                <a:noFill/>
              </a:ln>
              <a:solidFill>
                <a:srgbClr val="5930AB"/>
              </a:solidFill>
              <a:effectLst/>
              <a:uLnTx/>
              <a:uFillTx/>
              <a:latin typeface="Switzer" pitchFamily="50" charset="0"/>
              <a:ea typeface="Roboto Medium"/>
              <a:cs typeface="Roboto Medium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03333"/>
                </a:solidFill>
                <a:effectLst/>
                <a:uLnTx/>
                <a:uFillTx/>
                <a:latin typeface="Switzer"/>
                <a:ea typeface="Roboto Medium"/>
                <a:cs typeface="Roboto Medium"/>
                <a:sym typeface="Arial"/>
              </a:rPr>
              <a:t>Product Manager – Financial Reporting, Public Sector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03333"/>
              </a:solidFill>
              <a:effectLst/>
              <a:uLnTx/>
              <a:uFillTx/>
              <a:latin typeface="Switzer" pitchFamily="50" charset="0"/>
              <a:ea typeface="Roboto Medium"/>
              <a:cs typeface="Roboto Medium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333"/>
              </a:solidFill>
              <a:effectLst/>
              <a:uLnTx/>
              <a:uFillTx/>
              <a:latin typeface="Switzer" pitchFamily="50" charset="0"/>
              <a:ea typeface="Roboto Medium"/>
              <a:cs typeface="Roboto Medium"/>
              <a:sym typeface="Arial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42C0593-A67E-A06C-6681-243525243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30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974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ADC99-41AC-5800-CE0B-36A466E2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5AA2F-E516-4D72-D47D-72174D67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4400" dirty="0"/>
              <a:t>What IDEA Can Actually 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C70B2-DA89-28BD-F7E3-E284E700DD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0" y="1191491"/>
            <a:ext cx="11156950" cy="499975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dirty="0"/>
              <a:t>Caseware IDEA can detect: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Suspicious journals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Duplicate payments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Unusual transaction times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Vendor irregularities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Unbalanced entries</a:t>
            </a:r>
          </a:p>
          <a:p>
            <a:pPr>
              <a:lnSpc>
                <a:spcPct val="200000"/>
              </a:lnSpc>
            </a:pPr>
            <a:endParaRPr lang="en-ZA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D88D3E0-FAB1-6A5C-6BF3-DA1E439D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1363" y="2790835"/>
            <a:ext cx="3058187" cy="127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79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5222C-5528-46A1-4E83-CE19873F5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78D9-8842-962C-6A77-8AA84F6E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4400" dirty="0"/>
              <a:t>What </a:t>
            </a:r>
            <a:r>
              <a:rPr lang="en-ZA" sz="4400" dirty="0" err="1"/>
              <a:t>AiDA</a:t>
            </a:r>
            <a:r>
              <a:rPr lang="en-ZA" sz="4400" dirty="0"/>
              <a:t> Can Actually 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A84F1-4B63-8CDE-D773-5D3FA13BD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0" y="1034473"/>
            <a:ext cx="11156950" cy="515677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dirty="0"/>
              <a:t>With Caseware </a:t>
            </a:r>
            <a:r>
              <a:rPr lang="en-US" sz="2400" dirty="0" err="1"/>
              <a:t>AiDA</a:t>
            </a:r>
            <a:r>
              <a:rPr lang="en-US" sz="2400" dirty="0"/>
              <a:t>, you can: 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Help you Summarize engagement documents and PDFs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Allow you to Ask questions via the interactive chatbot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Help you better describe a risk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Help you draft an email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Help you write a management letter paragraph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6CD26-EFDE-C01E-0679-12673C4C0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1213" y="2954770"/>
            <a:ext cx="3058187" cy="131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296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A84BB-74BB-69F9-06C4-54593C2A3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1B8B8-85CA-FDD2-6046-ED98B877F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4400" dirty="0"/>
              <a:t>Demo - AI use cases in finance</a:t>
            </a:r>
            <a:br>
              <a:rPr lang="en-ZA" sz="4400" dirty="0"/>
            </a:br>
            <a:endParaRPr lang="en-ZA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CCD81-5012-5852-20D2-ED3B22895C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0" y="1154545"/>
            <a:ext cx="11156950" cy="5036705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If you assess the cash flow is there any risk areas for going concern ​​?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Is there anything that is an outlier from last year to current year? ​​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Compared to other South African players in this industry FMCG retail companies how does the profitability relate ​​</a:t>
            </a:r>
            <a:r>
              <a:rPr lang="en-ZA" sz="2400" dirty="0"/>
              <a:t>Import general ledger data?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Please recalculate the SOFP group 2024 non-current assets section and tell me if the total is correct or not give me the recalculated total vs the total in the AFS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4030824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C0172-56D3-CE7A-C598-975CCEF17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226E-0726-E59E-CDFB-EB137A7E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The Future Role of Finance</a:t>
            </a:r>
            <a:endParaRPr lang="en-ZA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382A8-121D-593F-C626-DF3EDE166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0" y="1163782"/>
            <a:ext cx="11156950" cy="502746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dirty="0"/>
              <a:t>Finance professionals are evolving from:</a:t>
            </a:r>
          </a:p>
          <a:p>
            <a:pPr algn="ctr">
              <a:lnSpc>
                <a:spcPct val="200000"/>
              </a:lnSpc>
              <a:buNone/>
            </a:pPr>
            <a:r>
              <a:rPr lang="en-US" sz="2400" dirty="0"/>
              <a:t>	Record keepers → Insight providers</a:t>
            </a:r>
          </a:p>
          <a:p>
            <a:pPr>
              <a:lnSpc>
                <a:spcPct val="200000"/>
              </a:lnSpc>
              <a:buNone/>
            </a:pPr>
            <a:r>
              <a:rPr lang="en-US" sz="2400" dirty="0"/>
              <a:t>Responsibilities expanding to include: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Risk monitoring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Data analysis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Strategic decision support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4107557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5DBF8-9FFC-11B7-6EF6-7F82BB9F4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DEA55-27E3-2ABA-988D-5752CCC1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4400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C142F-BC9C-743B-2830-B66DBF758E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0" y="1135063"/>
            <a:ext cx="11156950" cy="528478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dirty="0"/>
              <a:t>Better governance requires: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Better data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Better insight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Better decisions</a:t>
            </a:r>
          </a:p>
          <a:p>
            <a:pPr>
              <a:lnSpc>
                <a:spcPct val="200000"/>
              </a:lnSpc>
              <a:buNone/>
            </a:pPr>
            <a:r>
              <a:rPr lang="en-US" sz="2400" dirty="0"/>
              <a:t>AI-enabled ERP platforms help institutions move:</a:t>
            </a:r>
          </a:p>
          <a:p>
            <a:pPr algn="ctr">
              <a:lnSpc>
                <a:spcPct val="200000"/>
              </a:lnSpc>
              <a:buNone/>
            </a:pPr>
            <a:r>
              <a:rPr lang="en-US" sz="2400" b="1" dirty="0"/>
              <a:t>	From Data → To Insight → To Accountability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760485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184A6-B20D-59BA-E09B-DD23F7523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23124E-4E5E-1315-3C14-1A550B8B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7257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D72AF-E8B3-3BB9-6CC5-88727E60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208D71-06AE-6BD9-4B3C-7F654A64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4400" dirty="0"/>
              <a:t>AFS Season Reality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5CDB4F-BE01-1C19-BD11-6051E2DB9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0" y="1621971"/>
            <a:ext cx="11156950" cy="45692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dirty="0"/>
              <a:t>Two weeks before AFS submission: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Reconciliations still outstanding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Adjusting journals increasing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Supporting documents being requested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Internal reviews intensifying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Preparing for auditors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6DE863-1969-D3AD-B43D-34458494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5891" y="1621971"/>
            <a:ext cx="4483509" cy="3887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828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034E0-FE1B-10B4-F562-4A0B473B7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4400" dirty="0"/>
              <a:t>The Governance 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553D7-FB1D-4FCF-D2CD-A29AB73B99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1" y="1330036"/>
            <a:ext cx="5704839" cy="486121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dirty="0"/>
              <a:t>Institutions generate massive data from: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Finance systems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Procurement systems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Payroll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Asset registers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Student systems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Grants and projects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ABD9FB5-1122-6F55-C280-770535193062}"/>
              </a:ext>
            </a:extLst>
          </p:cNvPr>
          <p:cNvSpPr txBox="1">
            <a:spLocks/>
          </p:cNvSpPr>
          <p:nvPr/>
        </p:nvSpPr>
        <p:spPr>
          <a:xfrm>
            <a:off x="6410960" y="1330036"/>
            <a:ext cx="5384800" cy="486121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/>
              <a:t>But governance often relies on: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Static reports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Manual reviews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Period-end checks</a:t>
            </a:r>
          </a:p>
          <a:p>
            <a:pPr>
              <a:lnSpc>
                <a:spcPct val="150000"/>
              </a:lnSpc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408002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DFF9A-99C6-333D-AAD4-EA2B29B3E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6460C-3777-D99B-C163-0D37938F7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4400" dirty="0"/>
              <a:t>The Traditional Audit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5C97B-C6CE-6B1F-936C-FC5FD3DC3A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513" y="1719044"/>
            <a:ext cx="11156950" cy="422390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dirty="0"/>
              <a:t>Transactions → Reporting → Audit → Findings → Corrections</a:t>
            </a:r>
          </a:p>
          <a:p>
            <a:pPr>
              <a:lnSpc>
                <a:spcPct val="200000"/>
              </a:lnSpc>
              <a:buNone/>
            </a:pPr>
            <a:r>
              <a:rPr lang="en-US" sz="2400" dirty="0"/>
              <a:t>Problems discovered </a:t>
            </a:r>
            <a:r>
              <a:rPr lang="en-US" sz="2400" b="1" dirty="0"/>
              <a:t>after the fact</a:t>
            </a:r>
            <a:r>
              <a:rPr lang="en-US" sz="2400" dirty="0"/>
              <a:t>.</a:t>
            </a:r>
          </a:p>
          <a:p>
            <a:pPr>
              <a:lnSpc>
                <a:spcPct val="200000"/>
              </a:lnSpc>
            </a:pPr>
            <a:endParaRPr lang="en-Z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03774-25D6-094C-EC47-23A98BC74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736" y="2865119"/>
            <a:ext cx="3131127" cy="3077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4376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83466-BAA0-792F-EB63-31AEFF01F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F90C-3CB8-A93F-2815-DD94F957C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The Shift to Proactive Governance</a:t>
            </a:r>
            <a:endParaRPr lang="en-ZA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FB2CB-674C-6F02-2E4D-0B7C4BB1B7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399" y="1496291"/>
            <a:ext cx="11158151" cy="469495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en-ZA" sz="2400" dirty="0"/>
              <a:t>Modern governance model:</a:t>
            </a:r>
          </a:p>
          <a:p>
            <a:pPr>
              <a:lnSpc>
                <a:spcPct val="200000"/>
              </a:lnSpc>
              <a:buNone/>
            </a:pPr>
            <a:r>
              <a:rPr lang="en-ZA" sz="2400" dirty="0"/>
              <a:t>Transactions → AI monitoring → Risk alerts → Early intervention → Clean audit</a:t>
            </a:r>
          </a:p>
          <a:p>
            <a:pPr>
              <a:lnSpc>
                <a:spcPct val="200000"/>
              </a:lnSpc>
            </a:pPr>
            <a:endParaRPr lang="en-ZA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DF2A469-C026-7C57-2DE7-656B3893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0396" y="3659605"/>
            <a:ext cx="4109154" cy="2531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429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F6D83-5DB0-0EE3-430E-8C55C3131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6CD54-3A29-AF57-6059-147EB437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What AI Means in ERP Systems</a:t>
            </a:r>
            <a:endParaRPr lang="en-ZA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22073-F000-7147-855D-AB035A3F7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0" y="1588655"/>
            <a:ext cx="11156950" cy="460259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dirty="0"/>
              <a:t>AI capabilities in finance systems: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Pattern detection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Anomaly identification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Automated validation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Predictive insight</a:t>
            </a:r>
          </a:p>
          <a:p>
            <a:pPr>
              <a:lnSpc>
                <a:spcPct val="200000"/>
              </a:lnSpc>
            </a:pPr>
            <a:endParaRPr lang="en-ZA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27552-EADE-D809-F1E5-43C392173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646" y="2120174"/>
            <a:ext cx="3851627" cy="334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782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97652-C873-79F1-1309-2B590736D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A5E60-6D1E-6937-C958-56AD9F0C3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Where AI Helps Finance Teams Most</a:t>
            </a:r>
            <a:endParaRPr lang="en-ZA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92F93-0B41-B235-5E2B-0D8EA432E6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0" y="1246909"/>
            <a:ext cx="11156950" cy="4944341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High-value use cases: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Journal entry analysis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Duplicate payment detection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Procurement risk analysis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Vendor anomalies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Continuous audit monitoring</a:t>
            </a:r>
          </a:p>
          <a:p>
            <a:pPr>
              <a:lnSpc>
                <a:spcPct val="200000"/>
              </a:lnSpc>
            </a:pPr>
            <a:endParaRPr lang="en-ZA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14BDA-8345-3D19-EAE0-5F4ACEC36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646" y="2120174"/>
            <a:ext cx="3851627" cy="334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676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11C89-7C0E-0421-9D1D-325876799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3CA36-0677-A9B5-8D2C-D58E9636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4400" dirty="0"/>
              <a:t>Introducing Audit Intelligence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25D58-6B39-AA61-6C2E-F92F7D7BF3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0" y="1616364"/>
            <a:ext cx="11156950" cy="457488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dirty="0"/>
              <a:t>Audit intelligence means: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Analyzing </a:t>
            </a:r>
            <a:r>
              <a:rPr lang="en-US" sz="2400" b="1" dirty="0"/>
              <a:t>100% of financial data</a:t>
            </a:r>
            <a:endParaRPr lang="en-US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Identifying </a:t>
            </a:r>
            <a:r>
              <a:rPr lang="en-US" sz="2400" b="1" dirty="0"/>
              <a:t>patterns and anomalies</a:t>
            </a:r>
            <a:endParaRPr lang="en-US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Providing </a:t>
            </a:r>
            <a:r>
              <a:rPr lang="en-US" sz="2400" b="1" dirty="0"/>
              <a:t>risk-focused insights</a:t>
            </a:r>
            <a:endParaRPr lang="en-US" sz="2400" dirty="0"/>
          </a:p>
          <a:p>
            <a:pPr>
              <a:lnSpc>
                <a:spcPct val="200000"/>
              </a:lnSpc>
            </a:pPr>
            <a:endParaRPr lang="en-Z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4D33E-5648-1B85-2F09-F01E00F1B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09" y="1874982"/>
            <a:ext cx="3558781" cy="3009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1521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C06C2-BA6C-BD0D-BE04-3A44D6460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6372-3E78-2454-C2EA-A07B78B71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4400" dirty="0"/>
              <a:t>Example: Caseware </a:t>
            </a:r>
            <a:r>
              <a:rPr lang="en-ZA" sz="4400" dirty="0" err="1"/>
              <a:t>AiDA</a:t>
            </a:r>
            <a:r>
              <a:rPr lang="en-ZA" sz="4400" dirty="0"/>
              <a:t> and IDEA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738FE-619C-06A1-213F-3017678D8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AI-powered financial data analytics</a:t>
            </a:r>
          </a:p>
          <a:p>
            <a:pPr>
              <a:lnSpc>
                <a:spcPct val="2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Features: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Full population testing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Automated anomaly detection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Risk identification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Audit-ready insights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BDDAB-7BD1-EB60-9D5F-F4269D91C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7714" y="2112819"/>
            <a:ext cx="3058187" cy="131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212A058-A07D-6310-0FF9-21C00931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07714" y="3850245"/>
            <a:ext cx="3058187" cy="127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092468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">
  <a:themeElements>
    <a:clrScheme name="Caseware Africa 202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56354"/>
      </a:accent1>
      <a:accent2>
        <a:srgbClr val="000000"/>
      </a:accent2>
      <a:accent3>
        <a:srgbClr val="0840A3"/>
      </a:accent3>
      <a:accent4>
        <a:srgbClr val="5930AB"/>
      </a:accent4>
      <a:accent5>
        <a:srgbClr val="1C5EED"/>
      </a:accent5>
      <a:accent6>
        <a:srgbClr val="A378D9"/>
      </a:accent6>
      <a:hlink>
        <a:srgbClr val="F56354"/>
      </a:hlink>
      <a:folHlink>
        <a:srgbClr val="F56354"/>
      </a:folHlink>
    </a:clrScheme>
    <a:fontScheme name="Source Sans Pro">
      <a:majorFont>
        <a:latin typeface="Pastiche Grotesque"/>
        <a:ea typeface=""/>
        <a:cs typeface=""/>
      </a:majorFont>
      <a:minorFont>
        <a:latin typeface="Switz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eneral">
  <a:themeElements>
    <a:clrScheme name="Caseware Africa 202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56354"/>
      </a:accent1>
      <a:accent2>
        <a:srgbClr val="000000"/>
      </a:accent2>
      <a:accent3>
        <a:srgbClr val="0840A3"/>
      </a:accent3>
      <a:accent4>
        <a:srgbClr val="5930AB"/>
      </a:accent4>
      <a:accent5>
        <a:srgbClr val="1C5EED"/>
      </a:accent5>
      <a:accent6>
        <a:srgbClr val="A378D9"/>
      </a:accent6>
      <a:hlink>
        <a:srgbClr val="F56354"/>
      </a:hlink>
      <a:folHlink>
        <a:srgbClr val="F56354"/>
      </a:folHlink>
    </a:clrScheme>
    <a:fontScheme name="Source Sans Pro">
      <a:majorFont>
        <a:latin typeface="Pastiche Grotesque"/>
        <a:ea typeface=""/>
        <a:cs typeface=""/>
      </a:majorFont>
      <a:minorFont>
        <a:latin typeface="Switz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1542</Words>
  <Application>Microsoft Office PowerPoint</Application>
  <PresentationFormat>Widescreen</PresentationFormat>
  <Paragraphs>251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Purple</vt:lpstr>
      <vt:lpstr>General</vt:lpstr>
      <vt:lpstr>From Data to Decisions:  Leveraging AI in ERP Platforms for Governance and Accountability </vt:lpstr>
      <vt:lpstr>AFS Season Reality</vt:lpstr>
      <vt:lpstr>The Governance Challenge</vt:lpstr>
      <vt:lpstr>The Traditional Audit Cycle</vt:lpstr>
      <vt:lpstr>The Shift to Proactive Governance</vt:lpstr>
      <vt:lpstr>What AI Means in ERP Systems</vt:lpstr>
      <vt:lpstr>Where AI Helps Finance Teams Most</vt:lpstr>
      <vt:lpstr>Introducing Audit Intelligence</vt:lpstr>
      <vt:lpstr>Example: Caseware AiDA and IDEA</vt:lpstr>
      <vt:lpstr>What IDEA Can Actually Do</vt:lpstr>
      <vt:lpstr>What AiDA Can Actually Do</vt:lpstr>
      <vt:lpstr>Demo - AI use cases in finance </vt:lpstr>
      <vt:lpstr>The Future Role of Finance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Mncube</dc:creator>
  <cp:lastModifiedBy>Michael Mncube</cp:lastModifiedBy>
  <cp:revision>2</cp:revision>
  <dcterms:created xsi:type="dcterms:W3CDTF">2026-03-10T05:55:10Z</dcterms:created>
  <dcterms:modified xsi:type="dcterms:W3CDTF">2026-03-13T06:37:55Z</dcterms:modified>
</cp:coreProperties>
</file>