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3T14:05:06.133"/>
    </inkml:context>
    <inkml:brush xml:id="br0">
      <inkml:brushProperty name="width" value="0.035" units="cm"/>
      <inkml:brushProperty name="height" value="0.035" units="cm"/>
      <inkml:brushProperty name="color" value="#E71224"/>
    </inkml:brush>
  </inkml:definitions>
  <inkml:trace contextRef="#ctx0" brushRef="#br0">3427 683 24528,'-2'27'0,"-1"0"0,-4-1 0,-2 1 0,-3-1 0,-3 0 0,-2 0 0,-2 0 0,-3-1 0,-3 0 0,-2 0 0,-2-1 0,-3 0 0,-2-1 0,-2-1 0,-2 0 0,-3 0 0,-2-2 0,-1 0 0,-3 0 0,-1-2 0,-3 0 0,-1-1 0,-1-1 0,-3 0 0,0-2 0,-2 0 0,-2-2 0,0 0 0,-2-1 0,0-1 0,-2-2 0,0 0 0,-1-1 0,-1-1 0,0-2 0,-1 0 0,0-1 0,0-2 0,0 0 0,-1-2 0,1 0 0,0-2 0,1-1 0,-1 0 0,2-2 0,0-1 0,0-1 0,2 0 0,0-2 0,1-1 0,2-1 0,0 0 0,2-2 0,2 0 0,1-2 0,1 0 0,2-1 0,2-1 0,1 0 0,3-2 0,1 0 0,2 0 0,3-2 0,1 0 0,3 0 0,2-1 0,2-1 0,3 0 0,2-1 0,2 0 0,3 0 0,3-1 0,2 0 0,2 0 0,3 0 0,3-1 0,3 1 0,2-1 0,2 0 0,4 0 0,2 0 0,2 1 0,3-1 0,3 1 0,3 0 0,2 0 0,2 0 0,3 1 0,3 0 0,2 0 0,2 1 0,3 0 0,2 1 0,2 1 0,3 0 0,1 0 0,3 2 0,2 0 0,1 0 0,3 2 0,1 0 0,2 1 0,2 1 0,1 0 0,1 2 0,2 0 0,2 2 0,0 0 0,2 1 0,1 1 0,0 2 0,2 0 0,0 1 0,0 1 0,2 2 0,-1 0 0,1 1 0,0 2 0,1 0 0,-1 2 0,0 0 0,0 2 0,0 1 0,-1 0 0,0 2 0,-1 1 0,-1 1 0,0 0 0,-2 2 0,0 1 0,-2 1 0,0 0 0,-2 2 0,-2 0 0,0 2 0,-3 0 0,-1 1 0,-1 1 0,-3 0 0,-1 2 0,-3 0 0,-1 0 0,-2 2 0,-3 0 0,-2 0 0,-2 1 0,-2 1 0,-3 0 0,-2 1 0,-2 0 0,-3 0 0,-3 1 0,-2 0 0,-2 0 0,-3 0 0,-3 1 0,-2-1 0,-4 1 0,-1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3T14:05:36.667"/>
    </inkml:context>
    <inkml:brush xml:id="br0">
      <inkml:brushProperty name="width" value="0.035" units="cm"/>
      <inkml:brushProperty name="height" value="0.035" units="cm"/>
      <inkml:brushProperty name="color" value="#E71224"/>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3T14:06:32.117"/>
    </inkml:context>
    <inkml:brush xml:id="br0">
      <inkml:brushProperty name="width" value="0.035" units="cm"/>
      <inkml:brushProperty name="height" value="0.035" units="cm"/>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3T14:06:36.984"/>
    </inkml:context>
    <inkml:brush xml:id="br0">
      <inkml:brushProperty name="width" value="0.035" units="cm"/>
      <inkml:brushProperty name="height" value="0.035" units="cm"/>
    </inkml:brush>
  </inkml:definitions>
  <inkml:trace contextRef="#ctx0" brushRef="#br0">0 0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13T14:12:23.023"/>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33 18,'-5'0,"-1"-5,-5-1,0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13T14:12:25.670"/>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4832 169,'-5'0,"-1"-5,-5-1,-5 0,-4 1,-5-3,-1 0,-2 1,-1 1,0 3,0-4,-4 0,-2 0,1 2,-4 2,0 1,-2-3,-5-2,1-3,-7-1,-3 2,2 2,0 3,5 1,1 2,-2 1,3 0,4 1,5-1,-2 1,-3-1,-4 0,0 0,4 0,-2 0,3 0,3 0,3 0,3 0,1 0,-3 0,-1 0,-4 0,-1 0,2 0,-2 5,1 1,-3 0,-4-1,-4-2,-2 0,1-2,1-1,-1 0,3 0,5 0,4-1,1 6,-5 6,1 1,3-1,3-2,2-3,3-3,1-1,1-2,-4 0,-7 4,0 2,5 4,4 1,-2-2,0 2,-5 0,-9 2,-3 0,-2-4,-2 3,-1-2,-1-2,4-2,1 2,0 0,-2-1,0 3,2 4,2 0,-1 2,2-1,6-4,-1-3,-2 1,2 0,-2 2,-3 0,2-2,-1 2,-2-1,2 3,0 0,3-4,3 3,0-2,2-2,2 2,-2 0,0 2,3 0,2-3,2-2,2 2,-5-1,0-1,0 2,2 1,1-2,6 2,3 0,0-2,-2-2,0 2,-1 0,3 3,1 0,-1-1,4 1,4 4,5 4,-1-1,1 2,3 1,2 2,1 2,2 2,10 0,4 1,0 1,-3-1,2 5,4 2,8-6,10-2,8-7,12-1,11-4,8 0,6 2,4-1,-3 0,0-1,0 0,-4 4,-6-2,-4 0,-5-2,-3-3,3-5,-4-3,2 3,1 0,-5 3,2 0,1-1,-4-3,-3-2,0-1,1-2,-4-1,0 0,1-1,1 1,-2-1,-1 1,-3 0,1 0,6 0,5 0,6 0,7 0,-3 0,2 0,2 0,-5 0,-4 0,-8 0,-4 0,5 0,7 0,-2 0,-7 0,-1 0,-7-5,1-1,-4 0,-4-4,-3 1,-3-4,-2 1,-1 2,0 3,-1 2,0 3,0 1,1-4,-1 0,-4-6,-1 0,0 2,-4-2,1 0,5 2,9 3,4-2,-1 0,-1 1,-1-2,-3-1,4 3,5-3,5 0,0 2,1 2,-1 3,-5 1,1 1,-7-3,1-2,-1-5,-2-5,-1 1,-2 2,0 4,4 3,1-2,-1-5,0 1,-2-3,-1 1,-1 3,-1 4,-5-3,-2 2,1 1,1 2,6-3,3-4,1-1,-1 2,-1 2,0 4,-2 2,-5-3,-2-5,-1-1,-3-3,0 1,2-1,-3-4,1 1,-3 0,-4-2,-4-3,-3-2,-2-1,-2-1,0-1,-1 0,0-1,1 1,-1 0,1 0,0-1,0 1,0 0,0 1,0-1,0 0,-5 5,-1 1,-5 5,0 0,2-1,-3 1,1 1,-3 1,2 0,-3 1,-3-1,-3 2,2-2,-1 2,-1 3,2-1,0 1,-1 2,-3 2,-1 3,3-3,0-1,-1 1,-1 2,-2 1,-1 1,-1 1,-1 1,0 0,4 5,7 7,1 0,-1-1,-3-3,-2-2,-2-3,-3-1,4 3,6 6,1 1,3-1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13T14:33:06.351"/>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1483 282,'-5'0,"-6"0,-6-5,0-6,-3-2,-1 2,-3 3,-2-2,0 0,-2 2,-5 3,-2 2,1-3,-4-1,0 1,1-3,3-1,3 3,1 1,1 2,5-2,3-1,-1 1,0 1,-2 2,-1-4,-2 0,-1 0,5-2,1-1,0 2,-1 3,-2 1,0 2,-2 1,-1 1,0 0,0 1,5-6,1-1,5-4,0-1,-2 2,-2 2,-2 2,-3 3,0 1,-2 0,4 6,2 2,0-1,-2 0,4 2,1 1,3 3,0-1,2 4,4 3,-1-2,1 2,2 3,3 1,-3-2,-5 0,0 2,3 1,2 2,3 1,2 2,2-1,1 1,0 1,0-1,6-4,0-3,6-3,-1-2,3-2,0 0,1-1,4-4,3 2,2-1,-3 3,0-1,1-3,2-3,-3 3,-1-1,1 4,-3 4,0-1,2-3,2-3,3-3,1 1,1 1,-4 3,-1 0,0-2,1-3,2-2,1 3,1 1,1-2,0-2,0-1,-5 3,-1 1,0 0,2-3,0-1,2 4,0 0,2-1,0-1,0-2,0-1,0-1,0-1,0 0,1 0,-1-1,-1 1,1-5,-5-6,-1-1,0 1,-4-2,-4-4,-1 1,3-1,3-3,-1-2,-5-3,-3-1,0 3,-1 1,3 5,-1-1,-2-1,-2-2,-3-3,-2-1,-1-2,3-1,7 5,1 1,-2 0,2 3,0 1,-3-2,-3 3</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13T14:33:11.057"/>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1510 58,'-5'0,"-6"0,-6 0,-5 0,-3 0,-3 0,0 0,-1 0,0 0,-5 0,-1 0,0 0,2 0,2 0,-4 0,0 0,-4 0,-5 0,0 0,4 0,3 0,3 0,3 0,2 0,1 0,0 0,1 0,0 0,-1 0,1 0,-1-5,0-1,0 0,1 1,-1 2,0 1,0 1,0 0,0 1,0 0,0 1,5-6,2-1,-1 0,-2 1,0 1,-2 2,0 1,-2 0,5 6,1 2,4 4,6 5,4 5,0-1,0 0,2 2,2 2,1 1,2 2,1 0,0 1,0 0,1 1,-1-1,0 0,5-4,2-3,-1 1,3-4,1 1,8 0,5 3,-1 2,1-3,1-5,-4 0,0-4,1-3,-3 1,0 0,2-3,2-2,-2 2,-1 1,2-1,-3 2,1 1,1-2,3-2,1-3,2 4,1 0,1-1,0-1,-4 3,-2-1,0 0,1-2,2-1,1-3,0 5,2 0,-5 5,-1 0,0-2,1-3,2-1,1-3,1-1,0-1,1 0,0 0,0-1,1 1,-1-1,0 1,0 0,0 0,-5-5,-2-1,1 0,1 1,2 2,1 1,0 1,2-4,0-2,-5-3,-1-1,0 2,2-3,0 2,2 1,1 3,-4-2,-2-1,-3-2,-1-1,1 3,-2-2,-3-4,0 0,3-1,3 2,4-2,2-3,2-3,0 3,-3-1,-7-1,0 2,-4 1,1 2,-2 0,-4-2,-2-4,-2-1,-3-3,0-1,-2-1,1 0,-1-1,-4 5,-2 2,1 0,-4 4,-5 4,-4 6,-4 3,-3 3,-1 1,-2 2,5-5,6-6,2-1,-2 1,-2 2,-2 2,-3 3,-1 2,-2 0,0 1,0 1,0-1,4-4,7-7,6-1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B23D0-43A6-81FC-B0C8-A73C4DC566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0831E519-34AA-BB4E-1CD4-BE781ECF61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48BFF515-9B0E-1788-B865-B4331B1285C6}"/>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374BA9F8-48E1-11E2-501A-25BF434A81E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27DAF35-B8FE-25F2-756A-1D8A07A28420}"/>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1222645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A1AC9-EFE0-3D82-8981-B5A5517E1829}"/>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26BDCECE-C2B9-0DDA-6E6B-4FF866EAE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D4A1170D-3ACC-09B7-1604-20B0183AF222}"/>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B10C4B76-2528-FCAB-CE55-F3C64D7CEC4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20254D9-BED9-FFBC-58F1-1E7D39F676B9}"/>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12537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12B0D-8361-0BB8-8707-9D8CA93603C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4113CB2F-F196-BA0C-48B1-02FC601C36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B906774-4D8C-2532-2B7D-F7FC5C1ACA54}"/>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E46257D3-53A4-3312-53C7-03DCC03C392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AA53B62-0636-62CF-8888-6187A3FF601C}"/>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391264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B985A-9D0F-1A16-F5C1-B92BB2754E4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12B702A2-EA28-A452-FC7F-A00C12CC8D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78065987-41DA-9455-29F3-06C58C18BEDE}"/>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31D681CB-9614-3CB3-6A0D-E0F50DFFF91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D1524C6-C893-9FE8-40FB-F09170E23B27}"/>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1341908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3A7D2-1E81-2159-4020-2707A2CFF1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F1B6BA0C-C09C-220C-7785-B56533E139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93DBBD-7337-1AA5-70AD-D917A9CECA69}"/>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E65FFF9C-9125-4DAE-71B1-95F901CFA60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98442E6-5685-A743-F406-67DEA3D17E60}"/>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251830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48D25-7DD7-C09F-F6B1-A123C95AD44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4B35C68-FA59-3242-BAE2-1856452315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0A4BEE19-2755-7150-68E0-0A1C154D9A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4ABC366B-EB82-6EA0-F272-A94FCD3CB402}"/>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6" name="Footer Placeholder 5">
            <a:extLst>
              <a:ext uri="{FF2B5EF4-FFF2-40B4-BE49-F238E27FC236}">
                <a16:creationId xmlns:a16="http://schemas.microsoft.com/office/drawing/2014/main" id="{37103DF8-0EFA-A113-184D-D169CF85DB1C}"/>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C58978D-C78C-6A57-0E86-C0F842B2B816}"/>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386867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1FABF-AE1E-8876-C0A0-757F5A66183E}"/>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DD6320F4-EC2A-4290-B82A-048542AB30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82FC81-5E23-B1F1-8E1C-2D18FFAE5E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8145D314-3459-293A-6AAD-402D1B8205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B5975B-C2E5-3ED1-1C21-18F6D802C0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825509BD-C47E-F6D0-0523-39A87A8B1801}"/>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8" name="Footer Placeholder 7">
            <a:extLst>
              <a:ext uri="{FF2B5EF4-FFF2-40B4-BE49-F238E27FC236}">
                <a16:creationId xmlns:a16="http://schemas.microsoft.com/office/drawing/2014/main" id="{10285001-8878-12A8-7DEB-1A4A2B9EC6DF}"/>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3339AF2C-1696-C507-D17D-593AFEFD4097}"/>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96707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547-1808-7265-FA0E-456EA0866C09}"/>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CAB67107-95CA-E59E-8F0B-EE00B513169A}"/>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4" name="Footer Placeholder 3">
            <a:extLst>
              <a:ext uri="{FF2B5EF4-FFF2-40B4-BE49-F238E27FC236}">
                <a16:creationId xmlns:a16="http://schemas.microsoft.com/office/drawing/2014/main" id="{3C57B289-AB90-C365-0468-2D3680E8EFF4}"/>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AEB1F107-BDA5-249B-4126-20C5634ED208}"/>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57398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207C60-271B-8479-8EDB-9551B8E8B9D1}"/>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3" name="Footer Placeholder 2">
            <a:extLst>
              <a:ext uri="{FF2B5EF4-FFF2-40B4-BE49-F238E27FC236}">
                <a16:creationId xmlns:a16="http://schemas.microsoft.com/office/drawing/2014/main" id="{5EEAE8C5-E6A1-F153-F4B9-E2C14517F979}"/>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CADBE616-368C-45D4-4A8A-B468F73ADFB7}"/>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1485342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30415-3930-62BD-6846-6799A6A24B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76B16A39-DBEF-8B2E-5941-BC33A79C5B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D080E063-0237-843C-E00F-073EEBFE84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A4A37C-7E82-CCD0-7DBF-ADBA080F536B}"/>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6" name="Footer Placeholder 5">
            <a:extLst>
              <a:ext uri="{FF2B5EF4-FFF2-40B4-BE49-F238E27FC236}">
                <a16:creationId xmlns:a16="http://schemas.microsoft.com/office/drawing/2014/main" id="{0EFF052B-0F48-879E-C19C-CE7B204E130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A71D85F-2B10-9F49-2F63-4D8A7B024E60}"/>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2645624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FA68A-2FEB-5CE8-E905-DB82602282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EA9862B6-867D-550E-C380-E313A27391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CBC5D5C-561B-C098-061F-80820F81D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A519DC-1FA4-C75C-C4FF-AC588BB067E0}"/>
              </a:ext>
            </a:extLst>
          </p:cNvPr>
          <p:cNvSpPr>
            <a:spLocks noGrp="1"/>
          </p:cNvSpPr>
          <p:nvPr>
            <p:ph type="dt" sz="half" idx="10"/>
          </p:nvPr>
        </p:nvSpPr>
        <p:spPr/>
        <p:txBody>
          <a:bodyPr/>
          <a:lstStyle/>
          <a:p>
            <a:fld id="{A73AFFD7-877E-411A-BB8A-2FD427888FCA}" type="datetimeFigureOut">
              <a:rPr lang="en-ZA" smtClean="0"/>
              <a:t>2026/03/13</a:t>
            </a:fld>
            <a:endParaRPr lang="en-ZA"/>
          </a:p>
        </p:txBody>
      </p:sp>
      <p:sp>
        <p:nvSpPr>
          <p:cNvPr id="6" name="Footer Placeholder 5">
            <a:extLst>
              <a:ext uri="{FF2B5EF4-FFF2-40B4-BE49-F238E27FC236}">
                <a16:creationId xmlns:a16="http://schemas.microsoft.com/office/drawing/2014/main" id="{A9166EBD-B7C0-DF0E-F881-8A2DCA9299E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EF87C13-4F58-9365-3423-81D3ACAD6193}"/>
              </a:ext>
            </a:extLst>
          </p:cNvPr>
          <p:cNvSpPr>
            <a:spLocks noGrp="1"/>
          </p:cNvSpPr>
          <p:nvPr>
            <p:ph type="sldNum" sz="quarter" idx="12"/>
          </p:nvPr>
        </p:nvSpPr>
        <p:spPr/>
        <p:txBody>
          <a:bodyPr/>
          <a:lstStyle/>
          <a:p>
            <a:fld id="{B3EC3433-B57F-42DC-A462-92F964576EBC}" type="slidenum">
              <a:rPr lang="en-ZA" smtClean="0"/>
              <a:t>‹#›</a:t>
            </a:fld>
            <a:endParaRPr lang="en-ZA"/>
          </a:p>
        </p:txBody>
      </p:sp>
    </p:spTree>
    <p:extLst>
      <p:ext uri="{BB962C8B-B14F-4D97-AF65-F5344CB8AC3E}">
        <p14:creationId xmlns:p14="http://schemas.microsoft.com/office/powerpoint/2010/main" val="3114180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0E308E-F1E9-FA6D-8166-282AF9C7FF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435E30B2-7551-DFE7-3852-EF56326FE8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13F67D6-7606-DFD4-C184-F42EF76E19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3AFFD7-877E-411A-BB8A-2FD427888FCA}" type="datetimeFigureOut">
              <a:rPr lang="en-ZA" smtClean="0"/>
              <a:t>2026/03/13</a:t>
            </a:fld>
            <a:endParaRPr lang="en-ZA"/>
          </a:p>
        </p:txBody>
      </p:sp>
      <p:sp>
        <p:nvSpPr>
          <p:cNvPr id="5" name="Footer Placeholder 4">
            <a:extLst>
              <a:ext uri="{FF2B5EF4-FFF2-40B4-BE49-F238E27FC236}">
                <a16:creationId xmlns:a16="http://schemas.microsoft.com/office/drawing/2014/main" id="{C2F0D088-8224-9A7C-CF02-D9F663FC2E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D913542D-6F15-C4B7-E070-351F0CD7E7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EC3433-B57F-42DC-A462-92F964576EBC}" type="slidenum">
              <a:rPr lang="en-ZA" smtClean="0"/>
              <a:t>‹#›</a:t>
            </a:fld>
            <a:endParaRPr lang="en-ZA"/>
          </a:p>
        </p:txBody>
      </p:sp>
    </p:spTree>
    <p:extLst>
      <p:ext uri="{BB962C8B-B14F-4D97-AF65-F5344CB8AC3E}">
        <p14:creationId xmlns:p14="http://schemas.microsoft.com/office/powerpoint/2010/main" val="1614138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customXml" Target="../ink/ink2.xml"/><Relationship Id="rId4" Type="http://schemas.openxmlformats.org/officeDocument/2006/relationships/image" Target="../media/image4.png"/><Relationship Id="rId9" Type="http://schemas.openxmlformats.org/officeDocument/2006/relationships/customXml" Target="../ink/ink4.xml"/></Relationships>
</file>

<file path=ppt/slides/_rels/slide5.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customXml" Target="../ink/ink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customXml" Target="../ink/ink8.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1" name="Group 10">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5" name="Freeform: Shape 14">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2" name="Group 11">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3" name="Freeform: Shape 12">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84F3A378-6ABF-9157-F8FC-8D41FC6F7F73}"/>
              </a:ext>
            </a:extLst>
          </p:cNvPr>
          <p:cNvSpPr>
            <a:spLocks noGrp="1"/>
          </p:cNvSpPr>
          <p:nvPr>
            <p:ph type="ctrTitle"/>
          </p:nvPr>
        </p:nvSpPr>
        <p:spPr>
          <a:xfrm>
            <a:off x="838199" y="1120676"/>
            <a:ext cx="7021513" cy="2308324"/>
          </a:xfrm>
        </p:spPr>
        <p:txBody>
          <a:bodyPr>
            <a:normAutofit/>
          </a:bodyPr>
          <a:lstStyle/>
          <a:p>
            <a:pPr algn="l"/>
            <a:r>
              <a:rPr lang="en-ZA" sz="7200" dirty="0">
                <a:solidFill>
                  <a:schemeClr val="bg1"/>
                </a:solidFill>
              </a:rPr>
              <a:t>ITSIUG 2026</a:t>
            </a:r>
            <a:br>
              <a:rPr lang="en-ZA" sz="7200" dirty="0">
                <a:solidFill>
                  <a:schemeClr val="bg1"/>
                </a:solidFill>
              </a:rPr>
            </a:br>
            <a:r>
              <a:rPr lang="en-ZA" sz="7200" dirty="0">
                <a:solidFill>
                  <a:schemeClr val="bg1"/>
                </a:solidFill>
              </a:rPr>
              <a:t>SESSION 36</a:t>
            </a:r>
          </a:p>
        </p:txBody>
      </p:sp>
      <p:sp>
        <p:nvSpPr>
          <p:cNvPr id="3" name="Subtitle 2">
            <a:extLst>
              <a:ext uri="{FF2B5EF4-FFF2-40B4-BE49-F238E27FC236}">
                <a16:creationId xmlns:a16="http://schemas.microsoft.com/office/drawing/2014/main" id="{D8453ED7-DD9F-2517-88EE-B25CC1F491CB}"/>
              </a:ext>
            </a:extLst>
          </p:cNvPr>
          <p:cNvSpPr>
            <a:spLocks noGrp="1"/>
          </p:cNvSpPr>
          <p:nvPr>
            <p:ph type="subTitle" idx="1"/>
          </p:nvPr>
        </p:nvSpPr>
        <p:spPr>
          <a:xfrm>
            <a:off x="835024" y="3809999"/>
            <a:ext cx="7025753" cy="1012778"/>
          </a:xfrm>
        </p:spPr>
        <p:txBody>
          <a:bodyPr>
            <a:normAutofit/>
          </a:bodyPr>
          <a:lstStyle/>
          <a:p>
            <a:pPr algn="l"/>
            <a:r>
              <a:rPr lang="en-ZA" dirty="0">
                <a:solidFill>
                  <a:schemeClr val="bg1"/>
                </a:solidFill>
              </a:rPr>
              <a:t>VAT COMPLIANCE BEST PRACTICE:</a:t>
            </a:r>
          </a:p>
          <a:p>
            <a:pPr algn="l"/>
            <a:r>
              <a:rPr lang="en-ZA" dirty="0">
                <a:solidFill>
                  <a:schemeClr val="bg1"/>
                </a:solidFill>
              </a:rPr>
              <a:t>TIPS AND TRICKS</a:t>
            </a:r>
          </a:p>
        </p:txBody>
      </p:sp>
    </p:spTree>
    <p:extLst>
      <p:ext uri="{BB962C8B-B14F-4D97-AF65-F5344CB8AC3E}">
        <p14:creationId xmlns:p14="http://schemas.microsoft.com/office/powerpoint/2010/main" val="33921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87DD7-A5BD-201B-0204-0FED19985E21}"/>
              </a:ext>
            </a:extLst>
          </p:cNvPr>
          <p:cNvSpPr>
            <a:spLocks noGrp="1"/>
          </p:cNvSpPr>
          <p:nvPr>
            <p:ph type="title"/>
          </p:nvPr>
        </p:nvSpPr>
        <p:spPr/>
        <p:txBody>
          <a:bodyPr/>
          <a:lstStyle/>
          <a:p>
            <a:r>
              <a:rPr lang="en-ZA" dirty="0"/>
              <a:t>VAT – GENERAL COMMENTS</a:t>
            </a:r>
          </a:p>
        </p:txBody>
      </p:sp>
      <p:sp>
        <p:nvSpPr>
          <p:cNvPr id="3" name="Content Placeholder 2">
            <a:extLst>
              <a:ext uri="{FF2B5EF4-FFF2-40B4-BE49-F238E27FC236}">
                <a16:creationId xmlns:a16="http://schemas.microsoft.com/office/drawing/2014/main" id="{DD15B862-8B46-1E0D-F002-A61F69539A74}"/>
              </a:ext>
            </a:extLst>
          </p:cNvPr>
          <p:cNvSpPr>
            <a:spLocks noGrp="1"/>
          </p:cNvSpPr>
          <p:nvPr>
            <p:ph idx="1"/>
          </p:nvPr>
        </p:nvSpPr>
        <p:spPr>
          <a:xfrm>
            <a:off x="838200" y="1376516"/>
            <a:ext cx="10515600" cy="5299587"/>
          </a:xfrm>
        </p:spPr>
        <p:txBody>
          <a:bodyPr>
            <a:normAutofit fontScale="92500"/>
          </a:bodyPr>
          <a:lstStyle/>
          <a:p>
            <a:r>
              <a:rPr lang="en-ZA" dirty="0"/>
              <a:t>If the </a:t>
            </a:r>
            <a:r>
              <a:rPr lang="en-ZA" dirty="0" err="1"/>
              <a:t>VATable</a:t>
            </a:r>
            <a:r>
              <a:rPr lang="en-ZA" dirty="0"/>
              <a:t> income of an organisation exceeds R2.3m for a 12 month period it has to be registered for VAT and submit monthly VAT returns.</a:t>
            </a:r>
          </a:p>
          <a:p>
            <a:r>
              <a:rPr lang="en-ZA" dirty="0"/>
              <a:t>VAT compliance is essential. Tax Clearance status is mandatory those who want to trade with government departments, amongst others.</a:t>
            </a:r>
          </a:p>
          <a:p>
            <a:r>
              <a:rPr lang="en-ZA" dirty="0"/>
              <a:t>The ITS system has functionality embedded in its subsystems. Use this to configure your system to such an extent that your VAT information is readily available.  Make sure that you link transactions to the correct VAT Boxes.</a:t>
            </a:r>
          </a:p>
          <a:p>
            <a:r>
              <a:rPr lang="en-ZA" dirty="0"/>
              <a:t>Remember to declare VAT Outputs on imported services. The system does not do this for you, you have to analyse your foreign trade transactions.</a:t>
            </a:r>
          </a:p>
          <a:p>
            <a:r>
              <a:rPr lang="en-ZA" dirty="0"/>
              <a:t>See the following slides to see where configuration can be done.</a:t>
            </a:r>
          </a:p>
        </p:txBody>
      </p:sp>
    </p:spTree>
    <p:extLst>
      <p:ext uri="{BB962C8B-B14F-4D97-AF65-F5344CB8AC3E}">
        <p14:creationId xmlns:p14="http://schemas.microsoft.com/office/powerpoint/2010/main" val="419459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F2A28-CEF9-D5A0-66D6-FD0DD46B5127}"/>
              </a:ext>
            </a:extLst>
          </p:cNvPr>
          <p:cNvSpPr>
            <a:spLocks noGrp="1"/>
          </p:cNvSpPr>
          <p:nvPr>
            <p:ph type="title"/>
          </p:nvPr>
        </p:nvSpPr>
        <p:spPr/>
        <p:txBody>
          <a:bodyPr/>
          <a:lstStyle/>
          <a:p>
            <a:r>
              <a:rPr lang="en-ZA" dirty="0"/>
              <a:t>Set up VAT codes – FCSC-1</a:t>
            </a:r>
          </a:p>
        </p:txBody>
      </p:sp>
      <p:pic>
        <p:nvPicPr>
          <p:cNvPr id="5" name="Content Placeholder 4">
            <a:extLst>
              <a:ext uri="{FF2B5EF4-FFF2-40B4-BE49-F238E27FC236}">
                <a16:creationId xmlns:a16="http://schemas.microsoft.com/office/drawing/2014/main" id="{9BE71126-663C-1790-0D17-47B159EC3070}"/>
              </a:ext>
            </a:extLst>
          </p:cNvPr>
          <p:cNvPicPr>
            <a:picLocks noGrp="1" noChangeAspect="1"/>
          </p:cNvPicPr>
          <p:nvPr>
            <p:ph idx="1"/>
          </p:nvPr>
        </p:nvPicPr>
        <p:blipFill>
          <a:blip r:embed="rId2"/>
          <a:stretch>
            <a:fillRect/>
          </a:stretch>
        </p:blipFill>
        <p:spPr>
          <a:xfrm>
            <a:off x="643095" y="1507254"/>
            <a:ext cx="11002945" cy="5184948"/>
          </a:xfrm>
          <a:prstGeom prst="rect">
            <a:avLst/>
          </a:prstGeom>
        </p:spPr>
      </p:pic>
    </p:spTree>
    <p:extLst>
      <p:ext uri="{BB962C8B-B14F-4D97-AF65-F5344CB8AC3E}">
        <p14:creationId xmlns:p14="http://schemas.microsoft.com/office/powerpoint/2010/main" val="203945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F5B8E-01D8-4E66-AA05-6528D3FA8E33}"/>
              </a:ext>
            </a:extLst>
          </p:cNvPr>
          <p:cNvSpPr>
            <a:spLocks noGrp="1"/>
          </p:cNvSpPr>
          <p:nvPr>
            <p:ph type="title"/>
          </p:nvPr>
        </p:nvSpPr>
        <p:spPr/>
        <p:txBody>
          <a:bodyPr/>
          <a:lstStyle/>
          <a:p>
            <a:r>
              <a:rPr lang="en-ZA" dirty="0"/>
              <a:t>FCSO-1</a:t>
            </a:r>
          </a:p>
        </p:txBody>
      </p:sp>
      <p:pic>
        <p:nvPicPr>
          <p:cNvPr id="5" name="Content Placeholder 4">
            <a:extLst>
              <a:ext uri="{FF2B5EF4-FFF2-40B4-BE49-F238E27FC236}">
                <a16:creationId xmlns:a16="http://schemas.microsoft.com/office/drawing/2014/main" id="{3322F859-F656-46EB-6BCF-CB59EF2AAC94}"/>
              </a:ext>
            </a:extLst>
          </p:cNvPr>
          <p:cNvPicPr>
            <a:picLocks noGrp="1" noChangeAspect="1"/>
          </p:cNvPicPr>
          <p:nvPr>
            <p:ph idx="1"/>
          </p:nvPr>
        </p:nvPicPr>
        <p:blipFill>
          <a:blip r:embed="rId2"/>
          <a:stretch>
            <a:fillRect/>
          </a:stretch>
        </p:blipFill>
        <p:spPr>
          <a:xfrm>
            <a:off x="838200" y="1376624"/>
            <a:ext cx="10515600" cy="5265335"/>
          </a:xfrm>
          <a:prstGeom prst="rect">
            <a:avLst/>
          </a:prstGeom>
        </p:spPr>
      </p:pic>
      <mc:AlternateContent xmlns:mc="http://schemas.openxmlformats.org/markup-compatibility/2006">
        <mc:Choice xmlns:p14="http://schemas.microsoft.com/office/powerpoint/2010/main" Requires="p14">
          <p:contentPart p14:bwMode="auto" r:id="rId3">
            <p14:nvContentPartPr>
              <p14:cNvPr id="7" name="Ink 6">
                <a:extLst>
                  <a:ext uri="{FF2B5EF4-FFF2-40B4-BE49-F238E27FC236}">
                    <a16:creationId xmlns:a16="http://schemas.microsoft.com/office/drawing/2014/main" id="{FCB1E7FD-6737-DAC9-19DA-23504B623B1F}"/>
                  </a:ext>
                </a:extLst>
              </p14:cNvPr>
              <p14:cNvContentPartPr/>
              <p14:nvPr/>
            </p14:nvContentPartPr>
            <p14:xfrm>
              <a:off x="3038091" y="4262705"/>
              <a:ext cx="1233720" cy="492120"/>
            </p14:xfrm>
          </p:contentPart>
        </mc:Choice>
        <mc:Fallback>
          <p:pic>
            <p:nvPicPr>
              <p:cNvPr id="7" name="Ink 6">
                <a:extLst>
                  <a:ext uri="{FF2B5EF4-FFF2-40B4-BE49-F238E27FC236}">
                    <a16:creationId xmlns:a16="http://schemas.microsoft.com/office/drawing/2014/main" id="{FCB1E7FD-6737-DAC9-19DA-23504B623B1F}"/>
                  </a:ext>
                </a:extLst>
              </p:cNvPr>
              <p:cNvPicPr/>
              <p:nvPr/>
            </p:nvPicPr>
            <p:blipFill>
              <a:blip r:embed="rId4"/>
              <a:stretch>
                <a:fillRect/>
              </a:stretch>
            </p:blipFill>
            <p:spPr>
              <a:xfrm>
                <a:off x="3031971" y="4256585"/>
                <a:ext cx="1245960" cy="5043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10" name="Ink 9">
                <a:extLst>
                  <a:ext uri="{FF2B5EF4-FFF2-40B4-BE49-F238E27FC236}">
                    <a16:creationId xmlns:a16="http://schemas.microsoft.com/office/drawing/2014/main" id="{4B04966E-888F-7667-9269-A4F5EA718BD1}"/>
                  </a:ext>
                </a:extLst>
              </p14:cNvPr>
              <p14:cNvContentPartPr/>
              <p14:nvPr/>
            </p14:nvContentPartPr>
            <p14:xfrm>
              <a:off x="4768537" y="993244"/>
              <a:ext cx="360" cy="360"/>
            </p14:xfrm>
          </p:contentPart>
        </mc:Choice>
        <mc:Fallback>
          <p:pic>
            <p:nvPicPr>
              <p:cNvPr id="10" name="Ink 9">
                <a:extLst>
                  <a:ext uri="{FF2B5EF4-FFF2-40B4-BE49-F238E27FC236}">
                    <a16:creationId xmlns:a16="http://schemas.microsoft.com/office/drawing/2014/main" id="{4B04966E-888F-7667-9269-A4F5EA718BD1}"/>
                  </a:ext>
                </a:extLst>
              </p:cNvPr>
              <p:cNvPicPr/>
              <p:nvPr/>
            </p:nvPicPr>
            <p:blipFill>
              <a:blip r:embed="rId6"/>
              <a:stretch>
                <a:fillRect/>
              </a:stretch>
            </p:blipFill>
            <p:spPr>
              <a:xfrm>
                <a:off x="4762417" y="987124"/>
                <a:ext cx="1260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2" name="Ink 11">
                <a:extLst>
                  <a:ext uri="{FF2B5EF4-FFF2-40B4-BE49-F238E27FC236}">
                    <a16:creationId xmlns:a16="http://schemas.microsoft.com/office/drawing/2014/main" id="{5815A7DC-6CB8-0A5E-C5B0-79D4935FB220}"/>
                  </a:ext>
                </a:extLst>
              </p14:cNvPr>
              <p14:cNvContentPartPr/>
              <p14:nvPr/>
            </p14:nvContentPartPr>
            <p14:xfrm>
              <a:off x="-776903" y="1189308"/>
              <a:ext cx="360" cy="360"/>
            </p14:xfrm>
          </p:contentPart>
        </mc:Choice>
        <mc:Fallback>
          <p:pic>
            <p:nvPicPr>
              <p:cNvPr id="12" name="Ink 11">
                <a:extLst>
                  <a:ext uri="{FF2B5EF4-FFF2-40B4-BE49-F238E27FC236}">
                    <a16:creationId xmlns:a16="http://schemas.microsoft.com/office/drawing/2014/main" id="{5815A7DC-6CB8-0A5E-C5B0-79D4935FB220}"/>
                  </a:ext>
                </a:extLst>
              </p:cNvPr>
              <p:cNvPicPr/>
              <p:nvPr/>
            </p:nvPicPr>
            <p:blipFill>
              <a:blip r:embed="rId8"/>
              <a:stretch>
                <a:fillRect/>
              </a:stretch>
            </p:blipFill>
            <p:spPr>
              <a:xfrm>
                <a:off x="-783023" y="1183188"/>
                <a:ext cx="1260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13" name="Ink 12">
                <a:extLst>
                  <a:ext uri="{FF2B5EF4-FFF2-40B4-BE49-F238E27FC236}">
                    <a16:creationId xmlns:a16="http://schemas.microsoft.com/office/drawing/2014/main" id="{E6ED4161-BE33-A47F-8CFB-5EBF41214CB5}"/>
                  </a:ext>
                </a:extLst>
              </p14:cNvPr>
              <p14:cNvContentPartPr/>
              <p14:nvPr/>
            </p14:nvContentPartPr>
            <p14:xfrm>
              <a:off x="1002577" y="953644"/>
              <a:ext cx="360" cy="360"/>
            </p14:xfrm>
          </p:contentPart>
        </mc:Choice>
        <mc:Fallback>
          <p:pic>
            <p:nvPicPr>
              <p:cNvPr id="13" name="Ink 12">
                <a:extLst>
                  <a:ext uri="{FF2B5EF4-FFF2-40B4-BE49-F238E27FC236}">
                    <a16:creationId xmlns:a16="http://schemas.microsoft.com/office/drawing/2014/main" id="{E6ED4161-BE33-A47F-8CFB-5EBF41214CB5}"/>
                  </a:ext>
                </a:extLst>
              </p:cNvPr>
              <p:cNvPicPr/>
              <p:nvPr/>
            </p:nvPicPr>
            <p:blipFill>
              <a:blip r:embed="rId8"/>
              <a:stretch>
                <a:fillRect/>
              </a:stretch>
            </p:blipFill>
            <p:spPr>
              <a:xfrm>
                <a:off x="996457" y="947524"/>
                <a:ext cx="12600" cy="12600"/>
              </a:xfrm>
              <a:prstGeom prst="rect">
                <a:avLst/>
              </a:prstGeom>
            </p:spPr>
          </p:pic>
        </mc:Fallback>
      </mc:AlternateContent>
    </p:spTree>
    <p:extLst>
      <p:ext uri="{BB962C8B-B14F-4D97-AF65-F5344CB8AC3E}">
        <p14:creationId xmlns:p14="http://schemas.microsoft.com/office/powerpoint/2010/main" val="196215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40CD-2587-E6EC-3C79-04AF2BAEBF0E}"/>
              </a:ext>
            </a:extLst>
          </p:cNvPr>
          <p:cNvSpPr>
            <a:spLocks noGrp="1"/>
          </p:cNvSpPr>
          <p:nvPr>
            <p:ph type="title"/>
          </p:nvPr>
        </p:nvSpPr>
        <p:spPr/>
        <p:txBody>
          <a:bodyPr/>
          <a:lstStyle/>
          <a:p>
            <a:r>
              <a:rPr lang="en-ZA" dirty="0"/>
              <a:t>FCSO-7</a:t>
            </a:r>
          </a:p>
        </p:txBody>
      </p:sp>
      <p:pic>
        <p:nvPicPr>
          <p:cNvPr id="5" name="Content Placeholder 4">
            <a:extLst>
              <a:ext uri="{FF2B5EF4-FFF2-40B4-BE49-F238E27FC236}">
                <a16:creationId xmlns:a16="http://schemas.microsoft.com/office/drawing/2014/main" id="{49EFD123-5D06-E3BC-3D60-603FF68B6D2C}"/>
              </a:ext>
            </a:extLst>
          </p:cNvPr>
          <p:cNvPicPr>
            <a:picLocks noGrp="1" noChangeAspect="1"/>
          </p:cNvPicPr>
          <p:nvPr>
            <p:ph idx="1"/>
          </p:nvPr>
        </p:nvPicPr>
        <p:blipFill>
          <a:blip r:embed="rId2"/>
          <a:stretch>
            <a:fillRect/>
          </a:stretch>
        </p:blipFill>
        <p:spPr>
          <a:xfrm>
            <a:off x="838200" y="1336431"/>
            <a:ext cx="10515599" cy="4840532"/>
          </a:xfrm>
          <a:prstGeom prst="rect">
            <a:avLst/>
          </a:prstGeom>
        </p:spPr>
      </p:pic>
      <p:grpSp>
        <p:nvGrpSpPr>
          <p:cNvPr id="9" name="Group 8">
            <a:extLst>
              <a:ext uri="{FF2B5EF4-FFF2-40B4-BE49-F238E27FC236}">
                <a16:creationId xmlns:a16="http://schemas.microsoft.com/office/drawing/2014/main" id="{5534F2C5-96FC-415F-DF88-DE0F683B93E2}"/>
              </a:ext>
            </a:extLst>
          </p:cNvPr>
          <p:cNvGrpSpPr/>
          <p:nvPr/>
        </p:nvGrpSpPr>
        <p:grpSpPr>
          <a:xfrm>
            <a:off x="1385691" y="3405905"/>
            <a:ext cx="1851120" cy="504000"/>
            <a:chOff x="1385691" y="3405905"/>
            <a:chExt cx="1851120" cy="504000"/>
          </a:xfrm>
        </p:grpSpPr>
        <mc:AlternateContent xmlns:mc="http://schemas.openxmlformats.org/markup-compatibility/2006">
          <mc:Choice xmlns:p14="http://schemas.microsoft.com/office/powerpoint/2010/main" xmlns:aink="http://schemas.microsoft.com/office/drawing/2016/ink" Requires="p14 aink">
            <p:contentPart p14:bwMode="auto" r:id="rId3">
              <p14:nvContentPartPr>
                <p14:cNvPr id="7" name="Ink 6">
                  <a:extLst>
                    <a:ext uri="{FF2B5EF4-FFF2-40B4-BE49-F238E27FC236}">
                      <a16:creationId xmlns:a16="http://schemas.microsoft.com/office/drawing/2014/main" id="{6873D6DC-001A-FFFC-B70D-5C31D1111DEE}"/>
                    </a:ext>
                  </a:extLst>
                </p14:cNvPr>
                <p14:cNvContentPartPr/>
                <p14:nvPr/>
              </p14:nvContentPartPr>
              <p14:xfrm>
                <a:off x="3133131" y="3470345"/>
                <a:ext cx="12240" cy="6480"/>
              </p14:xfrm>
            </p:contentPart>
          </mc:Choice>
          <mc:Fallback>
            <p:pic>
              <p:nvPicPr>
                <p:cNvPr id="7" name="Ink 6">
                  <a:extLst>
                    <a:ext uri="{FF2B5EF4-FFF2-40B4-BE49-F238E27FC236}">
                      <a16:creationId xmlns:a16="http://schemas.microsoft.com/office/drawing/2014/main" id="{6873D6DC-001A-FFFC-B70D-5C31D1111DEE}"/>
                    </a:ext>
                  </a:extLst>
                </p:cNvPr>
                <p:cNvPicPr/>
                <p:nvPr/>
              </p:nvPicPr>
              <p:blipFill>
                <a:blip r:embed="rId4"/>
                <a:stretch>
                  <a:fillRect/>
                </a:stretch>
              </p:blipFill>
              <p:spPr>
                <a:xfrm>
                  <a:off x="3124131" y="3416705"/>
                  <a:ext cx="29880" cy="11412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Requires="p14 aink">
            <p:contentPart p14:bwMode="auto" r:id="rId5">
              <p14:nvContentPartPr>
                <p14:cNvPr id="8" name="Ink 7">
                  <a:extLst>
                    <a:ext uri="{FF2B5EF4-FFF2-40B4-BE49-F238E27FC236}">
                      <a16:creationId xmlns:a16="http://schemas.microsoft.com/office/drawing/2014/main" id="{6FAACAB5-DD86-816C-05EA-27C72032CA75}"/>
                    </a:ext>
                  </a:extLst>
                </p14:cNvPr>
                <p14:cNvContentPartPr/>
                <p14:nvPr/>
              </p14:nvContentPartPr>
              <p14:xfrm>
                <a:off x="1385691" y="3405905"/>
                <a:ext cx="1851120" cy="504000"/>
              </p14:xfrm>
            </p:contentPart>
          </mc:Choice>
          <mc:Fallback>
            <p:pic>
              <p:nvPicPr>
                <p:cNvPr id="8" name="Ink 7">
                  <a:extLst>
                    <a:ext uri="{FF2B5EF4-FFF2-40B4-BE49-F238E27FC236}">
                      <a16:creationId xmlns:a16="http://schemas.microsoft.com/office/drawing/2014/main" id="{6FAACAB5-DD86-816C-05EA-27C72032CA75}"/>
                    </a:ext>
                  </a:extLst>
                </p:cNvPr>
                <p:cNvPicPr/>
                <p:nvPr/>
              </p:nvPicPr>
              <p:blipFill>
                <a:blip r:embed="rId6"/>
                <a:stretch>
                  <a:fillRect/>
                </a:stretch>
              </p:blipFill>
              <p:spPr>
                <a:xfrm>
                  <a:off x="1377051" y="3351905"/>
                  <a:ext cx="1868760" cy="611640"/>
                </a:xfrm>
                <a:prstGeom prst="rect">
                  <a:avLst/>
                </a:prstGeom>
              </p:spPr>
            </p:pic>
          </mc:Fallback>
        </mc:AlternateContent>
      </p:grpSp>
    </p:spTree>
    <p:extLst>
      <p:ext uri="{BB962C8B-B14F-4D97-AF65-F5344CB8AC3E}">
        <p14:creationId xmlns:p14="http://schemas.microsoft.com/office/powerpoint/2010/main" val="25550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BCEB4-3592-F8BE-BA1F-8A316F53730E}"/>
              </a:ext>
            </a:extLst>
          </p:cNvPr>
          <p:cNvSpPr>
            <a:spLocks noGrp="1"/>
          </p:cNvSpPr>
          <p:nvPr>
            <p:ph type="title"/>
          </p:nvPr>
        </p:nvSpPr>
        <p:spPr>
          <a:xfrm>
            <a:off x="838200" y="914400"/>
            <a:ext cx="10515600" cy="663192"/>
          </a:xfrm>
        </p:spPr>
        <p:txBody>
          <a:bodyPr>
            <a:normAutofit fontScale="90000"/>
          </a:bodyPr>
          <a:lstStyle/>
          <a:p>
            <a:r>
              <a:rPr lang="en-ZA" dirty="0"/>
              <a:t>FCSO-7</a:t>
            </a:r>
            <a:br>
              <a:rPr lang="en-ZA" dirty="0"/>
            </a:br>
            <a:endParaRPr lang="en-ZA" dirty="0"/>
          </a:p>
        </p:txBody>
      </p:sp>
      <p:pic>
        <p:nvPicPr>
          <p:cNvPr id="5" name="Content Placeholder 4">
            <a:extLst>
              <a:ext uri="{FF2B5EF4-FFF2-40B4-BE49-F238E27FC236}">
                <a16:creationId xmlns:a16="http://schemas.microsoft.com/office/drawing/2014/main" id="{85205A51-4B26-0AB8-E869-2A4A1B0A2859}"/>
              </a:ext>
            </a:extLst>
          </p:cNvPr>
          <p:cNvPicPr>
            <a:picLocks noGrp="1" noChangeAspect="1"/>
          </p:cNvPicPr>
          <p:nvPr>
            <p:ph idx="1"/>
          </p:nvPr>
        </p:nvPicPr>
        <p:blipFill>
          <a:blip r:embed="rId2"/>
          <a:stretch>
            <a:fillRect/>
          </a:stretch>
        </p:blipFill>
        <p:spPr>
          <a:xfrm>
            <a:off x="838200" y="1406769"/>
            <a:ext cx="10596823" cy="5265336"/>
          </a:xfrm>
          <a:prstGeom prst="rect">
            <a:avLst/>
          </a:prstGeom>
        </p:spPr>
      </p:pic>
      <mc:AlternateContent xmlns:mc="http://schemas.openxmlformats.org/markup-compatibility/2006">
        <mc:Choice xmlns:p14="http://schemas.microsoft.com/office/powerpoint/2010/main" xmlns:aink="http://schemas.microsoft.com/office/drawing/2016/ink" Requires="p14 aink">
          <p:contentPart p14:bwMode="auto" r:id="rId3">
            <p14:nvContentPartPr>
              <p14:cNvPr id="6" name="Ink 5">
                <a:extLst>
                  <a:ext uri="{FF2B5EF4-FFF2-40B4-BE49-F238E27FC236}">
                    <a16:creationId xmlns:a16="http://schemas.microsoft.com/office/drawing/2014/main" id="{2BC93614-E186-CFBB-72A1-302324B445D9}"/>
                  </a:ext>
                </a:extLst>
              </p14:cNvPr>
              <p14:cNvContentPartPr/>
              <p14:nvPr/>
            </p14:nvContentPartPr>
            <p14:xfrm>
              <a:off x="1676931" y="2380625"/>
              <a:ext cx="542520" cy="313200"/>
            </p14:xfrm>
          </p:contentPart>
        </mc:Choice>
        <mc:Fallback>
          <p:pic>
            <p:nvPicPr>
              <p:cNvPr id="6" name="Ink 5">
                <a:extLst>
                  <a:ext uri="{FF2B5EF4-FFF2-40B4-BE49-F238E27FC236}">
                    <a16:creationId xmlns:a16="http://schemas.microsoft.com/office/drawing/2014/main" id="{2BC93614-E186-CFBB-72A1-302324B445D9}"/>
                  </a:ext>
                </a:extLst>
              </p:cNvPr>
              <p:cNvPicPr/>
              <p:nvPr/>
            </p:nvPicPr>
            <p:blipFill>
              <a:blip r:embed="rId4"/>
              <a:stretch>
                <a:fillRect/>
              </a:stretch>
            </p:blipFill>
            <p:spPr>
              <a:xfrm>
                <a:off x="1668291" y="2326625"/>
                <a:ext cx="560160" cy="42084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Requires="p14 aink">
          <p:contentPart p14:bwMode="auto" r:id="rId5">
            <p14:nvContentPartPr>
              <p14:cNvPr id="7" name="Ink 6">
                <a:extLst>
                  <a:ext uri="{FF2B5EF4-FFF2-40B4-BE49-F238E27FC236}">
                    <a16:creationId xmlns:a16="http://schemas.microsoft.com/office/drawing/2014/main" id="{C87B4E4E-9BC9-D596-2D3E-F11F9568CE46}"/>
                  </a:ext>
                </a:extLst>
              </p14:cNvPr>
              <p14:cNvContentPartPr/>
              <p14:nvPr/>
            </p14:nvContentPartPr>
            <p14:xfrm>
              <a:off x="1737411" y="3797585"/>
              <a:ext cx="705600" cy="293040"/>
            </p14:xfrm>
          </p:contentPart>
        </mc:Choice>
        <mc:Fallback>
          <p:pic>
            <p:nvPicPr>
              <p:cNvPr id="7" name="Ink 6">
                <a:extLst>
                  <a:ext uri="{FF2B5EF4-FFF2-40B4-BE49-F238E27FC236}">
                    <a16:creationId xmlns:a16="http://schemas.microsoft.com/office/drawing/2014/main" id="{C87B4E4E-9BC9-D596-2D3E-F11F9568CE46}"/>
                  </a:ext>
                </a:extLst>
              </p:cNvPr>
              <p:cNvPicPr/>
              <p:nvPr/>
            </p:nvPicPr>
            <p:blipFill>
              <a:blip r:embed="rId6"/>
              <a:stretch>
                <a:fillRect/>
              </a:stretch>
            </p:blipFill>
            <p:spPr>
              <a:xfrm>
                <a:off x="1728771" y="3743585"/>
                <a:ext cx="723240" cy="400680"/>
              </a:xfrm>
              <a:prstGeom prst="rect">
                <a:avLst/>
              </a:prstGeom>
            </p:spPr>
          </p:pic>
        </mc:Fallback>
      </mc:AlternateContent>
    </p:spTree>
    <p:extLst>
      <p:ext uri="{BB962C8B-B14F-4D97-AF65-F5344CB8AC3E}">
        <p14:creationId xmlns:p14="http://schemas.microsoft.com/office/powerpoint/2010/main" val="14621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DABE-83E3-EA66-236D-C540039AD1E5}"/>
              </a:ext>
            </a:extLst>
          </p:cNvPr>
          <p:cNvSpPr>
            <a:spLocks noGrp="1"/>
          </p:cNvSpPr>
          <p:nvPr>
            <p:ph type="title"/>
          </p:nvPr>
        </p:nvSpPr>
        <p:spPr>
          <a:xfrm>
            <a:off x="838200" y="365125"/>
            <a:ext cx="10515600" cy="1071789"/>
          </a:xfrm>
        </p:spPr>
        <p:txBody>
          <a:bodyPr/>
          <a:lstStyle/>
          <a:p>
            <a:r>
              <a:rPr lang="en-ZA" dirty="0"/>
              <a:t>FCSO-7 GL VAT ADJUSTMENTS</a:t>
            </a:r>
          </a:p>
        </p:txBody>
      </p:sp>
      <p:pic>
        <p:nvPicPr>
          <p:cNvPr id="5" name="Content Placeholder 4">
            <a:extLst>
              <a:ext uri="{FF2B5EF4-FFF2-40B4-BE49-F238E27FC236}">
                <a16:creationId xmlns:a16="http://schemas.microsoft.com/office/drawing/2014/main" id="{64C84701-9DBB-4798-5100-38A0641C1D81}"/>
              </a:ext>
            </a:extLst>
          </p:cNvPr>
          <p:cNvPicPr>
            <a:picLocks noGrp="1" noChangeAspect="1"/>
          </p:cNvPicPr>
          <p:nvPr>
            <p:ph idx="1"/>
          </p:nvPr>
        </p:nvPicPr>
        <p:blipFill>
          <a:blip r:embed="rId2"/>
          <a:stretch>
            <a:fillRect/>
          </a:stretch>
        </p:blipFill>
        <p:spPr>
          <a:xfrm>
            <a:off x="838200" y="1825625"/>
            <a:ext cx="10515599" cy="4766094"/>
          </a:xfrm>
          <a:prstGeom prst="rect">
            <a:avLst/>
          </a:prstGeom>
        </p:spPr>
      </p:pic>
    </p:spTree>
    <p:extLst>
      <p:ext uri="{BB962C8B-B14F-4D97-AF65-F5344CB8AC3E}">
        <p14:creationId xmlns:p14="http://schemas.microsoft.com/office/powerpoint/2010/main" val="3882037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F9F4-9538-A6BF-E013-F9267735B026}"/>
              </a:ext>
            </a:extLst>
          </p:cNvPr>
          <p:cNvSpPr>
            <a:spLocks noGrp="1"/>
          </p:cNvSpPr>
          <p:nvPr>
            <p:ph type="title"/>
          </p:nvPr>
        </p:nvSpPr>
        <p:spPr/>
        <p:txBody>
          <a:bodyPr/>
          <a:lstStyle/>
          <a:p>
            <a:endParaRPr lang="en-ZA" dirty="0"/>
          </a:p>
        </p:txBody>
      </p:sp>
      <p:sp>
        <p:nvSpPr>
          <p:cNvPr id="3" name="Content Placeholder 2">
            <a:extLst>
              <a:ext uri="{FF2B5EF4-FFF2-40B4-BE49-F238E27FC236}">
                <a16:creationId xmlns:a16="http://schemas.microsoft.com/office/drawing/2014/main" id="{820B43ED-8424-0E71-528E-82B3BB68679C}"/>
              </a:ext>
            </a:extLst>
          </p:cNvPr>
          <p:cNvSpPr>
            <a:spLocks noGrp="1"/>
          </p:cNvSpPr>
          <p:nvPr>
            <p:ph idx="1"/>
          </p:nvPr>
        </p:nvSpPr>
        <p:spPr/>
        <p:txBody>
          <a:bodyPr/>
          <a:lstStyle/>
          <a:p>
            <a:r>
              <a:rPr lang="en-ZA" dirty="0"/>
              <a:t>Finally, ensure that you retain all supporting documents. If your account is selected for verification or an audit you will have to be able to supply SARS with the </a:t>
            </a:r>
            <a:r>
              <a:rPr lang="en-ZA"/>
              <a:t>required information.</a:t>
            </a:r>
          </a:p>
        </p:txBody>
      </p:sp>
    </p:spTree>
    <p:extLst>
      <p:ext uri="{BB962C8B-B14F-4D97-AF65-F5344CB8AC3E}">
        <p14:creationId xmlns:p14="http://schemas.microsoft.com/office/powerpoint/2010/main" val="3295580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TotalTime>
  <Words>193</Words>
  <Application>Microsoft Office PowerPoint</Application>
  <PresentationFormat>Widescreen</PresentationFormat>
  <Paragraphs>15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ITSIUG 2026 SESSION 36</vt:lpstr>
      <vt:lpstr>VAT – GENERAL COMMENTS</vt:lpstr>
      <vt:lpstr>Set up VAT codes – FCSC-1</vt:lpstr>
      <vt:lpstr>FCSO-1</vt:lpstr>
      <vt:lpstr>FCSO-7</vt:lpstr>
      <vt:lpstr>FCSO-7 </vt:lpstr>
      <vt:lpstr>FCSO-7 GL VAT ADJUSTMENTS</vt:lpstr>
      <vt:lpstr>PowerPoint Presentation</vt:lpstr>
    </vt:vector>
  </TitlesOfParts>
  <Company>Nelson Mandela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Mouton, Henry (Mr) (Summerstrand Campus South)</dc:creator>
  <cp:lastModifiedBy>Mouton, Henry (Mr) (Summerstrand Campus South)</cp:lastModifiedBy>
  <cp:revision>8</cp:revision>
  <dcterms:created xsi:type="dcterms:W3CDTF">2026-03-13T13:29:24Z</dcterms:created>
  <dcterms:modified xsi:type="dcterms:W3CDTF">2026-03-13T15:18:35Z</dcterms:modified>
</cp:coreProperties>
</file>