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6" r:id="rId1"/>
    <p:sldMasterId id="2147483681" r:id="rId2"/>
  </p:sldMasterIdLst>
  <p:notesMasterIdLst>
    <p:notesMasterId r:id="rId41"/>
  </p:notesMasterIdLst>
  <p:sldIdLst>
    <p:sldId id="296" r:id="rId3"/>
    <p:sldId id="273" r:id="rId4"/>
    <p:sldId id="274" r:id="rId5"/>
    <p:sldId id="275" r:id="rId6"/>
    <p:sldId id="279" r:id="rId7"/>
    <p:sldId id="280" r:id="rId8"/>
    <p:sldId id="281" r:id="rId9"/>
    <p:sldId id="282" r:id="rId10"/>
    <p:sldId id="283" r:id="rId11"/>
    <p:sldId id="284" r:id="rId12"/>
    <p:sldId id="285" r:id="rId13"/>
    <p:sldId id="286" r:id="rId14"/>
    <p:sldId id="287" r:id="rId15"/>
    <p:sldId id="288" r:id="rId16"/>
    <p:sldId id="300" r:id="rId17"/>
    <p:sldId id="299" r:id="rId18"/>
    <p:sldId id="295" r:id="rId19"/>
    <p:sldId id="256" r:id="rId20"/>
    <p:sldId id="257" r:id="rId21"/>
    <p:sldId id="258"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 id="271" r:id="rId35"/>
    <p:sldId id="301" r:id="rId36"/>
    <p:sldId id="302" r:id="rId37"/>
    <p:sldId id="303" r:id="rId38"/>
    <p:sldId id="304" r:id="rId39"/>
    <p:sldId id="297" r:id="rId40"/>
  </p:sldIdLst>
  <p:sldSz cx="14630400" cy="8229600"/>
  <p:notesSz cx="8229600" cy="14630400"/>
  <p:embeddedFontLst>
    <p:embeddedFont>
      <p:font typeface="Instrument Sans Medium" panose="020B0604020202020204" charset="0"/>
      <p:regular r:id="rId42"/>
    </p:embeddedFont>
    <p:embeddedFont>
      <p:font typeface="Instrument Sans Semi Bold" panose="020B0604020202020204" charset="0"/>
      <p:regular r:id="rId43"/>
    </p:embeddedFont>
    <p:embeddedFont>
      <p:font typeface="Noto Serif" panose="02020600060500020200" pitchFamily="18" charset="0"/>
      <p:regular r:id="rId44"/>
      <p:bold r:id="rId45"/>
      <p:italic r:id="rId46"/>
      <p:boldItalic r:id="rId47"/>
    </p:embeddedFont>
    <p:embeddedFont>
      <p:font typeface="Nunito Sans" pitchFamily="2"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F1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C5778A-331F-48B8-9B6D-2E6248281587}" v="32" dt="2026-03-14T16:03:58.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9" d="100"/>
          <a:sy n="69" d="100"/>
        </p:scale>
        <p:origin x="6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viewProps" Target="viewProps.xml"/><Relationship Id="rId58" Type="http://schemas.openxmlformats.org/officeDocument/2006/relationships/customXml" Target="../customXml/item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customXml" Target="../customXml/item2.xml"/><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presProps" Target="presProps.xml"/><Relationship Id="rId60"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Putu" userId="d38ea09d-335d-4275-a9ec-4a30aa737478" providerId="ADAL" clId="{625A50CA-E70B-48BF-B11A-28B02EEABBE1}"/>
    <pc:docChg chg="undo redo custSel addSld delSld modSld delMainMaster">
      <pc:chgData name="Linda Putu" userId="d38ea09d-335d-4275-a9ec-4a30aa737478" providerId="ADAL" clId="{625A50CA-E70B-48BF-B11A-28B02EEABBE1}" dt="2026-03-14T16:04:26.544" v="200" actId="1076"/>
      <pc:docMkLst>
        <pc:docMk/>
      </pc:docMkLst>
      <pc:sldChg chg="modSp mod">
        <pc:chgData name="Linda Putu" userId="d38ea09d-335d-4275-a9ec-4a30aa737478" providerId="ADAL" clId="{625A50CA-E70B-48BF-B11A-28B02EEABBE1}" dt="2026-03-09T12:32:40.082" v="5" actId="113"/>
        <pc:sldMkLst>
          <pc:docMk/>
          <pc:sldMk cId="0" sldId="269"/>
        </pc:sldMkLst>
        <pc:spChg chg="mod">
          <ac:chgData name="Linda Putu" userId="d38ea09d-335d-4275-a9ec-4a30aa737478" providerId="ADAL" clId="{625A50CA-E70B-48BF-B11A-28B02EEABBE1}" dt="2026-03-09T12:32:40.082" v="5" actId="113"/>
          <ac:spMkLst>
            <pc:docMk/>
            <pc:sldMk cId="0" sldId="269"/>
            <ac:spMk id="26" creationId="{00000000-0000-0000-0000-000000000000}"/>
          </ac:spMkLst>
        </pc:spChg>
      </pc:sldChg>
      <pc:sldChg chg="modSp mod">
        <pc:chgData name="Linda Putu" userId="d38ea09d-335d-4275-a9ec-4a30aa737478" providerId="ADAL" clId="{625A50CA-E70B-48BF-B11A-28B02EEABBE1}" dt="2026-03-09T12:32:30.886" v="3" actId="113"/>
        <pc:sldMkLst>
          <pc:docMk/>
          <pc:sldMk cId="0" sldId="271"/>
        </pc:sldMkLst>
        <pc:spChg chg="mod">
          <ac:chgData name="Linda Putu" userId="d38ea09d-335d-4275-a9ec-4a30aa737478" providerId="ADAL" clId="{625A50CA-E70B-48BF-B11A-28B02EEABBE1}" dt="2026-03-09T12:32:28.258" v="1" actId="113"/>
          <ac:spMkLst>
            <pc:docMk/>
            <pc:sldMk cId="0" sldId="271"/>
            <ac:spMk id="4" creationId="{00000000-0000-0000-0000-000000000000}"/>
          </ac:spMkLst>
        </pc:spChg>
        <pc:spChg chg="mod">
          <ac:chgData name="Linda Putu" userId="d38ea09d-335d-4275-a9ec-4a30aa737478" providerId="ADAL" clId="{625A50CA-E70B-48BF-B11A-28B02EEABBE1}" dt="2026-03-09T12:32:30.886" v="3" actId="113"/>
          <ac:spMkLst>
            <pc:docMk/>
            <pc:sldMk cId="0" sldId="271"/>
            <ac:spMk id="5" creationId="{00000000-0000-0000-0000-000000000000}"/>
          </ac:spMkLst>
        </pc:spChg>
      </pc:sldChg>
      <pc:sldChg chg="modSp mod">
        <pc:chgData name="Linda Putu" userId="d38ea09d-335d-4275-a9ec-4a30aa737478" providerId="ADAL" clId="{625A50CA-E70B-48BF-B11A-28B02EEABBE1}" dt="2026-03-14T15:43:29.166" v="90"/>
        <pc:sldMkLst>
          <pc:docMk/>
          <pc:sldMk cId="2139657369" sldId="274"/>
        </pc:sldMkLst>
        <pc:spChg chg="mod">
          <ac:chgData name="Linda Putu" userId="d38ea09d-335d-4275-a9ec-4a30aa737478" providerId="ADAL" clId="{625A50CA-E70B-48BF-B11A-28B02EEABBE1}" dt="2026-03-14T15:43:29.166" v="90"/>
          <ac:spMkLst>
            <pc:docMk/>
            <pc:sldMk cId="2139657369" sldId="274"/>
            <ac:spMk id="2" creationId="{58D1C371-2016-6DB2-19BF-77EBB4DAC732}"/>
          </ac:spMkLst>
        </pc:spChg>
        <pc:spChg chg="mod">
          <ac:chgData name="Linda Putu" userId="d38ea09d-335d-4275-a9ec-4a30aa737478" providerId="ADAL" clId="{625A50CA-E70B-48BF-B11A-28B02EEABBE1}" dt="2026-03-14T15:42:21.503" v="82" actId="20577"/>
          <ac:spMkLst>
            <pc:docMk/>
            <pc:sldMk cId="2139657369" sldId="274"/>
            <ac:spMk id="3" creationId="{504CB7D6-03FE-4D3C-5F42-704CB564413D}"/>
          </ac:spMkLst>
        </pc:spChg>
      </pc:sldChg>
      <pc:sldChg chg="addSp modSp add mod modClrScheme chgLayout">
        <pc:chgData name="Linda Putu" userId="d38ea09d-335d-4275-a9ec-4a30aa737478" providerId="ADAL" clId="{625A50CA-E70B-48BF-B11A-28B02EEABBE1}" dt="2026-03-09T12:56:06.713" v="65" actId="113"/>
        <pc:sldMkLst>
          <pc:docMk/>
          <pc:sldMk cId="0" sldId="299"/>
        </pc:sldMkLst>
        <pc:spChg chg="mod">
          <ac:chgData name="Linda Putu" userId="d38ea09d-335d-4275-a9ec-4a30aa737478" providerId="ADAL" clId="{625A50CA-E70B-48BF-B11A-28B02EEABBE1}" dt="2026-03-09T12:55:57.915" v="63" actId="2711"/>
          <ac:spMkLst>
            <pc:docMk/>
            <pc:sldMk cId="0" sldId="299"/>
            <ac:spMk id="2" creationId="{00000000-0000-0000-0000-000000000000}"/>
          </ac:spMkLst>
        </pc:spChg>
        <pc:spChg chg="mod">
          <ac:chgData name="Linda Putu" userId="d38ea09d-335d-4275-a9ec-4a30aa737478" providerId="ADAL" clId="{625A50CA-E70B-48BF-B11A-28B02EEABBE1}" dt="2026-03-09T12:55:57.915" v="63" actId="2711"/>
          <ac:spMkLst>
            <pc:docMk/>
            <pc:sldMk cId="0" sldId="299"/>
            <ac:spMk id="3" creationId="{00000000-0000-0000-0000-000000000000}"/>
          </ac:spMkLst>
        </pc:spChg>
        <pc:spChg chg="mod">
          <ac:chgData name="Linda Putu" userId="d38ea09d-335d-4275-a9ec-4a30aa737478" providerId="ADAL" clId="{625A50CA-E70B-48BF-B11A-28B02EEABBE1}" dt="2026-03-09T12:55:57.915" v="63" actId="2711"/>
          <ac:spMkLst>
            <pc:docMk/>
            <pc:sldMk cId="0" sldId="299"/>
            <ac:spMk id="5" creationId="{00000000-0000-0000-0000-000000000000}"/>
          </ac:spMkLst>
        </pc:spChg>
        <pc:spChg chg="mod">
          <ac:chgData name="Linda Putu" userId="d38ea09d-335d-4275-a9ec-4a30aa737478" providerId="ADAL" clId="{625A50CA-E70B-48BF-B11A-28B02EEABBE1}" dt="2026-03-09T12:56:06.713" v="65" actId="113"/>
          <ac:spMkLst>
            <pc:docMk/>
            <pc:sldMk cId="0" sldId="299"/>
            <ac:spMk id="6" creationId="{00000000-0000-0000-0000-000000000000}"/>
          </ac:spMkLst>
        </pc:spChg>
        <pc:spChg chg="mod">
          <ac:chgData name="Linda Putu" userId="d38ea09d-335d-4275-a9ec-4a30aa737478" providerId="ADAL" clId="{625A50CA-E70B-48BF-B11A-28B02EEABBE1}" dt="2026-03-09T12:55:57.915" v="63" actId="2711"/>
          <ac:spMkLst>
            <pc:docMk/>
            <pc:sldMk cId="0" sldId="299"/>
            <ac:spMk id="7" creationId="{00000000-0000-0000-0000-000000000000}"/>
          </ac:spMkLst>
        </pc:spChg>
        <pc:spChg chg="mod">
          <ac:chgData name="Linda Putu" userId="d38ea09d-335d-4275-a9ec-4a30aa737478" providerId="ADAL" clId="{625A50CA-E70B-48BF-B11A-28B02EEABBE1}" dt="2026-03-09T12:55:57.915" v="63" actId="2711"/>
          <ac:spMkLst>
            <pc:docMk/>
            <pc:sldMk cId="0" sldId="299"/>
            <ac:spMk id="8" creationId="{00000000-0000-0000-0000-000000000000}"/>
          </ac:spMkLst>
        </pc:spChg>
        <pc:spChg chg="mod">
          <ac:chgData name="Linda Putu" userId="d38ea09d-335d-4275-a9ec-4a30aa737478" providerId="ADAL" clId="{625A50CA-E70B-48BF-B11A-28B02EEABBE1}" dt="2026-03-09T12:55:57.915" v="63" actId="2711"/>
          <ac:spMkLst>
            <pc:docMk/>
            <pc:sldMk cId="0" sldId="299"/>
            <ac:spMk id="11" creationId="{00000000-0000-0000-0000-000000000000}"/>
          </ac:spMkLst>
        </pc:spChg>
        <pc:spChg chg="mod">
          <ac:chgData name="Linda Putu" userId="d38ea09d-335d-4275-a9ec-4a30aa737478" providerId="ADAL" clId="{625A50CA-E70B-48BF-B11A-28B02EEABBE1}" dt="2026-03-09T12:55:57.915" v="63" actId="2711"/>
          <ac:spMkLst>
            <pc:docMk/>
            <pc:sldMk cId="0" sldId="299"/>
            <ac:spMk id="13" creationId="{00000000-0000-0000-0000-000000000000}"/>
          </ac:spMkLst>
        </pc:spChg>
        <pc:spChg chg="mod">
          <ac:chgData name="Linda Putu" userId="d38ea09d-335d-4275-a9ec-4a30aa737478" providerId="ADAL" clId="{625A50CA-E70B-48BF-B11A-28B02EEABBE1}" dt="2026-03-09T12:55:57.915" v="63" actId="2711"/>
          <ac:spMkLst>
            <pc:docMk/>
            <pc:sldMk cId="0" sldId="299"/>
            <ac:spMk id="14" creationId="{00000000-0000-0000-0000-000000000000}"/>
          </ac:spMkLst>
        </pc:spChg>
        <pc:spChg chg="mod">
          <ac:chgData name="Linda Putu" userId="d38ea09d-335d-4275-a9ec-4a30aa737478" providerId="ADAL" clId="{625A50CA-E70B-48BF-B11A-28B02EEABBE1}" dt="2026-03-09T12:55:57.915" v="63" actId="2711"/>
          <ac:spMkLst>
            <pc:docMk/>
            <pc:sldMk cId="0" sldId="299"/>
            <ac:spMk id="15" creationId="{00000000-0000-0000-0000-000000000000}"/>
          </ac:spMkLst>
        </pc:spChg>
        <pc:spChg chg="add mod ord">
          <ac:chgData name="Linda Putu" userId="d38ea09d-335d-4275-a9ec-4a30aa737478" providerId="ADAL" clId="{625A50CA-E70B-48BF-B11A-28B02EEABBE1}" dt="2026-03-09T12:54:44.601" v="41"/>
          <ac:spMkLst>
            <pc:docMk/>
            <pc:sldMk cId="0" sldId="299"/>
            <ac:spMk id="16" creationId="{5F6FEBB5-1853-E69E-88BF-54019943E0F0}"/>
          </ac:spMkLst>
        </pc:spChg>
      </pc:sldChg>
      <pc:sldChg chg="modSp add mod">
        <pc:chgData name="Linda Putu" userId="d38ea09d-335d-4275-a9ec-4a30aa737478" providerId="ADAL" clId="{625A50CA-E70B-48BF-B11A-28B02EEABBE1}" dt="2026-03-09T12:55:17.275" v="58" actId="20577"/>
        <pc:sldMkLst>
          <pc:docMk/>
          <pc:sldMk cId="2283631168" sldId="300"/>
        </pc:sldMkLst>
        <pc:spChg chg="mod">
          <ac:chgData name="Linda Putu" userId="d38ea09d-335d-4275-a9ec-4a30aa737478" providerId="ADAL" clId="{625A50CA-E70B-48BF-B11A-28B02EEABBE1}" dt="2026-03-09T12:55:17.275" v="58" actId="20577"/>
          <ac:spMkLst>
            <pc:docMk/>
            <pc:sldMk cId="2283631168" sldId="300"/>
            <ac:spMk id="2" creationId="{75E52FA9-FBE1-F537-B73C-E9D6878D6138}"/>
          </ac:spMkLst>
        </pc:spChg>
      </pc:sldChg>
      <pc:sldChg chg="modSp add mod">
        <pc:chgData name="Linda Putu" userId="d38ea09d-335d-4275-a9ec-4a30aa737478" providerId="ADAL" clId="{625A50CA-E70B-48BF-B11A-28B02EEABBE1}" dt="2026-03-14T15:43:50.548" v="111" actId="20577"/>
        <pc:sldMkLst>
          <pc:docMk/>
          <pc:sldMk cId="785289175" sldId="301"/>
        </pc:sldMkLst>
        <pc:spChg chg="mod">
          <ac:chgData name="Linda Putu" userId="d38ea09d-335d-4275-a9ec-4a30aa737478" providerId="ADAL" clId="{625A50CA-E70B-48BF-B11A-28B02EEABBE1}" dt="2026-03-14T15:43:50.548" v="111" actId="20577"/>
          <ac:spMkLst>
            <pc:docMk/>
            <pc:sldMk cId="785289175" sldId="301"/>
            <ac:spMk id="2" creationId="{681A2BF6-566B-43F0-CC92-0DF06C1688AA}"/>
          </ac:spMkLst>
        </pc:spChg>
      </pc:sldChg>
      <pc:sldChg chg="addSp delSp modSp new mod modClrScheme chgLayout">
        <pc:chgData name="Linda Putu" userId="d38ea09d-335d-4275-a9ec-4a30aa737478" providerId="ADAL" clId="{625A50CA-E70B-48BF-B11A-28B02EEABBE1}" dt="2026-03-14T16:01:24.792" v="181" actId="207"/>
        <pc:sldMkLst>
          <pc:docMk/>
          <pc:sldMk cId="385093625" sldId="302"/>
        </pc:sldMkLst>
        <pc:spChg chg="del mod ord">
          <ac:chgData name="Linda Putu" userId="d38ea09d-335d-4275-a9ec-4a30aa737478" providerId="ADAL" clId="{625A50CA-E70B-48BF-B11A-28B02EEABBE1}" dt="2026-03-14T15:44:08.510" v="113" actId="700"/>
          <ac:spMkLst>
            <pc:docMk/>
            <pc:sldMk cId="385093625" sldId="302"/>
            <ac:spMk id="2" creationId="{D104BA5D-4617-A8C3-4AD6-2245530C7E1A}"/>
          </ac:spMkLst>
        </pc:spChg>
        <pc:spChg chg="add mod ord">
          <ac:chgData name="Linda Putu" userId="d38ea09d-335d-4275-a9ec-4a30aa737478" providerId="ADAL" clId="{625A50CA-E70B-48BF-B11A-28B02EEABBE1}" dt="2026-03-14T15:45:04.419" v="114"/>
          <ac:spMkLst>
            <pc:docMk/>
            <pc:sldMk cId="385093625" sldId="302"/>
            <ac:spMk id="3" creationId="{0CAF9E14-2D2A-8BA4-E2BC-A4A202D23EC1}"/>
          </ac:spMkLst>
        </pc:spChg>
        <pc:spChg chg="add del mod ord">
          <ac:chgData name="Linda Putu" userId="d38ea09d-335d-4275-a9ec-4a30aa737478" providerId="ADAL" clId="{625A50CA-E70B-48BF-B11A-28B02EEABBE1}" dt="2026-03-14T15:47:29.422" v="116" actId="478"/>
          <ac:spMkLst>
            <pc:docMk/>
            <pc:sldMk cId="385093625" sldId="302"/>
            <ac:spMk id="4" creationId="{059A1E2D-C84C-FE9A-5147-479FE5B6B593}"/>
          </ac:spMkLst>
        </pc:spChg>
        <pc:spChg chg="add del mod">
          <ac:chgData name="Linda Putu" userId="d38ea09d-335d-4275-a9ec-4a30aa737478" providerId="ADAL" clId="{625A50CA-E70B-48BF-B11A-28B02EEABBE1}" dt="2026-03-14T15:47:47.285" v="132"/>
          <ac:spMkLst>
            <pc:docMk/>
            <pc:sldMk cId="385093625" sldId="302"/>
            <ac:spMk id="6" creationId="{9345968C-3ADE-E843-3949-B33B73A95B44}"/>
          </ac:spMkLst>
        </pc:spChg>
        <pc:spChg chg="add mod">
          <ac:chgData name="Linda Putu" userId="d38ea09d-335d-4275-a9ec-4a30aa737478" providerId="ADAL" clId="{625A50CA-E70B-48BF-B11A-28B02EEABBE1}" dt="2026-03-14T15:47:31.751" v="120"/>
          <ac:spMkLst>
            <pc:docMk/>
            <pc:sldMk cId="385093625" sldId="302"/>
            <ac:spMk id="7" creationId="{8552A7E4-B339-874B-4852-25DF39240C3E}"/>
          </ac:spMkLst>
        </pc:spChg>
        <pc:spChg chg="add mod">
          <ac:chgData name="Linda Putu" userId="d38ea09d-335d-4275-a9ec-4a30aa737478" providerId="ADAL" clId="{625A50CA-E70B-48BF-B11A-28B02EEABBE1}" dt="2026-03-14T15:47:39.288" v="122"/>
          <ac:spMkLst>
            <pc:docMk/>
            <pc:sldMk cId="385093625" sldId="302"/>
            <ac:spMk id="8" creationId="{CDBF6B97-6A8B-4C82-D300-2E9FC862BDAC}"/>
          </ac:spMkLst>
        </pc:spChg>
        <pc:spChg chg="add del mod">
          <ac:chgData name="Linda Putu" userId="d38ea09d-335d-4275-a9ec-4a30aa737478" providerId="ADAL" clId="{625A50CA-E70B-48BF-B11A-28B02EEABBE1}" dt="2026-03-14T16:00:57.244" v="176" actId="478"/>
          <ac:spMkLst>
            <pc:docMk/>
            <pc:sldMk cId="385093625" sldId="302"/>
            <ac:spMk id="9" creationId="{ECC5B9EC-F94B-AAA0-2181-6900FB3391C3}"/>
          </ac:spMkLst>
        </pc:spChg>
        <pc:spChg chg="add del mod">
          <ac:chgData name="Linda Putu" userId="d38ea09d-335d-4275-a9ec-4a30aa737478" providerId="ADAL" clId="{625A50CA-E70B-48BF-B11A-28B02EEABBE1}" dt="2026-03-14T16:00:59.523" v="177" actId="478"/>
          <ac:spMkLst>
            <pc:docMk/>
            <pc:sldMk cId="385093625" sldId="302"/>
            <ac:spMk id="11" creationId="{440A5768-1F7B-AFA6-6802-24A1069E788E}"/>
          </ac:spMkLst>
        </pc:spChg>
        <pc:spChg chg="mod">
          <ac:chgData name="Linda Putu" userId="d38ea09d-335d-4275-a9ec-4a30aa737478" providerId="ADAL" clId="{625A50CA-E70B-48BF-B11A-28B02EEABBE1}" dt="2026-03-14T16:01:24.792" v="181" actId="207"/>
          <ac:spMkLst>
            <pc:docMk/>
            <pc:sldMk cId="385093625" sldId="302"/>
            <ac:spMk id="13" creationId="{F4221D7E-54F0-E553-F247-DA41833AAB10}"/>
          </ac:spMkLst>
        </pc:spChg>
        <pc:spChg chg="mod">
          <ac:chgData name="Linda Putu" userId="d38ea09d-335d-4275-a9ec-4a30aa737478" providerId="ADAL" clId="{625A50CA-E70B-48BF-B11A-28B02EEABBE1}" dt="2026-03-14T16:01:24.792" v="181" actId="207"/>
          <ac:spMkLst>
            <pc:docMk/>
            <pc:sldMk cId="385093625" sldId="302"/>
            <ac:spMk id="14" creationId="{7128934D-F5E3-FE83-F1DD-854C519C3C6A}"/>
          </ac:spMkLst>
        </pc:spChg>
        <pc:spChg chg="mod">
          <ac:chgData name="Linda Putu" userId="d38ea09d-335d-4275-a9ec-4a30aa737478" providerId="ADAL" clId="{625A50CA-E70B-48BF-B11A-28B02EEABBE1}" dt="2026-03-14T16:01:24.792" v="181" actId="207"/>
          <ac:spMkLst>
            <pc:docMk/>
            <pc:sldMk cId="385093625" sldId="302"/>
            <ac:spMk id="16" creationId="{D79C3DFF-059B-8BB5-AAA6-DF68DD900420}"/>
          </ac:spMkLst>
        </pc:spChg>
        <pc:spChg chg="mod">
          <ac:chgData name="Linda Putu" userId="d38ea09d-335d-4275-a9ec-4a30aa737478" providerId="ADAL" clId="{625A50CA-E70B-48BF-B11A-28B02EEABBE1}" dt="2026-03-14T16:01:24.792" v="181" actId="207"/>
          <ac:spMkLst>
            <pc:docMk/>
            <pc:sldMk cId="385093625" sldId="302"/>
            <ac:spMk id="17" creationId="{A4360F3A-2896-7499-5E75-37CD960B3C76}"/>
          </ac:spMkLst>
        </pc:spChg>
        <pc:spChg chg="mod">
          <ac:chgData name="Linda Putu" userId="d38ea09d-335d-4275-a9ec-4a30aa737478" providerId="ADAL" clId="{625A50CA-E70B-48BF-B11A-28B02EEABBE1}" dt="2026-03-14T16:01:24.792" v="181" actId="207"/>
          <ac:spMkLst>
            <pc:docMk/>
            <pc:sldMk cId="385093625" sldId="302"/>
            <ac:spMk id="18" creationId="{E481B71B-CE62-2EAE-4399-FD4A220A2FCF}"/>
          </ac:spMkLst>
        </pc:spChg>
        <pc:spChg chg="mod">
          <ac:chgData name="Linda Putu" userId="d38ea09d-335d-4275-a9ec-4a30aa737478" providerId="ADAL" clId="{625A50CA-E70B-48BF-B11A-28B02EEABBE1}" dt="2026-03-14T16:01:24.792" v="181" actId="207"/>
          <ac:spMkLst>
            <pc:docMk/>
            <pc:sldMk cId="385093625" sldId="302"/>
            <ac:spMk id="20" creationId="{7F96D456-7A0F-F97E-B44F-3915D371FA2F}"/>
          </ac:spMkLst>
        </pc:spChg>
        <pc:spChg chg="mod">
          <ac:chgData name="Linda Putu" userId="d38ea09d-335d-4275-a9ec-4a30aa737478" providerId="ADAL" clId="{625A50CA-E70B-48BF-B11A-28B02EEABBE1}" dt="2026-03-14T16:01:24.792" v="181" actId="207"/>
          <ac:spMkLst>
            <pc:docMk/>
            <pc:sldMk cId="385093625" sldId="302"/>
            <ac:spMk id="22" creationId="{FDD1A498-0EC2-F617-EB5B-3CC1FEF53A13}"/>
          </ac:spMkLst>
        </pc:spChg>
        <pc:spChg chg="mod">
          <ac:chgData name="Linda Putu" userId="d38ea09d-335d-4275-a9ec-4a30aa737478" providerId="ADAL" clId="{625A50CA-E70B-48BF-B11A-28B02EEABBE1}" dt="2026-03-14T16:01:24.792" v="181" actId="207"/>
          <ac:spMkLst>
            <pc:docMk/>
            <pc:sldMk cId="385093625" sldId="302"/>
            <ac:spMk id="23" creationId="{64ED8A1B-68BB-E2A3-D01D-632D764B573F}"/>
          </ac:spMkLst>
        </pc:spChg>
        <pc:spChg chg="mod">
          <ac:chgData name="Linda Putu" userId="d38ea09d-335d-4275-a9ec-4a30aa737478" providerId="ADAL" clId="{625A50CA-E70B-48BF-B11A-28B02EEABBE1}" dt="2026-03-14T16:01:24.792" v="181" actId="207"/>
          <ac:spMkLst>
            <pc:docMk/>
            <pc:sldMk cId="385093625" sldId="302"/>
            <ac:spMk id="24" creationId="{2D2AA528-FE1D-AA1F-E374-D02D1D45CD88}"/>
          </ac:spMkLst>
        </pc:spChg>
        <pc:spChg chg="mod">
          <ac:chgData name="Linda Putu" userId="d38ea09d-335d-4275-a9ec-4a30aa737478" providerId="ADAL" clId="{625A50CA-E70B-48BF-B11A-28B02EEABBE1}" dt="2026-03-14T16:01:24.792" v="181" actId="207"/>
          <ac:spMkLst>
            <pc:docMk/>
            <pc:sldMk cId="385093625" sldId="302"/>
            <ac:spMk id="27" creationId="{A782D74F-7D6B-5C64-3BDB-1C17208ECAD5}"/>
          </ac:spMkLst>
        </pc:spChg>
        <pc:grpChg chg="mod">
          <ac:chgData name="Linda Putu" userId="d38ea09d-335d-4275-a9ec-4a30aa737478" providerId="ADAL" clId="{625A50CA-E70B-48BF-B11A-28B02EEABBE1}" dt="2026-03-14T16:01:11.950" v="180" actId="14100"/>
          <ac:grpSpMkLst>
            <pc:docMk/>
            <pc:sldMk cId="385093625" sldId="302"/>
            <ac:grpSpMk id="12" creationId="{DF3BA548-E397-B381-8B1E-559B6BED4539}"/>
          </ac:grpSpMkLst>
        </pc:grpChg>
      </pc:sldChg>
      <pc:sldChg chg="addSp delSp modSp new mod">
        <pc:chgData name="Linda Putu" userId="d38ea09d-335d-4275-a9ec-4a30aa737478" providerId="ADAL" clId="{625A50CA-E70B-48BF-B11A-28B02EEABBE1}" dt="2026-03-14T16:03:11.437" v="186" actId="207"/>
        <pc:sldMkLst>
          <pc:docMk/>
          <pc:sldMk cId="30132266" sldId="303"/>
        </pc:sldMkLst>
        <pc:spChg chg="del mod">
          <ac:chgData name="Linda Putu" userId="d38ea09d-335d-4275-a9ec-4a30aa737478" providerId="ADAL" clId="{625A50CA-E70B-48BF-B11A-28B02EEABBE1}" dt="2026-03-14T16:02:27.742" v="182" actId="478"/>
          <ac:spMkLst>
            <pc:docMk/>
            <pc:sldMk cId="30132266" sldId="303"/>
            <ac:spMk id="2" creationId="{FD9094ED-5B2B-FA8E-A720-1565240E6A76}"/>
          </ac:spMkLst>
        </pc:spChg>
        <pc:spChg chg="mod">
          <ac:chgData name="Linda Putu" userId="d38ea09d-335d-4275-a9ec-4a30aa737478" providerId="ADAL" clId="{625A50CA-E70B-48BF-B11A-28B02EEABBE1}" dt="2026-03-14T15:49:28.133" v="153"/>
          <ac:spMkLst>
            <pc:docMk/>
            <pc:sldMk cId="30132266" sldId="303"/>
            <ac:spMk id="3" creationId="{A1DC409C-8D47-1CEA-E3D6-4F415EAF4BFA}"/>
          </ac:spMkLst>
        </pc:spChg>
        <pc:spChg chg="mod">
          <ac:chgData name="Linda Putu" userId="d38ea09d-335d-4275-a9ec-4a30aa737478" providerId="ADAL" clId="{625A50CA-E70B-48BF-B11A-28B02EEABBE1}" dt="2026-03-14T16:02:28.634" v="183"/>
          <ac:spMkLst>
            <pc:docMk/>
            <pc:sldMk cId="30132266" sldId="303"/>
            <ac:spMk id="5" creationId="{64FD1069-9EA3-46F5-745F-D8C14298F869}"/>
          </ac:spMkLst>
        </pc:spChg>
        <pc:spChg chg="mod">
          <ac:chgData name="Linda Putu" userId="d38ea09d-335d-4275-a9ec-4a30aa737478" providerId="ADAL" clId="{625A50CA-E70B-48BF-B11A-28B02EEABBE1}" dt="2026-03-14T16:02:28.634" v="183"/>
          <ac:spMkLst>
            <pc:docMk/>
            <pc:sldMk cId="30132266" sldId="303"/>
            <ac:spMk id="6" creationId="{830BDE21-E5BB-8694-73BB-93FB485F0CD6}"/>
          </ac:spMkLst>
        </pc:spChg>
        <pc:spChg chg="mod">
          <ac:chgData name="Linda Putu" userId="d38ea09d-335d-4275-a9ec-4a30aa737478" providerId="ADAL" clId="{625A50CA-E70B-48BF-B11A-28B02EEABBE1}" dt="2026-03-14T16:02:28.634" v="183"/>
          <ac:spMkLst>
            <pc:docMk/>
            <pc:sldMk cId="30132266" sldId="303"/>
            <ac:spMk id="7" creationId="{C94FC939-69C7-BC80-A49C-6870A8EB24CF}"/>
          </ac:spMkLst>
        </pc:spChg>
        <pc:spChg chg="mod">
          <ac:chgData name="Linda Putu" userId="d38ea09d-335d-4275-a9ec-4a30aa737478" providerId="ADAL" clId="{625A50CA-E70B-48BF-B11A-28B02EEABBE1}" dt="2026-03-14T16:03:11.437" v="186" actId="207"/>
          <ac:spMkLst>
            <pc:docMk/>
            <pc:sldMk cId="30132266" sldId="303"/>
            <ac:spMk id="8" creationId="{A3EC8B22-4FB3-E5F2-39D6-BDCDF5A3728D}"/>
          </ac:spMkLst>
        </pc:spChg>
        <pc:spChg chg="mod">
          <ac:chgData name="Linda Putu" userId="d38ea09d-335d-4275-a9ec-4a30aa737478" providerId="ADAL" clId="{625A50CA-E70B-48BF-B11A-28B02EEABBE1}" dt="2026-03-14T16:02:28.634" v="183"/>
          <ac:spMkLst>
            <pc:docMk/>
            <pc:sldMk cId="30132266" sldId="303"/>
            <ac:spMk id="11" creationId="{ECB6F0CD-2968-5B2F-30BF-076CA14B9FDB}"/>
          </ac:spMkLst>
        </pc:spChg>
        <pc:spChg chg="mod">
          <ac:chgData name="Linda Putu" userId="d38ea09d-335d-4275-a9ec-4a30aa737478" providerId="ADAL" clId="{625A50CA-E70B-48BF-B11A-28B02EEABBE1}" dt="2026-03-14T16:02:28.634" v="183"/>
          <ac:spMkLst>
            <pc:docMk/>
            <pc:sldMk cId="30132266" sldId="303"/>
            <ac:spMk id="12" creationId="{D0D0F736-009F-0F4B-FA0B-709E5F617509}"/>
          </ac:spMkLst>
        </pc:spChg>
        <pc:spChg chg="mod">
          <ac:chgData name="Linda Putu" userId="d38ea09d-335d-4275-a9ec-4a30aa737478" providerId="ADAL" clId="{625A50CA-E70B-48BF-B11A-28B02EEABBE1}" dt="2026-03-14T16:02:28.634" v="183"/>
          <ac:spMkLst>
            <pc:docMk/>
            <pc:sldMk cId="30132266" sldId="303"/>
            <ac:spMk id="13" creationId="{48BA952A-8F9C-FC0B-14B7-E29561763F73}"/>
          </ac:spMkLst>
        </pc:spChg>
        <pc:spChg chg="mod">
          <ac:chgData name="Linda Putu" userId="d38ea09d-335d-4275-a9ec-4a30aa737478" providerId="ADAL" clId="{625A50CA-E70B-48BF-B11A-28B02EEABBE1}" dt="2026-03-14T16:02:28.634" v="183"/>
          <ac:spMkLst>
            <pc:docMk/>
            <pc:sldMk cId="30132266" sldId="303"/>
            <ac:spMk id="16" creationId="{98D6A0EF-5886-7922-0BAE-881CC47E257D}"/>
          </ac:spMkLst>
        </pc:spChg>
        <pc:spChg chg="mod">
          <ac:chgData name="Linda Putu" userId="d38ea09d-335d-4275-a9ec-4a30aa737478" providerId="ADAL" clId="{625A50CA-E70B-48BF-B11A-28B02EEABBE1}" dt="2026-03-14T16:02:28.634" v="183"/>
          <ac:spMkLst>
            <pc:docMk/>
            <pc:sldMk cId="30132266" sldId="303"/>
            <ac:spMk id="17" creationId="{D4D95DF2-48AA-1074-4C32-65DFC9C553A0}"/>
          </ac:spMkLst>
        </pc:spChg>
        <pc:spChg chg="mod">
          <ac:chgData name="Linda Putu" userId="d38ea09d-335d-4275-a9ec-4a30aa737478" providerId="ADAL" clId="{625A50CA-E70B-48BF-B11A-28B02EEABBE1}" dt="2026-03-14T16:02:28.634" v="183"/>
          <ac:spMkLst>
            <pc:docMk/>
            <pc:sldMk cId="30132266" sldId="303"/>
            <ac:spMk id="18" creationId="{E4D0FC38-3F3E-E991-1AFA-6E314D021D03}"/>
          </ac:spMkLst>
        </pc:spChg>
        <pc:grpChg chg="mod">
          <ac:chgData name="Linda Putu" userId="d38ea09d-335d-4275-a9ec-4a30aa737478" providerId="ADAL" clId="{625A50CA-E70B-48BF-B11A-28B02EEABBE1}" dt="2026-03-14T16:02:39.372" v="185" actId="14100"/>
          <ac:grpSpMkLst>
            <pc:docMk/>
            <pc:sldMk cId="30132266" sldId="303"/>
            <ac:grpSpMk id="4" creationId="{6EBA7DBA-7CF4-5D5E-7F06-875091CCBD1E}"/>
          </ac:grpSpMkLst>
        </pc:grpChg>
      </pc:sldChg>
      <pc:sldChg chg="addSp delSp modSp add mod">
        <pc:chgData name="Linda Putu" userId="d38ea09d-335d-4275-a9ec-4a30aa737478" providerId="ADAL" clId="{625A50CA-E70B-48BF-B11A-28B02EEABBE1}" dt="2026-03-14T16:04:26.544" v="200" actId="1076"/>
        <pc:sldMkLst>
          <pc:docMk/>
          <pc:sldMk cId="1430966741" sldId="304"/>
        </pc:sldMkLst>
        <pc:spChg chg="mod">
          <ac:chgData name="Linda Putu" userId="d38ea09d-335d-4275-a9ec-4a30aa737478" providerId="ADAL" clId="{625A50CA-E70B-48BF-B11A-28B02EEABBE1}" dt="2026-03-14T16:03:29.511" v="191" actId="20577"/>
          <ac:spMkLst>
            <pc:docMk/>
            <pc:sldMk cId="1430966741" sldId="304"/>
            <ac:spMk id="3" creationId="{668FF699-0A5D-410C-1972-EA8E71E05A83}"/>
          </ac:spMkLst>
        </pc:spChg>
        <pc:spChg chg="mod">
          <ac:chgData name="Linda Putu" userId="d38ea09d-335d-4275-a9ec-4a30aa737478" providerId="ADAL" clId="{625A50CA-E70B-48BF-B11A-28B02EEABBE1}" dt="2026-03-14T16:04:18.364" v="198" actId="404"/>
          <ac:spMkLst>
            <pc:docMk/>
            <pc:sldMk cId="1430966741" sldId="304"/>
            <ac:spMk id="24" creationId="{694F067F-5BC5-11F0-59FB-2FCF699FF0F3}"/>
          </ac:spMkLst>
        </pc:spChg>
        <pc:spChg chg="mod">
          <ac:chgData name="Linda Putu" userId="d38ea09d-335d-4275-a9ec-4a30aa737478" providerId="ADAL" clId="{625A50CA-E70B-48BF-B11A-28B02EEABBE1}" dt="2026-03-14T16:04:18.364" v="198" actId="404"/>
          <ac:spMkLst>
            <pc:docMk/>
            <pc:sldMk cId="1430966741" sldId="304"/>
            <ac:spMk id="26" creationId="{797BEC32-84A7-CA49-92C3-E0051A9CE469}"/>
          </ac:spMkLst>
        </pc:spChg>
        <pc:spChg chg="mod">
          <ac:chgData name="Linda Putu" userId="d38ea09d-335d-4275-a9ec-4a30aa737478" providerId="ADAL" clId="{625A50CA-E70B-48BF-B11A-28B02EEABBE1}" dt="2026-03-14T16:04:18.364" v="198" actId="404"/>
          <ac:spMkLst>
            <pc:docMk/>
            <pc:sldMk cId="1430966741" sldId="304"/>
            <ac:spMk id="29" creationId="{4AA712C1-68D3-8FEE-7C1F-B42503BA772B}"/>
          </ac:spMkLst>
        </pc:spChg>
        <pc:spChg chg="mod">
          <ac:chgData name="Linda Putu" userId="d38ea09d-335d-4275-a9ec-4a30aa737478" providerId="ADAL" clId="{625A50CA-E70B-48BF-B11A-28B02EEABBE1}" dt="2026-03-14T16:04:18.364" v="198" actId="404"/>
          <ac:spMkLst>
            <pc:docMk/>
            <pc:sldMk cId="1430966741" sldId="304"/>
            <ac:spMk id="31" creationId="{2B13EE99-2A8D-7E6A-7650-82014A89EDDE}"/>
          </ac:spMkLst>
        </pc:spChg>
        <pc:spChg chg="mod">
          <ac:chgData name="Linda Putu" userId="d38ea09d-335d-4275-a9ec-4a30aa737478" providerId="ADAL" clId="{625A50CA-E70B-48BF-B11A-28B02EEABBE1}" dt="2026-03-14T16:04:18.364" v="198" actId="404"/>
          <ac:spMkLst>
            <pc:docMk/>
            <pc:sldMk cId="1430966741" sldId="304"/>
            <ac:spMk id="35" creationId="{D4A3B007-20B4-814E-486A-B717A5128CFC}"/>
          </ac:spMkLst>
        </pc:spChg>
        <pc:spChg chg="mod">
          <ac:chgData name="Linda Putu" userId="d38ea09d-335d-4275-a9ec-4a30aa737478" providerId="ADAL" clId="{625A50CA-E70B-48BF-B11A-28B02EEABBE1}" dt="2026-03-14T16:04:18.364" v="198" actId="404"/>
          <ac:spMkLst>
            <pc:docMk/>
            <pc:sldMk cId="1430966741" sldId="304"/>
            <ac:spMk id="36" creationId="{84FD0A67-70C9-A63B-5DE3-CA8E918ED8B4}"/>
          </ac:spMkLst>
        </pc:spChg>
        <pc:spChg chg="mod">
          <ac:chgData name="Linda Putu" userId="d38ea09d-335d-4275-a9ec-4a30aa737478" providerId="ADAL" clId="{625A50CA-E70B-48BF-B11A-28B02EEABBE1}" dt="2026-03-14T16:04:18.364" v="198" actId="404"/>
          <ac:spMkLst>
            <pc:docMk/>
            <pc:sldMk cId="1430966741" sldId="304"/>
            <ac:spMk id="38" creationId="{7881FC5C-F528-7FE3-F4F3-3874047F93B4}"/>
          </ac:spMkLst>
        </pc:spChg>
        <pc:spChg chg="mod">
          <ac:chgData name="Linda Putu" userId="d38ea09d-335d-4275-a9ec-4a30aa737478" providerId="ADAL" clId="{625A50CA-E70B-48BF-B11A-28B02EEABBE1}" dt="2026-03-14T16:04:18.364" v="198" actId="404"/>
          <ac:spMkLst>
            <pc:docMk/>
            <pc:sldMk cId="1430966741" sldId="304"/>
            <ac:spMk id="41" creationId="{37E36C1C-BCCB-0E56-2D4F-A7C6093DC897}"/>
          </ac:spMkLst>
        </pc:spChg>
        <pc:spChg chg="mod">
          <ac:chgData name="Linda Putu" userId="d38ea09d-335d-4275-a9ec-4a30aa737478" providerId="ADAL" clId="{625A50CA-E70B-48BF-B11A-28B02EEABBE1}" dt="2026-03-14T16:04:18.364" v="198" actId="404"/>
          <ac:spMkLst>
            <pc:docMk/>
            <pc:sldMk cId="1430966741" sldId="304"/>
            <ac:spMk id="42" creationId="{F668F9D7-E46F-3905-2C05-0F3E09C35EDF}"/>
          </ac:spMkLst>
        </pc:spChg>
        <pc:spChg chg="mod">
          <ac:chgData name="Linda Putu" userId="d38ea09d-335d-4275-a9ec-4a30aa737478" providerId="ADAL" clId="{625A50CA-E70B-48BF-B11A-28B02EEABBE1}" dt="2026-03-14T16:04:18.364" v="198" actId="404"/>
          <ac:spMkLst>
            <pc:docMk/>
            <pc:sldMk cId="1430966741" sldId="304"/>
            <ac:spMk id="43" creationId="{50319257-EF94-763E-4EBF-1E75D9B34ABA}"/>
          </ac:spMkLst>
        </pc:spChg>
        <pc:grpChg chg="mod">
          <ac:chgData name="Linda Putu" userId="d38ea09d-335d-4275-a9ec-4a30aa737478" providerId="ADAL" clId="{625A50CA-E70B-48BF-B11A-28B02EEABBE1}" dt="2026-03-14T16:04:26.544" v="200" actId="1076"/>
          <ac:grpSpMkLst>
            <pc:docMk/>
            <pc:sldMk cId="1430966741" sldId="304"/>
            <ac:grpSpMk id="2" creationId="{65C90FFB-B73E-80A9-8950-7EFEBD5F27DB}"/>
          </ac:grpSpMkLst>
        </pc:grpChg>
        <pc:grpChg chg="del">
          <ac:chgData name="Linda Putu" userId="d38ea09d-335d-4275-a9ec-4a30aa737478" providerId="ADAL" clId="{625A50CA-E70B-48BF-B11A-28B02EEABBE1}" dt="2026-03-14T16:03:34.351" v="192" actId="478"/>
          <ac:grpSpMkLst>
            <pc:docMk/>
            <pc:sldMk cId="1430966741" sldId="304"/>
            <ac:grpSpMk id="4" creationId="{3D6DC206-34E3-EEC0-97A5-3C1DD8DA99CC}"/>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937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8.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Slide_06">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9C48E-4220-D2FE-BFB4-5BB14857E033}"/>
              </a:ext>
            </a:extLst>
          </p:cNvPr>
          <p:cNvPicPr>
            <a:picLocks noChangeAspect="1"/>
          </p:cNvPicPr>
          <p:nvPr userDrawn="1"/>
        </p:nvPicPr>
        <p:blipFill>
          <a:blip r:embed="rId2"/>
          <a:srcRect/>
          <a:stretch/>
        </p:blipFill>
        <p:spPr>
          <a:xfrm>
            <a:off x="-4255" y="3"/>
            <a:ext cx="14638910" cy="6983611"/>
          </a:xfrm>
          <a:prstGeom prst="rect">
            <a:avLst/>
          </a:prstGeom>
        </p:spPr>
      </p:pic>
      <p:pic>
        <p:nvPicPr>
          <p:cNvPr id="5" name="Graphic 4">
            <a:extLst>
              <a:ext uri="{FF2B5EF4-FFF2-40B4-BE49-F238E27FC236}">
                <a16:creationId xmlns:a16="http://schemas.microsoft.com/office/drawing/2014/main" id="{3FBF12A6-2E78-8416-9A89-B681064AF9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593433" y="663978"/>
            <a:ext cx="373064" cy="452587"/>
          </a:xfrm>
          <a:prstGeom prst="rect">
            <a:avLst/>
          </a:prstGeom>
        </p:spPr>
      </p:pic>
      <p:pic>
        <p:nvPicPr>
          <p:cNvPr id="6" name="Graphic 5">
            <a:extLst>
              <a:ext uri="{FF2B5EF4-FFF2-40B4-BE49-F238E27FC236}">
                <a16:creationId xmlns:a16="http://schemas.microsoft.com/office/drawing/2014/main" id="{B87ACFA8-1A95-DFB1-31EC-BC33AF6B80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5142" y="663978"/>
            <a:ext cx="453006" cy="452587"/>
          </a:xfrm>
          <a:prstGeom prst="rect">
            <a:avLst/>
          </a:prstGeom>
        </p:spPr>
      </p:pic>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1317852" y="1273901"/>
            <a:ext cx="5539451" cy="5709713"/>
          </a:xfrm>
          <a:prstGeom prst="rect">
            <a:avLst/>
          </a:prstGeom>
        </p:spPr>
        <p:txBody>
          <a:bodyPr/>
          <a:lstStyle>
            <a:lvl1pPr algn="l">
              <a:lnSpc>
                <a:spcPct val="100000"/>
              </a:lnSpc>
              <a:defRPr sz="3836">
                <a:solidFill>
                  <a:schemeClr val="bg1"/>
                </a:solidFill>
              </a:defRPr>
            </a:lvl1pPr>
          </a:lstStyle>
          <a:p>
            <a:r>
              <a:rPr lang="en-GB" dirty="0"/>
              <a:t>Section Title</a:t>
            </a:r>
          </a:p>
        </p:txBody>
      </p:sp>
      <p:pic>
        <p:nvPicPr>
          <p:cNvPr id="2" name="Picture 1" descr="A black and white logo&#10;&#10;AI-generated content may be incorrect.">
            <a:extLst>
              <a:ext uri="{FF2B5EF4-FFF2-40B4-BE49-F238E27FC236}">
                <a16:creationId xmlns:a16="http://schemas.microsoft.com/office/drawing/2014/main" id="{7DDF353A-4D03-2403-6ACE-40C25B541B56}"/>
              </a:ext>
            </a:extLst>
          </p:cNvPr>
          <p:cNvPicPr>
            <a:picLocks noChangeAspect="1"/>
          </p:cNvPicPr>
          <p:nvPr userDrawn="1"/>
        </p:nvPicPr>
        <p:blipFill>
          <a:blip r:embed="rId7"/>
          <a:stretch>
            <a:fillRect/>
          </a:stretch>
        </p:blipFill>
        <p:spPr>
          <a:xfrm>
            <a:off x="1111954" y="663978"/>
            <a:ext cx="2166386" cy="452587"/>
          </a:xfrm>
          <a:prstGeom prst="rect">
            <a:avLst/>
          </a:prstGeom>
        </p:spPr>
      </p:pic>
    </p:spTree>
    <p:extLst>
      <p:ext uri="{BB962C8B-B14F-4D97-AF65-F5344CB8AC3E}">
        <p14:creationId xmlns:p14="http://schemas.microsoft.com/office/powerpoint/2010/main" val="309464021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09">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85142" y="2637218"/>
            <a:ext cx="9515925" cy="3765173"/>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10566401" y="2042811"/>
            <a:ext cx="3571240" cy="4940804"/>
          </a:xfrm>
          <a:prstGeom prst="rect">
            <a:avLst/>
          </a:prstGeom>
          <a:solidFill>
            <a:schemeClr val="tx1">
              <a:lumMod val="20000"/>
              <a:lumOff val="80000"/>
            </a:schemeClr>
          </a:solidFill>
        </p:spPr>
        <p:txBody>
          <a:bodyPr vert="horz" anchor="ctr"/>
          <a:lstStyle>
            <a:lvl1pPr marL="0" indent="0" algn="ctr">
              <a:buNone/>
              <a:defRPr sz="3197">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129217673"/>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815" y="2763972"/>
            <a:ext cx="3104771" cy="2701655"/>
          </a:xfrm>
          <a:prstGeom prst="rect">
            <a:avLst/>
          </a:prstGeom>
        </p:spPr>
      </p:pic>
    </p:spTree>
    <p:extLst>
      <p:ext uri="{BB962C8B-B14F-4D97-AF65-F5344CB8AC3E}">
        <p14:creationId xmlns:p14="http://schemas.microsoft.com/office/powerpoint/2010/main" val="3853155125"/>
      </p:ext>
    </p:extLst>
  </p:cSld>
  <p:clrMapOvr>
    <a:masterClrMapping/>
  </p:clrMapOvr>
  <p:extLst>
    <p:ext uri="{DCECCB84-F9BA-43D5-87BE-67443E8EF086}">
      <p15:sldGuideLst xmlns:p15="http://schemas.microsoft.com/office/powerpoint/2012/main">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884847675"/>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1"/>
            <a:ext cx="14630400" cy="8229600"/>
          </a:xfrm>
          <a:prstGeom prst="rect">
            <a:avLst/>
          </a:prstGeom>
          <a:solidFill>
            <a:srgbClr val="DEEEFF"/>
          </a:solidFill>
          <a:ln/>
        </p:spPr>
        <p:txBody>
          <a:bodyPr/>
          <a:lstStyle/>
          <a:p>
            <a:endParaRPr lang="en-ZA" sz="1798"/>
          </a:p>
        </p:txBody>
      </p:sp>
      <p:sp>
        <p:nvSpPr>
          <p:cNvPr id="3" name="Shape 1"/>
          <p:cNvSpPr/>
          <p:nvPr/>
        </p:nvSpPr>
        <p:spPr>
          <a:xfrm>
            <a:off x="0" y="1"/>
            <a:ext cx="14630400" cy="8229600"/>
          </a:xfrm>
          <a:prstGeom prst="rect">
            <a:avLst/>
          </a:prstGeom>
          <a:solidFill>
            <a:srgbClr val="FFFFFF"/>
          </a:solidFill>
          <a:ln/>
        </p:spPr>
        <p:txBody>
          <a:bodyPr/>
          <a:lstStyle/>
          <a:p>
            <a:endParaRPr lang="en-ZA" sz="1798"/>
          </a:p>
        </p:txBody>
      </p:sp>
    </p:spTree>
    <p:extLst>
      <p:ext uri="{BB962C8B-B14F-4D97-AF65-F5344CB8AC3E}">
        <p14:creationId xmlns:p14="http://schemas.microsoft.com/office/powerpoint/2010/main" val="1859611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1"/>
            <a:ext cx="14630400" cy="8229600"/>
          </a:xfrm>
          <a:prstGeom prst="rect">
            <a:avLst/>
          </a:prstGeom>
          <a:solidFill>
            <a:srgbClr val="DEEEFF"/>
          </a:solidFill>
          <a:ln/>
        </p:spPr>
        <p:txBody>
          <a:bodyPr/>
          <a:lstStyle/>
          <a:p>
            <a:endParaRPr lang="en-ZA" sz="1798"/>
          </a:p>
        </p:txBody>
      </p:sp>
      <p:sp>
        <p:nvSpPr>
          <p:cNvPr id="3" name="Shape 1"/>
          <p:cNvSpPr/>
          <p:nvPr/>
        </p:nvSpPr>
        <p:spPr>
          <a:xfrm>
            <a:off x="0" y="1"/>
            <a:ext cx="14630400" cy="8229600"/>
          </a:xfrm>
          <a:prstGeom prst="rect">
            <a:avLst/>
          </a:prstGeom>
          <a:solidFill>
            <a:srgbClr val="FFFFFF"/>
          </a:solidFill>
          <a:ln/>
        </p:spPr>
        <p:txBody>
          <a:bodyPr/>
          <a:lstStyle/>
          <a:p>
            <a:endParaRPr lang="en-ZA" sz="1798"/>
          </a:p>
        </p:txBody>
      </p:sp>
    </p:spTree>
    <p:extLst>
      <p:ext uri="{BB962C8B-B14F-4D97-AF65-F5344CB8AC3E}">
        <p14:creationId xmlns:p14="http://schemas.microsoft.com/office/powerpoint/2010/main" val="115837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04909F-A0E7-4F41-8F6D-DBD0C8513585}"/>
              </a:ext>
            </a:extLst>
          </p:cNvPr>
          <p:cNvSpPr/>
          <p:nvPr userDrawn="1"/>
        </p:nvSpPr>
        <p:spPr>
          <a:xfrm>
            <a:off x="0" y="0"/>
            <a:ext cx="14630400" cy="6983613"/>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77"/>
          </a:p>
        </p:txBody>
      </p:sp>
      <p:sp>
        <p:nvSpPr>
          <p:cNvPr id="8" name="Freeform 7">
            <a:extLst>
              <a:ext uri="{FF2B5EF4-FFF2-40B4-BE49-F238E27FC236}">
                <a16:creationId xmlns:a16="http://schemas.microsoft.com/office/drawing/2014/main" id="{1395A144-8486-747B-94C0-772A21744BEA}"/>
              </a:ext>
            </a:extLst>
          </p:cNvPr>
          <p:cNvSpPr/>
          <p:nvPr userDrawn="1"/>
        </p:nvSpPr>
        <p:spPr>
          <a:xfrm>
            <a:off x="4981037" y="-55786"/>
            <a:ext cx="9312666" cy="7106346"/>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877"/>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1317852" y="1273901"/>
            <a:ext cx="5539451" cy="5709713"/>
          </a:xfrm>
          <a:prstGeom prst="rect">
            <a:avLst/>
          </a:prstGeom>
        </p:spPr>
        <p:txBody>
          <a:bodyPr/>
          <a:lstStyle>
            <a:lvl1pPr algn="l">
              <a:lnSpc>
                <a:spcPct val="100000"/>
              </a:lnSpc>
              <a:defRPr sz="3836">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93433" y="663978"/>
            <a:ext cx="373064" cy="452587"/>
          </a:xfrm>
          <a:prstGeom prst="rect">
            <a:avLst/>
          </a:prstGeom>
        </p:spPr>
      </p:pic>
    </p:spTree>
    <p:extLst>
      <p:ext uri="{BB962C8B-B14F-4D97-AF65-F5344CB8AC3E}">
        <p14:creationId xmlns:p14="http://schemas.microsoft.com/office/powerpoint/2010/main" val="45461895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033D88-A303-2CB2-46B2-78748833AFE8}"/>
              </a:ext>
            </a:extLst>
          </p:cNvPr>
          <p:cNvSpPr/>
          <p:nvPr userDrawn="1"/>
        </p:nvSpPr>
        <p:spPr>
          <a:xfrm>
            <a:off x="0" y="0"/>
            <a:ext cx="14630400" cy="6983613"/>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77"/>
          </a:p>
        </p:txBody>
      </p:sp>
      <p:sp>
        <p:nvSpPr>
          <p:cNvPr id="8" name="Freeform 7">
            <a:extLst>
              <a:ext uri="{FF2B5EF4-FFF2-40B4-BE49-F238E27FC236}">
                <a16:creationId xmlns:a16="http://schemas.microsoft.com/office/drawing/2014/main" id="{1395A144-8486-747B-94C0-772A21744BEA}"/>
              </a:ext>
            </a:extLst>
          </p:cNvPr>
          <p:cNvSpPr/>
          <p:nvPr userDrawn="1"/>
        </p:nvSpPr>
        <p:spPr>
          <a:xfrm>
            <a:off x="4981037" y="-55786"/>
            <a:ext cx="9312666" cy="7106346"/>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877"/>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1317852" y="1273901"/>
            <a:ext cx="5539451" cy="5709713"/>
          </a:xfrm>
          <a:prstGeom prst="rect">
            <a:avLst/>
          </a:prstGeom>
        </p:spPr>
        <p:txBody>
          <a:bodyPr/>
          <a:lstStyle>
            <a:lvl1pPr algn="l">
              <a:lnSpc>
                <a:spcPct val="100000"/>
              </a:lnSpc>
              <a:defRPr sz="3836">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93433" y="663978"/>
            <a:ext cx="373064" cy="452587"/>
          </a:xfrm>
          <a:prstGeom prst="rect">
            <a:avLst/>
          </a:prstGeom>
        </p:spPr>
      </p:pic>
    </p:spTree>
    <p:extLst>
      <p:ext uri="{BB962C8B-B14F-4D97-AF65-F5344CB8AC3E}">
        <p14:creationId xmlns:p14="http://schemas.microsoft.com/office/powerpoint/2010/main" val="12258698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157CA6-10BD-1DD8-A523-D2C5947776F9}"/>
              </a:ext>
            </a:extLst>
          </p:cNvPr>
          <p:cNvSpPr/>
          <p:nvPr userDrawn="1"/>
        </p:nvSpPr>
        <p:spPr>
          <a:xfrm>
            <a:off x="0" y="0"/>
            <a:ext cx="14630400" cy="6983613"/>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77"/>
          </a:p>
        </p:txBody>
      </p:sp>
      <p:sp>
        <p:nvSpPr>
          <p:cNvPr id="8" name="Freeform 7">
            <a:extLst>
              <a:ext uri="{FF2B5EF4-FFF2-40B4-BE49-F238E27FC236}">
                <a16:creationId xmlns:a16="http://schemas.microsoft.com/office/drawing/2014/main" id="{1395A144-8486-747B-94C0-772A21744BEA}"/>
              </a:ext>
            </a:extLst>
          </p:cNvPr>
          <p:cNvSpPr/>
          <p:nvPr userDrawn="1"/>
        </p:nvSpPr>
        <p:spPr>
          <a:xfrm>
            <a:off x="4981037" y="-55786"/>
            <a:ext cx="9312666" cy="7106346"/>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877"/>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1317852" y="1273901"/>
            <a:ext cx="5539451" cy="5709713"/>
          </a:xfrm>
          <a:prstGeom prst="rect">
            <a:avLst/>
          </a:prstGeom>
        </p:spPr>
        <p:txBody>
          <a:bodyPr/>
          <a:lstStyle>
            <a:lvl1pPr algn="l">
              <a:lnSpc>
                <a:spcPct val="100000"/>
              </a:lnSpc>
              <a:defRPr sz="3836">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93433" y="663978"/>
            <a:ext cx="373064" cy="452587"/>
          </a:xfrm>
          <a:prstGeom prst="rect">
            <a:avLst/>
          </a:prstGeom>
        </p:spPr>
      </p:pic>
    </p:spTree>
    <p:extLst>
      <p:ext uri="{BB962C8B-B14F-4D97-AF65-F5344CB8AC3E}">
        <p14:creationId xmlns:p14="http://schemas.microsoft.com/office/powerpoint/2010/main" val="48212689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880396-0AF5-CC28-24D1-0C99BA8927A5}"/>
              </a:ext>
            </a:extLst>
          </p:cNvPr>
          <p:cNvSpPr/>
          <p:nvPr userDrawn="1"/>
        </p:nvSpPr>
        <p:spPr>
          <a:xfrm>
            <a:off x="0" y="0"/>
            <a:ext cx="14630400" cy="6983613"/>
          </a:xfrm>
          <a:prstGeom prst="rect">
            <a:avLst/>
          </a:prstGeom>
          <a:gradFill flip="none" rotWithShape="1">
            <a:gsLst>
              <a:gs pos="0">
                <a:srgbClr val="5A2F92"/>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77"/>
          </a:p>
        </p:txBody>
      </p:sp>
      <p:sp>
        <p:nvSpPr>
          <p:cNvPr id="8" name="Freeform 7">
            <a:extLst>
              <a:ext uri="{FF2B5EF4-FFF2-40B4-BE49-F238E27FC236}">
                <a16:creationId xmlns:a16="http://schemas.microsoft.com/office/drawing/2014/main" id="{1395A144-8486-747B-94C0-772A21744BEA}"/>
              </a:ext>
            </a:extLst>
          </p:cNvPr>
          <p:cNvSpPr/>
          <p:nvPr userDrawn="1"/>
        </p:nvSpPr>
        <p:spPr>
          <a:xfrm>
            <a:off x="4981037" y="-55786"/>
            <a:ext cx="9312666" cy="7106346"/>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877"/>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1317852" y="1273901"/>
            <a:ext cx="5539451" cy="5709713"/>
          </a:xfrm>
          <a:prstGeom prst="rect">
            <a:avLst/>
          </a:prstGeom>
        </p:spPr>
        <p:txBody>
          <a:bodyPr/>
          <a:lstStyle>
            <a:lvl1pPr algn="l">
              <a:lnSpc>
                <a:spcPct val="100000"/>
              </a:lnSpc>
              <a:defRPr sz="3836">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93433" y="663978"/>
            <a:ext cx="373064" cy="452587"/>
          </a:xfrm>
          <a:prstGeom prst="rect">
            <a:avLst/>
          </a:prstGeom>
        </p:spPr>
      </p:pic>
    </p:spTree>
    <p:extLst>
      <p:ext uri="{BB962C8B-B14F-4D97-AF65-F5344CB8AC3E}">
        <p14:creationId xmlns:p14="http://schemas.microsoft.com/office/powerpoint/2010/main" val="60428992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900FA3-99B3-B6DE-AF98-EE49E6B426C9}"/>
              </a:ext>
            </a:extLst>
          </p:cNvPr>
          <p:cNvSpPr/>
          <p:nvPr userDrawn="1"/>
        </p:nvSpPr>
        <p:spPr>
          <a:xfrm>
            <a:off x="0" y="0"/>
            <a:ext cx="14630400" cy="6983613"/>
          </a:xfrm>
          <a:prstGeom prst="rect">
            <a:avLst/>
          </a:prstGeom>
          <a:gradFill flip="none" rotWithShape="1">
            <a:gsLst>
              <a:gs pos="0">
                <a:srgbClr val="E60088"/>
              </a:gs>
              <a:gs pos="54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77"/>
          </a:p>
        </p:txBody>
      </p:sp>
      <p:sp>
        <p:nvSpPr>
          <p:cNvPr id="8" name="Freeform 7">
            <a:extLst>
              <a:ext uri="{FF2B5EF4-FFF2-40B4-BE49-F238E27FC236}">
                <a16:creationId xmlns:a16="http://schemas.microsoft.com/office/drawing/2014/main" id="{1395A144-8486-747B-94C0-772A21744BEA}"/>
              </a:ext>
            </a:extLst>
          </p:cNvPr>
          <p:cNvSpPr/>
          <p:nvPr userDrawn="1"/>
        </p:nvSpPr>
        <p:spPr>
          <a:xfrm>
            <a:off x="4981037" y="-55786"/>
            <a:ext cx="9312666" cy="7106346"/>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877"/>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1317852" y="1273901"/>
            <a:ext cx="5539451" cy="5709713"/>
          </a:xfrm>
          <a:prstGeom prst="rect">
            <a:avLst/>
          </a:prstGeom>
        </p:spPr>
        <p:txBody>
          <a:bodyPr/>
          <a:lstStyle>
            <a:lvl1pPr algn="l">
              <a:lnSpc>
                <a:spcPct val="100000"/>
              </a:lnSpc>
              <a:defRPr sz="3836">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93433" y="663978"/>
            <a:ext cx="373064" cy="452587"/>
          </a:xfrm>
          <a:prstGeom prst="rect">
            <a:avLst/>
          </a:prstGeom>
        </p:spPr>
      </p:pic>
    </p:spTree>
    <p:extLst>
      <p:ext uri="{BB962C8B-B14F-4D97-AF65-F5344CB8AC3E}">
        <p14:creationId xmlns:p14="http://schemas.microsoft.com/office/powerpoint/2010/main" val="143224460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_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225721448"/>
      </p:ext>
    </p:extLst>
  </p:cSld>
  <p:clrMapOvr>
    <a:masterClrMapping/>
  </p:clrMapOvr>
  <p:extLst>
    <p:ext uri="{DCECCB84-F9BA-43D5-87BE-67443E8EF086}">
      <p15:sldGuideLst xmlns:p15="http://schemas.microsoft.com/office/powerpoint/2012/main">
        <p15:guide id="4" orient="horz" pos="80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A9D3D8-B99B-4E1C-F55F-0CD07616AD69}"/>
              </a:ext>
            </a:extLst>
          </p:cNvPr>
          <p:cNvSpPr/>
          <p:nvPr userDrawn="1"/>
        </p:nvSpPr>
        <p:spPr>
          <a:xfrm>
            <a:off x="0" y="0"/>
            <a:ext cx="14630400" cy="6983613"/>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77"/>
          </a:p>
        </p:txBody>
      </p:sp>
      <p:sp>
        <p:nvSpPr>
          <p:cNvPr id="8" name="Freeform 7">
            <a:extLst>
              <a:ext uri="{FF2B5EF4-FFF2-40B4-BE49-F238E27FC236}">
                <a16:creationId xmlns:a16="http://schemas.microsoft.com/office/drawing/2014/main" id="{1395A144-8486-747B-94C0-772A21744BEA}"/>
              </a:ext>
            </a:extLst>
          </p:cNvPr>
          <p:cNvSpPr/>
          <p:nvPr userDrawn="1"/>
        </p:nvSpPr>
        <p:spPr>
          <a:xfrm>
            <a:off x="4981037" y="-55786"/>
            <a:ext cx="9312666" cy="7106346"/>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877"/>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1317852" y="1273901"/>
            <a:ext cx="5539451" cy="5709713"/>
          </a:xfrm>
          <a:prstGeom prst="rect">
            <a:avLst/>
          </a:prstGeom>
        </p:spPr>
        <p:txBody>
          <a:bodyPr/>
          <a:lstStyle>
            <a:lvl1pPr algn="l">
              <a:lnSpc>
                <a:spcPct val="100000"/>
              </a:lnSpc>
              <a:defRPr sz="3836">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93433" y="663978"/>
            <a:ext cx="373064" cy="452587"/>
          </a:xfrm>
          <a:prstGeom prst="rect">
            <a:avLst/>
          </a:prstGeom>
        </p:spPr>
      </p:pic>
    </p:spTree>
    <p:extLst>
      <p:ext uri="{BB962C8B-B14F-4D97-AF65-F5344CB8AC3E}">
        <p14:creationId xmlns:p14="http://schemas.microsoft.com/office/powerpoint/2010/main" val="214765318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286C9A-0AA7-C6F3-3992-75CB423B5898}"/>
              </a:ext>
            </a:extLst>
          </p:cNvPr>
          <p:cNvSpPr/>
          <p:nvPr userDrawn="1"/>
        </p:nvSpPr>
        <p:spPr>
          <a:xfrm>
            <a:off x="0" y="0"/>
            <a:ext cx="14630400" cy="6983613"/>
          </a:xfrm>
          <a:prstGeom prst="rect">
            <a:avLst/>
          </a:prstGeom>
          <a:gradFill flip="none" rotWithShape="1">
            <a:gsLst>
              <a:gs pos="0">
                <a:srgbClr val="FBAD18"/>
              </a:gs>
              <a:gs pos="52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77"/>
          </a:p>
        </p:txBody>
      </p:sp>
      <p:sp>
        <p:nvSpPr>
          <p:cNvPr id="8" name="Freeform 7">
            <a:extLst>
              <a:ext uri="{FF2B5EF4-FFF2-40B4-BE49-F238E27FC236}">
                <a16:creationId xmlns:a16="http://schemas.microsoft.com/office/drawing/2014/main" id="{1395A144-8486-747B-94C0-772A21744BEA}"/>
              </a:ext>
            </a:extLst>
          </p:cNvPr>
          <p:cNvSpPr/>
          <p:nvPr userDrawn="1"/>
        </p:nvSpPr>
        <p:spPr>
          <a:xfrm>
            <a:off x="4981037" y="-55786"/>
            <a:ext cx="9312666" cy="7106346"/>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877"/>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1317852" y="1273901"/>
            <a:ext cx="5539451" cy="5709713"/>
          </a:xfrm>
          <a:prstGeom prst="rect">
            <a:avLst/>
          </a:prstGeom>
        </p:spPr>
        <p:txBody>
          <a:bodyPr/>
          <a:lstStyle>
            <a:lvl1pPr algn="l">
              <a:lnSpc>
                <a:spcPct val="100000"/>
              </a:lnSpc>
              <a:defRPr sz="3836">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93433" y="663978"/>
            <a:ext cx="373064" cy="452587"/>
          </a:xfrm>
          <a:prstGeom prst="rect">
            <a:avLst/>
          </a:prstGeom>
        </p:spPr>
      </p:pic>
    </p:spTree>
    <p:extLst>
      <p:ext uri="{BB962C8B-B14F-4D97-AF65-F5344CB8AC3E}">
        <p14:creationId xmlns:p14="http://schemas.microsoft.com/office/powerpoint/2010/main" val="378122921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DEC03D-6442-F120-9EC4-761FF98AFA95}"/>
              </a:ext>
            </a:extLst>
          </p:cNvPr>
          <p:cNvSpPr/>
          <p:nvPr userDrawn="1"/>
        </p:nvSpPr>
        <p:spPr>
          <a:xfrm>
            <a:off x="0" y="0"/>
            <a:ext cx="14630400" cy="6983613"/>
          </a:xfrm>
          <a:prstGeom prst="rect">
            <a:avLst/>
          </a:prstGeom>
          <a:gradFill flip="none" rotWithShape="1">
            <a:gsLst>
              <a:gs pos="0">
                <a:srgbClr val="FBAD18"/>
              </a:gs>
              <a:gs pos="51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77"/>
          </a:p>
        </p:txBody>
      </p:sp>
      <p:sp>
        <p:nvSpPr>
          <p:cNvPr id="8" name="Freeform 7">
            <a:extLst>
              <a:ext uri="{FF2B5EF4-FFF2-40B4-BE49-F238E27FC236}">
                <a16:creationId xmlns:a16="http://schemas.microsoft.com/office/drawing/2014/main" id="{1395A144-8486-747B-94C0-772A21744BEA}"/>
              </a:ext>
            </a:extLst>
          </p:cNvPr>
          <p:cNvSpPr/>
          <p:nvPr userDrawn="1"/>
        </p:nvSpPr>
        <p:spPr>
          <a:xfrm>
            <a:off x="4981037" y="-55786"/>
            <a:ext cx="9312666" cy="7106346"/>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877"/>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1317852" y="1273901"/>
            <a:ext cx="5539451" cy="5709713"/>
          </a:xfrm>
          <a:prstGeom prst="rect">
            <a:avLst/>
          </a:prstGeom>
        </p:spPr>
        <p:txBody>
          <a:bodyPr/>
          <a:lstStyle>
            <a:lvl1pPr algn="l">
              <a:lnSpc>
                <a:spcPct val="100000"/>
              </a:lnSpc>
              <a:defRPr sz="3836">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93433" y="663978"/>
            <a:ext cx="373064" cy="452587"/>
          </a:xfrm>
          <a:prstGeom prst="rect">
            <a:avLst/>
          </a:prstGeom>
        </p:spPr>
      </p:pic>
    </p:spTree>
    <p:extLst>
      <p:ext uri="{BB962C8B-B14F-4D97-AF65-F5344CB8AC3E}">
        <p14:creationId xmlns:p14="http://schemas.microsoft.com/office/powerpoint/2010/main" val="168220383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2DEBEA-BF99-0DED-1E1B-DC91C46E29EB}"/>
              </a:ext>
            </a:extLst>
          </p:cNvPr>
          <p:cNvSpPr/>
          <p:nvPr userDrawn="1"/>
        </p:nvSpPr>
        <p:spPr>
          <a:xfrm>
            <a:off x="0" y="0"/>
            <a:ext cx="14630400" cy="6983613"/>
          </a:xfrm>
          <a:prstGeom prst="rect">
            <a:avLst/>
          </a:prstGeom>
          <a:gradFill flip="none" rotWithShape="1">
            <a:gsLst>
              <a:gs pos="0">
                <a:srgbClr val="FBAD18"/>
              </a:gs>
              <a:gs pos="50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77"/>
          </a:p>
        </p:txBody>
      </p:sp>
      <p:sp>
        <p:nvSpPr>
          <p:cNvPr id="8" name="Freeform 7">
            <a:extLst>
              <a:ext uri="{FF2B5EF4-FFF2-40B4-BE49-F238E27FC236}">
                <a16:creationId xmlns:a16="http://schemas.microsoft.com/office/drawing/2014/main" id="{1395A144-8486-747B-94C0-772A21744BEA}"/>
              </a:ext>
            </a:extLst>
          </p:cNvPr>
          <p:cNvSpPr/>
          <p:nvPr userDrawn="1"/>
        </p:nvSpPr>
        <p:spPr>
          <a:xfrm>
            <a:off x="4981037" y="-55786"/>
            <a:ext cx="9312666" cy="7106346"/>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877"/>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1317852" y="1273901"/>
            <a:ext cx="5539451" cy="5709713"/>
          </a:xfrm>
          <a:prstGeom prst="rect">
            <a:avLst/>
          </a:prstGeom>
        </p:spPr>
        <p:txBody>
          <a:bodyPr/>
          <a:lstStyle>
            <a:lvl1pPr algn="l">
              <a:lnSpc>
                <a:spcPct val="100000"/>
              </a:lnSpc>
              <a:defRPr sz="3836">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93433" y="663978"/>
            <a:ext cx="373064" cy="452587"/>
          </a:xfrm>
          <a:prstGeom prst="rect">
            <a:avLst/>
          </a:prstGeom>
        </p:spPr>
      </p:pic>
    </p:spTree>
    <p:extLst>
      <p:ext uri="{BB962C8B-B14F-4D97-AF65-F5344CB8AC3E}">
        <p14:creationId xmlns:p14="http://schemas.microsoft.com/office/powerpoint/2010/main" val="120410055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87180027"/>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485141" y="2783976"/>
            <a:ext cx="13652499" cy="419963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878834202"/>
      </p:ext>
    </p:extLst>
  </p:cSld>
  <p:clrMapOvr>
    <a:masterClrMapping/>
  </p:clrMapOvr>
  <p:extLst>
    <p:ext uri="{DCECCB84-F9BA-43D5-87BE-67443E8EF086}">
      <p15:sldGuideLst xmlns:p15="http://schemas.microsoft.com/office/powerpoint/2012/main">
        <p15:guide id="4" orient="horz" pos="80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485142" y="2783976"/>
            <a:ext cx="6537960" cy="419963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p:nvPr>
        </p:nvSpPr>
        <p:spPr>
          <a:xfrm>
            <a:off x="7607303" y="2783976"/>
            <a:ext cx="6537960" cy="419963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308943293"/>
      </p:ext>
    </p:extLst>
  </p:cSld>
  <p:clrMapOvr>
    <a:masterClrMapping/>
  </p:clrMapOvr>
  <p:extLst>
    <p:ext uri="{DCECCB84-F9BA-43D5-87BE-67443E8EF086}">
      <p15:sldGuideLst xmlns:p15="http://schemas.microsoft.com/office/powerpoint/2012/main">
        <p15:guide id="4" orient="horz" pos="805">
          <p15:clr>
            <a:srgbClr val="FBAE40"/>
          </p15:clr>
        </p15:guide>
        <p15:guide id="9" pos="2765">
          <p15:clr>
            <a:srgbClr val="FBAE40"/>
          </p15:clr>
        </p15:guide>
        <p15:guide id="10" pos="299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485143" y="2783976"/>
            <a:ext cx="4152899" cy="419963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p:nvPr>
        </p:nvSpPr>
        <p:spPr>
          <a:xfrm>
            <a:off x="5212081" y="2783976"/>
            <a:ext cx="4163061" cy="419963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p:nvPr>
        </p:nvSpPr>
        <p:spPr>
          <a:xfrm>
            <a:off x="9974580" y="2783976"/>
            <a:ext cx="4163061" cy="419963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543255889"/>
      </p:ext>
    </p:extLst>
  </p:cSld>
  <p:clrMapOvr>
    <a:masterClrMapping/>
  </p:clrMapOvr>
  <p:extLst>
    <p:ext uri="{DCECCB84-F9BA-43D5-87BE-67443E8EF086}">
      <p15:sldGuideLst xmlns:p15="http://schemas.microsoft.com/office/powerpoint/2012/main">
        <p15:guide id="4" orient="horz" pos="805">
          <p15:clr>
            <a:srgbClr val="FBAE40"/>
          </p15:clr>
        </p15:guide>
        <p15:guide id="11" pos="1826">
          <p15:clr>
            <a:srgbClr val="FBAE40"/>
          </p15:clr>
        </p15:guide>
        <p15:guide id="12" pos="2052">
          <p15:clr>
            <a:srgbClr val="FBAE40"/>
          </p15:clr>
        </p15:guide>
        <p15:guide id="13" pos="3691">
          <p15:clr>
            <a:srgbClr val="FBAE40"/>
          </p15:clr>
        </p15:guide>
        <p15:guide id="14" pos="392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485143" y="2783976"/>
            <a:ext cx="2971798" cy="419963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p:nvPr>
        </p:nvSpPr>
        <p:spPr>
          <a:xfrm>
            <a:off x="4041142" y="2783976"/>
            <a:ext cx="2959096" cy="419963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p:nvPr>
        </p:nvSpPr>
        <p:spPr>
          <a:xfrm>
            <a:off x="7607302" y="2783976"/>
            <a:ext cx="2959098" cy="419963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p:nvPr>
        </p:nvSpPr>
        <p:spPr>
          <a:xfrm>
            <a:off x="11173465" y="2783976"/>
            <a:ext cx="2959098" cy="419963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85405278"/>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485141" y="2637219"/>
            <a:ext cx="13652498"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p:nvPr>
        </p:nvSpPr>
        <p:spPr>
          <a:xfrm>
            <a:off x="485141" y="5116903"/>
            <a:ext cx="13652498"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308078386"/>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_02">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1" y="2783976"/>
            <a:ext cx="13652499" cy="4199637"/>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674953731"/>
      </p:ext>
    </p:extLst>
  </p:cSld>
  <p:clrMapOvr>
    <a:masterClrMapping/>
  </p:clrMapOvr>
  <p:extLst>
    <p:ext uri="{DCECCB84-F9BA-43D5-87BE-67443E8EF086}">
      <p15:sldGuideLst xmlns:p15="http://schemas.microsoft.com/office/powerpoint/2012/main">
        <p15:guide id="4" orient="horz" pos="80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485142" y="2637219"/>
            <a:ext cx="6537960"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p:nvPr>
        </p:nvSpPr>
        <p:spPr>
          <a:xfrm>
            <a:off x="485142" y="5116903"/>
            <a:ext cx="6537960"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p:nvPr>
        </p:nvSpPr>
        <p:spPr>
          <a:xfrm>
            <a:off x="7597142" y="2637219"/>
            <a:ext cx="6537960"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p:nvPr>
        </p:nvSpPr>
        <p:spPr>
          <a:xfrm>
            <a:off x="7597142" y="5116903"/>
            <a:ext cx="6537960"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211049592"/>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4621714" y="2637218"/>
            <a:ext cx="9515925" cy="3765173"/>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485143" y="2042811"/>
            <a:ext cx="3555998" cy="4940804"/>
          </a:xfrm>
          <a:prstGeom prst="rect">
            <a:avLst/>
          </a:prstGeom>
          <a:solidFill>
            <a:schemeClr val="tx1">
              <a:lumMod val="20000"/>
              <a:lumOff val="80000"/>
            </a:schemeClr>
          </a:solidFill>
        </p:spPr>
        <p:txBody>
          <a:bodyPr vert="horz" anchor="ctr"/>
          <a:lstStyle>
            <a:lvl1pPr marL="0" indent="0" algn="ctr">
              <a:buNone/>
              <a:defRPr sz="3197">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498564878"/>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485142" y="2637218"/>
            <a:ext cx="9515925" cy="3765173"/>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10566401" y="2042811"/>
            <a:ext cx="3571240" cy="4940804"/>
          </a:xfrm>
          <a:prstGeom prst="rect">
            <a:avLst/>
          </a:prstGeom>
          <a:solidFill>
            <a:schemeClr val="tx1">
              <a:lumMod val="20000"/>
              <a:lumOff val="80000"/>
            </a:schemeClr>
          </a:solidFill>
        </p:spPr>
        <p:txBody>
          <a:bodyPr vert="horz" anchor="ctr"/>
          <a:lstStyle>
            <a:lvl1pPr marL="0" indent="0" algn="ctr">
              <a:buNone/>
              <a:defRPr sz="3197">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909668383"/>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815" y="2763972"/>
            <a:ext cx="3104771" cy="2701655"/>
          </a:xfrm>
          <a:prstGeom prst="rect">
            <a:avLst/>
          </a:prstGeom>
        </p:spPr>
      </p:pic>
    </p:spTree>
    <p:extLst>
      <p:ext uri="{BB962C8B-B14F-4D97-AF65-F5344CB8AC3E}">
        <p14:creationId xmlns:p14="http://schemas.microsoft.com/office/powerpoint/2010/main" val="1441118194"/>
      </p:ext>
    </p:extLst>
  </p:cSld>
  <p:clrMapOvr>
    <a:masterClrMapping/>
  </p:clrMapOvr>
  <p:extLst>
    <p:ext uri="{DCECCB84-F9BA-43D5-87BE-67443E8EF086}">
      <p15:sldGuideLst xmlns:p15="http://schemas.microsoft.com/office/powerpoint/2012/main">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ction Slide_06">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9C48E-4220-D2FE-BFB4-5BB14857E033}"/>
              </a:ext>
            </a:extLst>
          </p:cNvPr>
          <p:cNvPicPr>
            <a:picLocks noChangeAspect="1"/>
          </p:cNvPicPr>
          <p:nvPr userDrawn="1"/>
        </p:nvPicPr>
        <p:blipFill>
          <a:blip r:embed="rId2"/>
          <a:srcRect/>
          <a:stretch/>
        </p:blipFill>
        <p:spPr>
          <a:xfrm>
            <a:off x="-4255" y="3"/>
            <a:ext cx="14638910" cy="6983611"/>
          </a:xfrm>
          <a:prstGeom prst="rect">
            <a:avLst/>
          </a:prstGeom>
        </p:spPr>
      </p:pic>
      <p:pic>
        <p:nvPicPr>
          <p:cNvPr id="5" name="Graphic 4">
            <a:extLst>
              <a:ext uri="{FF2B5EF4-FFF2-40B4-BE49-F238E27FC236}">
                <a16:creationId xmlns:a16="http://schemas.microsoft.com/office/drawing/2014/main" id="{3FBF12A6-2E78-8416-9A89-B681064AF9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593433" y="663978"/>
            <a:ext cx="373064" cy="452587"/>
          </a:xfrm>
          <a:prstGeom prst="rect">
            <a:avLst/>
          </a:prstGeom>
        </p:spPr>
      </p:pic>
      <p:pic>
        <p:nvPicPr>
          <p:cNvPr id="6" name="Graphic 5">
            <a:extLst>
              <a:ext uri="{FF2B5EF4-FFF2-40B4-BE49-F238E27FC236}">
                <a16:creationId xmlns:a16="http://schemas.microsoft.com/office/drawing/2014/main" id="{B87ACFA8-1A95-DFB1-31EC-BC33AF6B80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5142" y="663978"/>
            <a:ext cx="453006" cy="452587"/>
          </a:xfrm>
          <a:prstGeom prst="rect">
            <a:avLst/>
          </a:prstGeom>
        </p:spPr>
      </p:pic>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1317852" y="1273901"/>
            <a:ext cx="5539451" cy="5709713"/>
          </a:xfrm>
          <a:prstGeom prst="rect">
            <a:avLst/>
          </a:prstGeom>
        </p:spPr>
        <p:txBody>
          <a:bodyPr/>
          <a:lstStyle>
            <a:lvl1pPr algn="l">
              <a:lnSpc>
                <a:spcPct val="100000"/>
              </a:lnSpc>
              <a:defRPr sz="3836">
                <a:solidFill>
                  <a:schemeClr val="bg1"/>
                </a:solidFill>
              </a:defRPr>
            </a:lvl1pPr>
          </a:lstStyle>
          <a:p>
            <a:r>
              <a:rPr lang="en-GB" dirty="0"/>
              <a:t>Section Title</a:t>
            </a:r>
          </a:p>
        </p:txBody>
      </p:sp>
      <p:pic>
        <p:nvPicPr>
          <p:cNvPr id="2" name="Picture 1" descr="A black and white logo&#10;&#10;AI-generated content may be incorrect.">
            <a:extLst>
              <a:ext uri="{FF2B5EF4-FFF2-40B4-BE49-F238E27FC236}">
                <a16:creationId xmlns:a16="http://schemas.microsoft.com/office/drawing/2014/main" id="{7DDF353A-4D03-2403-6ACE-40C25B541B56}"/>
              </a:ext>
            </a:extLst>
          </p:cNvPr>
          <p:cNvPicPr>
            <a:picLocks noChangeAspect="1"/>
          </p:cNvPicPr>
          <p:nvPr userDrawn="1"/>
        </p:nvPicPr>
        <p:blipFill>
          <a:blip r:embed="rId7"/>
          <a:stretch>
            <a:fillRect/>
          </a:stretch>
        </p:blipFill>
        <p:spPr>
          <a:xfrm>
            <a:off x="1111954" y="663978"/>
            <a:ext cx="2166386" cy="452587"/>
          </a:xfrm>
          <a:prstGeom prst="rect">
            <a:avLst/>
          </a:prstGeom>
        </p:spPr>
      </p:pic>
    </p:spTree>
    <p:extLst>
      <p:ext uri="{BB962C8B-B14F-4D97-AF65-F5344CB8AC3E}">
        <p14:creationId xmlns:p14="http://schemas.microsoft.com/office/powerpoint/2010/main" val="328947351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Slide_06">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C0C47C-6473-D450-1728-52532DE35D77}"/>
              </a:ext>
            </a:extLst>
          </p:cNvPr>
          <p:cNvPicPr>
            <a:picLocks noChangeAspect="1"/>
          </p:cNvPicPr>
          <p:nvPr userDrawn="1"/>
        </p:nvPicPr>
        <p:blipFill>
          <a:blip r:embed="rId2"/>
          <a:srcRect/>
          <a:stretch/>
        </p:blipFill>
        <p:spPr>
          <a:xfrm>
            <a:off x="0" y="4060"/>
            <a:ext cx="14630400" cy="6979553"/>
          </a:xfrm>
          <a:prstGeom prst="rect">
            <a:avLst/>
          </a:prstGeom>
        </p:spPr>
      </p:pic>
      <p:sp>
        <p:nvSpPr>
          <p:cNvPr id="2" name="Title 23">
            <a:extLst>
              <a:ext uri="{FF2B5EF4-FFF2-40B4-BE49-F238E27FC236}">
                <a16:creationId xmlns:a16="http://schemas.microsoft.com/office/drawing/2014/main" id="{6CF2B15E-1034-986B-D311-E40F8255F859}"/>
              </a:ext>
            </a:extLst>
          </p:cNvPr>
          <p:cNvSpPr>
            <a:spLocks noGrp="1"/>
          </p:cNvSpPr>
          <p:nvPr>
            <p:ph type="title" hasCustomPrompt="1"/>
          </p:nvPr>
        </p:nvSpPr>
        <p:spPr>
          <a:xfrm>
            <a:off x="5014878" y="3153424"/>
            <a:ext cx="9122760" cy="2270435"/>
          </a:xfrm>
          <a:prstGeom prst="rect">
            <a:avLst/>
          </a:prstGeom>
        </p:spPr>
        <p:txBody>
          <a:bodyPr lIns="0" tIns="0" rIns="0" bIns="0" anchor="b"/>
          <a:lstStyle>
            <a:lvl1pPr>
              <a:lnSpc>
                <a:spcPts val="7769"/>
              </a:lnSpc>
              <a:defRPr sz="7673">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A92E237E-F759-C8AB-9004-79FF6F4DBBC9}"/>
              </a:ext>
            </a:extLst>
          </p:cNvPr>
          <p:cNvSpPr>
            <a:spLocks noGrp="1"/>
          </p:cNvSpPr>
          <p:nvPr>
            <p:ph type="body" sz="quarter" idx="11" hasCustomPrompt="1"/>
          </p:nvPr>
        </p:nvSpPr>
        <p:spPr>
          <a:xfrm>
            <a:off x="5014878" y="5608744"/>
            <a:ext cx="9122760" cy="594061"/>
          </a:xfrm>
          <a:prstGeom prst="rect">
            <a:avLst/>
          </a:prstGeom>
        </p:spPr>
        <p:txBody>
          <a:bodyPr lIns="0" tIns="0" rIns="0" bIns="0">
            <a:noAutofit/>
          </a:bodyPr>
          <a:lstStyle>
            <a:lvl1pPr>
              <a:lnSpc>
                <a:spcPts val="3613"/>
              </a:lnSpc>
              <a:spcBef>
                <a:spcPts val="0"/>
              </a:spcBef>
              <a:defRPr sz="2877">
                <a:solidFill>
                  <a:schemeClr val="bg1"/>
                </a:solidFill>
              </a:defRPr>
            </a:lvl1pPr>
            <a:lvl2pPr>
              <a:defRPr sz="2877"/>
            </a:lvl2pPr>
            <a:lvl3pPr>
              <a:defRPr sz="2877"/>
            </a:lvl3pPr>
            <a:lvl4pPr>
              <a:defRPr sz="2877"/>
            </a:lvl4pPr>
            <a:lvl5pPr>
              <a:defRPr sz="2877"/>
            </a:lvl5pPr>
          </a:lstStyle>
          <a:p>
            <a:pPr lvl="0"/>
            <a:r>
              <a:rPr lang="en-GB" dirty="0"/>
              <a:t>Presentation Sub-Title</a:t>
            </a:r>
          </a:p>
        </p:txBody>
      </p:sp>
      <p:pic>
        <p:nvPicPr>
          <p:cNvPr id="6" name="Graphic 5">
            <a:extLst>
              <a:ext uri="{FF2B5EF4-FFF2-40B4-BE49-F238E27FC236}">
                <a16:creationId xmlns:a16="http://schemas.microsoft.com/office/drawing/2014/main" id="{C2C70574-F6FA-712B-F440-4F83018D02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487421" y="491544"/>
            <a:ext cx="1650221" cy="1071649"/>
          </a:xfrm>
          <a:prstGeom prst="rect">
            <a:avLst/>
          </a:prstGeom>
        </p:spPr>
      </p:pic>
      <p:grpSp>
        <p:nvGrpSpPr>
          <p:cNvPr id="4" name="Group 3">
            <a:extLst>
              <a:ext uri="{FF2B5EF4-FFF2-40B4-BE49-F238E27FC236}">
                <a16:creationId xmlns:a16="http://schemas.microsoft.com/office/drawing/2014/main" id="{80B04C9B-DE7F-0B80-6EA1-10AE94B57EC4}"/>
              </a:ext>
            </a:extLst>
          </p:cNvPr>
          <p:cNvGrpSpPr/>
          <p:nvPr userDrawn="1"/>
        </p:nvGrpSpPr>
        <p:grpSpPr>
          <a:xfrm>
            <a:off x="485140" y="594231"/>
            <a:ext cx="4734472" cy="842541"/>
            <a:chOff x="303213" y="398341"/>
            <a:chExt cx="1707190" cy="304091"/>
          </a:xfrm>
        </p:grpSpPr>
        <p:pic>
          <p:nvPicPr>
            <p:cNvPr id="8" name="Graphic 7">
              <a:extLst>
                <a:ext uri="{FF2B5EF4-FFF2-40B4-BE49-F238E27FC236}">
                  <a16:creationId xmlns:a16="http://schemas.microsoft.com/office/drawing/2014/main" id="{BA74FDDC-985F-B6B5-3139-A05026F3A3E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9303"/>
              <a:ext cx="283129" cy="283129"/>
            </a:xfrm>
            <a:prstGeom prst="rect">
              <a:avLst/>
            </a:prstGeom>
          </p:spPr>
        </p:pic>
        <p:pic>
          <p:nvPicPr>
            <p:cNvPr id="10" name="Picture 9" descr="A black and white logo&#10;&#10;AI-generated content may be incorrect.">
              <a:extLst>
                <a:ext uri="{FF2B5EF4-FFF2-40B4-BE49-F238E27FC236}">
                  <a16:creationId xmlns:a16="http://schemas.microsoft.com/office/drawing/2014/main" id="{CC7927EE-FFF1-476B-1881-9A1303CF550E}"/>
                </a:ext>
              </a:extLst>
            </p:cNvPr>
            <p:cNvPicPr>
              <a:picLocks noChangeAspect="1"/>
            </p:cNvPicPr>
            <p:nvPr userDrawn="1"/>
          </p:nvPicPr>
          <p:blipFill>
            <a:blip r:embed="rId7"/>
            <a:stretch>
              <a:fillRect/>
            </a:stretch>
          </p:blipFill>
          <p:spPr>
            <a:xfrm>
              <a:off x="656412" y="398341"/>
              <a:ext cx="1353991" cy="283129"/>
            </a:xfrm>
            <a:prstGeom prst="rect">
              <a:avLst/>
            </a:prstGeom>
          </p:spPr>
        </p:pic>
      </p:grpSp>
    </p:spTree>
    <p:extLst>
      <p:ext uri="{BB962C8B-B14F-4D97-AF65-F5344CB8AC3E}">
        <p14:creationId xmlns:p14="http://schemas.microsoft.com/office/powerpoint/2010/main" val="188063500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ndex Slide_10">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035E93B-2326-E1D1-CAB4-D4E0E58CBE84}"/>
              </a:ext>
            </a:extLst>
          </p:cNvPr>
          <p:cNvSpPr>
            <a:spLocks noGrp="1"/>
          </p:cNvSpPr>
          <p:nvPr>
            <p:ph type="pic" sz="quarter" idx="12"/>
          </p:nvPr>
        </p:nvSpPr>
        <p:spPr>
          <a:xfrm>
            <a:off x="0" y="0"/>
            <a:ext cx="14630400" cy="6983613"/>
          </a:xfrm>
          <a:prstGeom prst="rect">
            <a:avLst/>
          </a:prstGeom>
          <a:solidFill>
            <a:schemeClr val="tx1">
              <a:lumMod val="40000"/>
              <a:lumOff val="60000"/>
            </a:schemeClr>
          </a:solidFill>
        </p:spPr>
        <p:txBody>
          <a:bodyPr anchor="ctr"/>
          <a:lstStyle>
            <a:lvl1pPr algn="ctr">
              <a:defRPr/>
            </a:lvl1pPr>
          </a:lstStyle>
          <a:p>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93433" y="663978"/>
            <a:ext cx="373064" cy="452587"/>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5718142" y="1829899"/>
            <a:ext cx="7875291" cy="459771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7" name="Title 23">
            <a:extLst>
              <a:ext uri="{FF2B5EF4-FFF2-40B4-BE49-F238E27FC236}">
                <a16:creationId xmlns:a16="http://schemas.microsoft.com/office/drawing/2014/main" id="{16461038-85FE-D623-314B-5CC1ABD679DB}"/>
              </a:ext>
            </a:extLst>
          </p:cNvPr>
          <p:cNvSpPr>
            <a:spLocks noGrp="1"/>
          </p:cNvSpPr>
          <p:nvPr>
            <p:ph type="title" hasCustomPrompt="1"/>
          </p:nvPr>
        </p:nvSpPr>
        <p:spPr>
          <a:xfrm>
            <a:off x="904629" y="1829899"/>
            <a:ext cx="4383651" cy="4597717"/>
          </a:xfrm>
          <a:prstGeom prst="rect">
            <a:avLst/>
          </a:prstGeom>
        </p:spPr>
        <p:txBody>
          <a:bodyPr lIns="0" tIns="0" rIns="0" bIns="0" anchor="ctr"/>
          <a:lstStyle>
            <a:lvl1pPr>
              <a:lnSpc>
                <a:spcPts val="7769"/>
              </a:lnSpc>
              <a:defRPr sz="7673">
                <a:solidFill>
                  <a:schemeClr val="bg1"/>
                </a:solidFill>
              </a:defRPr>
            </a:lvl1pPr>
          </a:lstStyle>
          <a:p>
            <a:r>
              <a:rPr lang="en-GB" dirty="0"/>
              <a:t>Table of Contents</a:t>
            </a:r>
          </a:p>
        </p:txBody>
      </p:sp>
    </p:spTree>
    <p:extLst>
      <p:ext uri="{BB962C8B-B14F-4D97-AF65-F5344CB8AC3E}">
        <p14:creationId xmlns:p14="http://schemas.microsoft.com/office/powerpoint/2010/main" val="95777132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ndex Slide_06">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1381FA-18BE-6562-0BC5-8C5F284BB14B}"/>
              </a:ext>
            </a:extLst>
          </p:cNvPr>
          <p:cNvPicPr>
            <a:picLocks noChangeAspect="1"/>
          </p:cNvPicPr>
          <p:nvPr userDrawn="1"/>
        </p:nvPicPr>
        <p:blipFill>
          <a:blip r:embed="rId2"/>
          <a:srcRect/>
          <a:stretch/>
        </p:blipFill>
        <p:spPr>
          <a:xfrm>
            <a:off x="-8509" y="3"/>
            <a:ext cx="14638910" cy="6983611"/>
          </a:xfrm>
          <a:prstGeom prst="rect">
            <a:avLst/>
          </a:prstGeom>
        </p:spPr>
      </p:pic>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593433" y="663978"/>
            <a:ext cx="373064" cy="452587"/>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5718142" y="1829899"/>
            <a:ext cx="7875291" cy="459771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4" name="Title 23">
            <a:extLst>
              <a:ext uri="{FF2B5EF4-FFF2-40B4-BE49-F238E27FC236}">
                <a16:creationId xmlns:a16="http://schemas.microsoft.com/office/drawing/2014/main" id="{8B7FF179-2B5C-5FBB-1CC3-D87C29124990}"/>
              </a:ext>
            </a:extLst>
          </p:cNvPr>
          <p:cNvSpPr>
            <a:spLocks noGrp="1"/>
          </p:cNvSpPr>
          <p:nvPr>
            <p:ph type="title" hasCustomPrompt="1"/>
          </p:nvPr>
        </p:nvSpPr>
        <p:spPr>
          <a:xfrm>
            <a:off x="904629" y="1829899"/>
            <a:ext cx="4383651" cy="4597717"/>
          </a:xfrm>
          <a:prstGeom prst="rect">
            <a:avLst/>
          </a:prstGeom>
        </p:spPr>
        <p:txBody>
          <a:bodyPr lIns="0" tIns="0" rIns="0" bIns="0" anchor="ctr"/>
          <a:lstStyle>
            <a:lvl1pPr>
              <a:lnSpc>
                <a:spcPts val="7769"/>
              </a:lnSpc>
              <a:defRPr sz="7673">
                <a:solidFill>
                  <a:schemeClr val="bg1"/>
                </a:solidFill>
              </a:defRPr>
            </a:lvl1pPr>
          </a:lstStyle>
          <a:p>
            <a:r>
              <a:rPr lang="en-GB" dirty="0"/>
              <a:t>Table of Contents</a:t>
            </a:r>
          </a:p>
        </p:txBody>
      </p:sp>
      <p:grpSp>
        <p:nvGrpSpPr>
          <p:cNvPr id="6" name="Group 5">
            <a:extLst>
              <a:ext uri="{FF2B5EF4-FFF2-40B4-BE49-F238E27FC236}">
                <a16:creationId xmlns:a16="http://schemas.microsoft.com/office/drawing/2014/main" id="{223B90E1-B399-4B7D-6488-DE7E1C1076D3}"/>
              </a:ext>
            </a:extLst>
          </p:cNvPr>
          <p:cNvGrpSpPr/>
          <p:nvPr userDrawn="1"/>
        </p:nvGrpSpPr>
        <p:grpSpPr>
          <a:xfrm>
            <a:off x="485141" y="636757"/>
            <a:ext cx="2731504" cy="486095"/>
            <a:chOff x="303213" y="398341"/>
            <a:chExt cx="1707190" cy="304091"/>
          </a:xfrm>
        </p:grpSpPr>
        <p:pic>
          <p:nvPicPr>
            <p:cNvPr id="9" name="Graphic 8">
              <a:extLst>
                <a:ext uri="{FF2B5EF4-FFF2-40B4-BE49-F238E27FC236}">
                  <a16:creationId xmlns:a16="http://schemas.microsoft.com/office/drawing/2014/main" id="{FBCBEC58-C919-EF94-672C-89E22CB3BC3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9303"/>
              <a:ext cx="283129" cy="283129"/>
            </a:xfrm>
            <a:prstGeom prst="rect">
              <a:avLst/>
            </a:prstGeom>
          </p:spPr>
        </p:pic>
        <p:pic>
          <p:nvPicPr>
            <p:cNvPr id="3" name="Picture 2" descr="A black and white logo&#10;&#10;AI-generated content may be incorrect.">
              <a:extLst>
                <a:ext uri="{FF2B5EF4-FFF2-40B4-BE49-F238E27FC236}">
                  <a16:creationId xmlns:a16="http://schemas.microsoft.com/office/drawing/2014/main" id="{39BEF6A1-CCC3-1E3B-DDD7-839408AAD0C5}"/>
                </a:ext>
              </a:extLst>
            </p:cNvPr>
            <p:cNvPicPr>
              <a:picLocks noChangeAspect="1"/>
            </p:cNvPicPr>
            <p:nvPr userDrawn="1"/>
          </p:nvPicPr>
          <p:blipFill>
            <a:blip r:embed="rId7"/>
            <a:stretch>
              <a:fillRect/>
            </a:stretch>
          </p:blipFill>
          <p:spPr>
            <a:xfrm>
              <a:off x="656412" y="398341"/>
              <a:ext cx="1353991" cy="283129"/>
            </a:xfrm>
            <a:prstGeom prst="rect">
              <a:avLst/>
            </a:prstGeom>
          </p:spPr>
        </p:pic>
      </p:grpSp>
    </p:spTree>
    <p:extLst>
      <p:ext uri="{BB962C8B-B14F-4D97-AF65-F5344CB8AC3E}">
        <p14:creationId xmlns:p14="http://schemas.microsoft.com/office/powerpoint/2010/main" val="105102006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_03">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2" y="2783976"/>
            <a:ext cx="6537960" cy="4199637"/>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7607303" y="2783976"/>
            <a:ext cx="6537960" cy="4199637"/>
          </a:xfrm>
          <a:prstGeom prst="rect">
            <a:avLst/>
          </a:prstGeom>
        </p:spPr>
        <p:txBody>
          <a:bodyPr/>
          <a:lstStyle/>
          <a:p>
            <a:pPr lvl="0"/>
            <a:r>
              <a:rPr lang="en-GB" dirty="0"/>
              <a:t>Click to Add Content</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697431057"/>
      </p:ext>
    </p:extLst>
  </p:cSld>
  <p:clrMapOvr>
    <a:masterClrMapping/>
  </p:clrMapOvr>
  <p:extLst>
    <p:ext uri="{DCECCB84-F9BA-43D5-87BE-67443E8EF086}">
      <p15:sldGuideLst xmlns:p15="http://schemas.microsoft.com/office/powerpoint/2012/main">
        <p15:guide id="4" orient="horz" pos="805">
          <p15:clr>
            <a:srgbClr val="FBAE40"/>
          </p15:clr>
        </p15:guide>
        <p15:guide id="9" pos="2765">
          <p15:clr>
            <a:srgbClr val="FBAE40"/>
          </p15:clr>
        </p15:guide>
        <p15:guide id="10" pos="299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_04">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3" y="2783976"/>
            <a:ext cx="4152899" cy="4199637"/>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5212081" y="2783976"/>
            <a:ext cx="4163061" cy="4199637"/>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9974580" y="2783976"/>
            <a:ext cx="4163061" cy="4199637"/>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812609782"/>
      </p:ext>
    </p:extLst>
  </p:cSld>
  <p:clrMapOvr>
    <a:masterClrMapping/>
  </p:clrMapOvr>
  <p:extLst>
    <p:ext uri="{DCECCB84-F9BA-43D5-87BE-67443E8EF086}">
      <p15:sldGuideLst xmlns:p15="http://schemas.microsoft.com/office/powerpoint/2012/main">
        <p15:guide id="4" orient="horz" pos="805">
          <p15:clr>
            <a:srgbClr val="FBAE40"/>
          </p15:clr>
        </p15:guide>
        <p15:guide id="11" pos="1826">
          <p15:clr>
            <a:srgbClr val="FBAE40"/>
          </p15:clr>
        </p15:guide>
        <p15:guide id="12" pos="2052">
          <p15:clr>
            <a:srgbClr val="FBAE40"/>
          </p15:clr>
        </p15:guide>
        <p15:guide id="13" pos="3691">
          <p15:clr>
            <a:srgbClr val="FBAE40"/>
          </p15:clr>
        </p15:guide>
        <p15:guide id="14" pos="392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_05">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3" y="2783976"/>
            <a:ext cx="2971798" cy="4199637"/>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4041142" y="2783976"/>
            <a:ext cx="2959096" cy="4199637"/>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7607302" y="2783976"/>
            <a:ext cx="2959098" cy="4199637"/>
          </a:xfrm>
          <a:prstGeom prst="rect">
            <a:avLst/>
          </a:prstGeom>
        </p:spPr>
        <p:txBody>
          <a:bodyPr/>
          <a:lstStyle/>
          <a:p>
            <a:pPr lvl="0"/>
            <a:r>
              <a:rPr lang="en-GB" dirty="0"/>
              <a:t>Click to Add Content</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hasCustomPrompt="1"/>
          </p:nvPr>
        </p:nvSpPr>
        <p:spPr>
          <a:xfrm>
            <a:off x="11173465" y="2783976"/>
            <a:ext cx="2959098" cy="4199637"/>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925618269"/>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_06">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85141" y="2637219"/>
            <a:ext cx="13652498"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485141" y="5116903"/>
            <a:ext cx="13652498"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4044666295"/>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07">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85142" y="2637219"/>
            <a:ext cx="6537960"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485142" y="5116903"/>
            <a:ext cx="6537960"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hasCustomPrompt="1"/>
          </p:nvPr>
        </p:nvSpPr>
        <p:spPr>
          <a:xfrm>
            <a:off x="7597142" y="2637219"/>
            <a:ext cx="6537960"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hasCustomPrompt="1"/>
          </p:nvPr>
        </p:nvSpPr>
        <p:spPr>
          <a:xfrm>
            <a:off x="7597142" y="5116903"/>
            <a:ext cx="6537960"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099372140"/>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_08">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621714" y="2637218"/>
            <a:ext cx="9515925" cy="3765173"/>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485143" y="2042811"/>
            <a:ext cx="3555998" cy="4940804"/>
          </a:xfrm>
          <a:prstGeom prst="rect">
            <a:avLst/>
          </a:prstGeom>
          <a:solidFill>
            <a:schemeClr val="tx1">
              <a:lumMod val="20000"/>
              <a:lumOff val="80000"/>
            </a:schemeClr>
          </a:solidFill>
        </p:spPr>
        <p:txBody>
          <a:bodyPr vert="horz" anchor="ctr"/>
          <a:lstStyle>
            <a:lvl1pPr marL="0" indent="0" algn="ctr">
              <a:buNone/>
              <a:defRPr sz="3197">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855540805"/>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image" Target="../media/image2.svg"/><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1.pn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image" Target="../media/image4.sv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141" y="1462084"/>
            <a:ext cx="13652499" cy="1058992"/>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485141" y="2737173"/>
            <a:ext cx="13652499" cy="4246442"/>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85141" y="7638757"/>
            <a:ext cx="13651200" cy="108293"/>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485141" y="6983613"/>
            <a:ext cx="5048966" cy="676004"/>
          </a:xfrm>
          <a:prstGeom prst="rect">
            <a:avLst/>
          </a:prstGeom>
          <a:noFill/>
        </p:spPr>
        <p:txBody>
          <a:bodyPr wrap="none" lIns="0" tIns="0" rIns="0" bIns="0" rtlCol="0" anchor="ctr">
            <a:noAutofit/>
          </a:bodyPr>
          <a:lstStyle/>
          <a:p>
            <a:pPr marL="0" marR="0" lvl="0" indent="0" algn="l" defTabSz="730834" rtl="0" eaLnBrk="1" fontAlgn="auto" latinLnBrk="0" hangingPunct="1">
              <a:lnSpc>
                <a:spcPct val="100000"/>
              </a:lnSpc>
              <a:spcBef>
                <a:spcPts val="0"/>
              </a:spcBef>
              <a:spcAft>
                <a:spcPts val="0"/>
              </a:spcAft>
              <a:buClrTx/>
              <a:buSzTx/>
              <a:buFontTx/>
              <a:buNone/>
              <a:tabLst/>
              <a:defRPr/>
            </a:pPr>
            <a:r>
              <a:rPr lang="en-US" sz="959" dirty="0">
                <a:solidFill>
                  <a:schemeClr val="accent6"/>
                </a:solidFill>
                <a:latin typeface="+mn-lt"/>
                <a:cs typeface="Calibri Light" panose="020F0302020204030204" pitchFamily="34" charset="0"/>
              </a:rPr>
              <a:t>© Copyright Adapt IT Holdings Proprietary Limited (</a:t>
            </a:r>
            <a:r>
              <a:rPr lang="en-US" sz="959" dirty="0" err="1">
                <a:solidFill>
                  <a:schemeClr val="accent6"/>
                </a:solidFill>
                <a:latin typeface="+mn-lt"/>
                <a:cs typeface="Calibri Light" panose="020F0302020204030204" pitchFamily="34" charset="0"/>
              </a:rPr>
              <a:t>www.adaptit.com</a:t>
            </a:r>
            <a:r>
              <a:rPr lang="en-US" sz="959" dirty="0">
                <a:solidFill>
                  <a:schemeClr val="accent6"/>
                </a:solidFill>
                <a:latin typeface="+mn-lt"/>
                <a:cs typeface="Calibri Light" panose="020F0302020204030204" pitchFamily="34" charset="0"/>
              </a:rPr>
              <a:t>). All rights reserved.</a:t>
            </a:r>
            <a:endParaRPr lang="en-ZA" sz="959"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3593433" y="663978"/>
            <a:ext cx="373064" cy="452587"/>
          </a:xfrm>
          <a:prstGeom prst="rect">
            <a:avLst/>
          </a:prstGeom>
        </p:spPr>
      </p:pic>
      <p:pic>
        <p:nvPicPr>
          <p:cNvPr id="10" name="Graphic 9">
            <a:extLst>
              <a:ext uri="{FF2B5EF4-FFF2-40B4-BE49-F238E27FC236}">
                <a16:creationId xmlns:a16="http://schemas.microsoft.com/office/drawing/2014/main" id="{C5E65212-D60E-D70B-5F67-EF52F0F68AC0}"/>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85142" y="658487"/>
            <a:ext cx="458501" cy="458077"/>
          </a:xfrm>
          <a:prstGeom prst="rect">
            <a:avLst/>
          </a:prstGeom>
        </p:spPr>
      </p:pic>
      <p:pic>
        <p:nvPicPr>
          <p:cNvPr id="6" name="Picture 5">
            <a:extLst>
              <a:ext uri="{FF2B5EF4-FFF2-40B4-BE49-F238E27FC236}">
                <a16:creationId xmlns:a16="http://schemas.microsoft.com/office/drawing/2014/main" id="{F9A86F74-682D-6FAD-F635-C7F15B361A48}"/>
              </a:ext>
            </a:extLst>
          </p:cNvPr>
          <p:cNvPicPr>
            <a:picLocks noChangeAspect="1"/>
          </p:cNvPicPr>
          <p:nvPr userDrawn="1"/>
        </p:nvPicPr>
        <p:blipFill>
          <a:blip r:embed="rId22"/>
          <a:srcRect/>
          <a:stretch/>
        </p:blipFill>
        <p:spPr>
          <a:xfrm>
            <a:off x="1111954" y="663977"/>
            <a:ext cx="2166386" cy="452586"/>
          </a:xfrm>
          <a:prstGeom prst="rect">
            <a:avLst/>
          </a:prstGeom>
        </p:spPr>
      </p:pic>
    </p:spTree>
    <p:extLst>
      <p:ext uri="{BB962C8B-B14F-4D97-AF65-F5344CB8AC3E}">
        <p14:creationId xmlns:p14="http://schemas.microsoft.com/office/powerpoint/2010/main" val="34382574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txStyles>
    <p:titleStyle>
      <a:lvl1pPr algn="l" defTabSz="1096251" rtl="0" eaLnBrk="1" latinLnBrk="0" hangingPunct="1">
        <a:lnSpc>
          <a:spcPts val="3613"/>
        </a:lnSpc>
        <a:spcBef>
          <a:spcPct val="0"/>
        </a:spcBef>
        <a:buNone/>
        <a:defRPr sz="2877" b="1" kern="1200">
          <a:solidFill>
            <a:schemeClr val="tx2"/>
          </a:solidFill>
          <a:latin typeface="+mj-lt"/>
          <a:ea typeface="+mj-ea"/>
          <a:cs typeface="+mj-cs"/>
        </a:defRPr>
      </a:lvl1pPr>
    </p:titleStyle>
    <p:bodyStyle>
      <a:lvl1pPr marL="0" indent="0" algn="l" defTabSz="1096251" rtl="0" eaLnBrk="1" latinLnBrk="0" hangingPunct="1">
        <a:lnSpc>
          <a:spcPts val="2302"/>
        </a:lnSpc>
        <a:spcBef>
          <a:spcPts val="0"/>
        </a:spcBef>
        <a:buFont typeface="Arial" panose="020B0604020202020204" pitchFamily="34" charset="0"/>
        <a:buNone/>
        <a:defRPr sz="1918" kern="1200">
          <a:solidFill>
            <a:schemeClr val="tx1"/>
          </a:solidFill>
          <a:latin typeface="+mn-lt"/>
          <a:ea typeface="+mn-ea"/>
          <a:cs typeface="+mn-cs"/>
        </a:defRPr>
      </a:lvl1pPr>
      <a:lvl2pPr marL="548126"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2pPr>
      <a:lvl3pPr marL="1096251"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3pPr>
      <a:lvl4pPr marL="1644377"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4pPr>
      <a:lvl5pPr marL="2192503"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5pPr>
      <a:lvl6pPr marL="3014691"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6pPr>
      <a:lvl7pPr marL="3562817"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7pPr>
      <a:lvl8pPr marL="4110942"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8pPr>
      <a:lvl9pPr marL="4659068"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9pPr>
    </p:bodyStyle>
    <p:otherStyle>
      <a:defPPr>
        <a:defRPr lang="en-US"/>
      </a:defPPr>
      <a:lvl1pPr marL="0" algn="l" defTabSz="1096251" rtl="0" eaLnBrk="1" latinLnBrk="0" hangingPunct="1">
        <a:defRPr sz="2158" kern="1200">
          <a:solidFill>
            <a:schemeClr val="tx1"/>
          </a:solidFill>
          <a:latin typeface="+mn-lt"/>
          <a:ea typeface="+mn-ea"/>
          <a:cs typeface="+mn-cs"/>
        </a:defRPr>
      </a:lvl1pPr>
      <a:lvl2pPr marL="548126" algn="l" defTabSz="1096251" rtl="0" eaLnBrk="1" latinLnBrk="0" hangingPunct="1">
        <a:defRPr sz="2158" kern="1200">
          <a:solidFill>
            <a:schemeClr val="tx1"/>
          </a:solidFill>
          <a:latin typeface="+mn-lt"/>
          <a:ea typeface="+mn-ea"/>
          <a:cs typeface="+mn-cs"/>
        </a:defRPr>
      </a:lvl2pPr>
      <a:lvl3pPr marL="1096251" algn="l" defTabSz="1096251" rtl="0" eaLnBrk="1" latinLnBrk="0" hangingPunct="1">
        <a:defRPr sz="2158" kern="1200">
          <a:solidFill>
            <a:schemeClr val="tx1"/>
          </a:solidFill>
          <a:latin typeface="+mn-lt"/>
          <a:ea typeface="+mn-ea"/>
          <a:cs typeface="+mn-cs"/>
        </a:defRPr>
      </a:lvl3pPr>
      <a:lvl4pPr marL="1644377" algn="l" defTabSz="1096251" rtl="0" eaLnBrk="1" latinLnBrk="0" hangingPunct="1">
        <a:defRPr sz="2158" kern="1200">
          <a:solidFill>
            <a:schemeClr val="tx1"/>
          </a:solidFill>
          <a:latin typeface="+mn-lt"/>
          <a:ea typeface="+mn-ea"/>
          <a:cs typeface="+mn-cs"/>
        </a:defRPr>
      </a:lvl4pPr>
      <a:lvl5pPr marL="2192503" algn="l" defTabSz="1096251" rtl="0" eaLnBrk="1" latinLnBrk="0" hangingPunct="1">
        <a:defRPr sz="2158" kern="1200">
          <a:solidFill>
            <a:schemeClr val="tx1"/>
          </a:solidFill>
          <a:latin typeface="+mn-lt"/>
          <a:ea typeface="+mn-ea"/>
          <a:cs typeface="+mn-cs"/>
        </a:defRPr>
      </a:lvl5pPr>
      <a:lvl6pPr marL="2740628" algn="l" defTabSz="1096251" rtl="0" eaLnBrk="1" latinLnBrk="0" hangingPunct="1">
        <a:defRPr sz="2158" kern="1200">
          <a:solidFill>
            <a:schemeClr val="tx1"/>
          </a:solidFill>
          <a:latin typeface="+mn-lt"/>
          <a:ea typeface="+mn-ea"/>
          <a:cs typeface="+mn-cs"/>
        </a:defRPr>
      </a:lvl6pPr>
      <a:lvl7pPr marL="3288754" algn="l" defTabSz="1096251" rtl="0" eaLnBrk="1" latinLnBrk="0" hangingPunct="1">
        <a:defRPr sz="2158" kern="1200">
          <a:solidFill>
            <a:schemeClr val="tx1"/>
          </a:solidFill>
          <a:latin typeface="+mn-lt"/>
          <a:ea typeface="+mn-ea"/>
          <a:cs typeface="+mn-cs"/>
        </a:defRPr>
      </a:lvl7pPr>
      <a:lvl8pPr marL="3836880" algn="l" defTabSz="1096251" rtl="0" eaLnBrk="1" latinLnBrk="0" hangingPunct="1">
        <a:defRPr sz="2158" kern="1200">
          <a:solidFill>
            <a:schemeClr val="tx1"/>
          </a:solidFill>
          <a:latin typeface="+mn-lt"/>
          <a:ea typeface="+mn-ea"/>
          <a:cs typeface="+mn-cs"/>
        </a:defRPr>
      </a:lvl8pPr>
      <a:lvl9pPr marL="4385005" algn="l" defTabSz="1096251" rtl="0" eaLnBrk="1" latinLnBrk="0" hangingPunct="1">
        <a:defRPr sz="2158"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p15:clr>
            <a:srgbClr val="F26B43"/>
          </p15:clr>
        </p15:guide>
        <p15:guide id="3" pos="5566">
          <p15:clr>
            <a:srgbClr val="F26B43"/>
          </p15:clr>
        </p15:guide>
        <p15:guide id="6" orient="horz" pos="3049">
          <p15:clr>
            <a:srgbClr val="F26B43"/>
          </p15:clr>
        </p15:guide>
        <p15:guide id="7" orient="horz" pos="2752">
          <p15:clr>
            <a:srgbClr val="F26B43"/>
          </p15:clr>
        </p15:guide>
        <p15:guide id="8" orient="horz" pos="196">
          <p15:clr>
            <a:srgbClr val="F26B43"/>
          </p15:clr>
        </p15:guide>
        <p15:guide id="9" orient="horz" pos="50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141" y="1277845"/>
            <a:ext cx="13652499" cy="1058992"/>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485141" y="2737173"/>
            <a:ext cx="13652499" cy="4246442"/>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485141" y="7638757"/>
            <a:ext cx="13651200" cy="108293"/>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485141" y="6983613"/>
            <a:ext cx="5048966" cy="676004"/>
          </a:xfrm>
          <a:prstGeom prst="rect">
            <a:avLst/>
          </a:prstGeom>
          <a:noFill/>
        </p:spPr>
        <p:txBody>
          <a:bodyPr wrap="none" lIns="0" tIns="0" rIns="0" bIns="0" rtlCol="0" anchor="ctr">
            <a:noAutofit/>
          </a:bodyPr>
          <a:lstStyle/>
          <a:p>
            <a:pPr marL="0" marR="0" lvl="0" indent="0" algn="l" defTabSz="730834" rtl="0" eaLnBrk="1" fontAlgn="auto" latinLnBrk="0" hangingPunct="1">
              <a:lnSpc>
                <a:spcPct val="100000"/>
              </a:lnSpc>
              <a:spcBef>
                <a:spcPts val="0"/>
              </a:spcBef>
              <a:spcAft>
                <a:spcPts val="0"/>
              </a:spcAft>
              <a:buClrTx/>
              <a:buSzTx/>
              <a:buFontTx/>
              <a:buNone/>
              <a:tabLst/>
              <a:defRPr/>
            </a:pPr>
            <a:r>
              <a:rPr lang="en-US" sz="959" dirty="0">
                <a:solidFill>
                  <a:schemeClr val="accent6"/>
                </a:solidFill>
                <a:latin typeface="+mn-lt"/>
                <a:cs typeface="Calibri Light" panose="020F0302020204030204" pitchFamily="34" charset="0"/>
              </a:rPr>
              <a:t>© Copyright Adapt IT Holdings Proprietary Limited (</a:t>
            </a:r>
            <a:r>
              <a:rPr lang="en-US" sz="959" dirty="0" err="1">
                <a:solidFill>
                  <a:schemeClr val="accent6"/>
                </a:solidFill>
                <a:latin typeface="+mn-lt"/>
                <a:cs typeface="Calibri Light" panose="020F0302020204030204" pitchFamily="34" charset="0"/>
              </a:rPr>
              <a:t>www.adaptit.com</a:t>
            </a:r>
            <a:r>
              <a:rPr lang="en-US" sz="959" dirty="0">
                <a:solidFill>
                  <a:schemeClr val="accent6"/>
                </a:solidFill>
                <a:latin typeface="+mn-lt"/>
                <a:cs typeface="Calibri Light" panose="020F0302020204030204" pitchFamily="34" charset="0"/>
              </a:rPr>
              <a:t>). All rights reserved.</a:t>
            </a:r>
            <a:endParaRPr lang="en-ZA" sz="959"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13593433" y="663978"/>
            <a:ext cx="373064" cy="452587"/>
          </a:xfrm>
          <a:prstGeom prst="rect">
            <a:avLst/>
          </a:prstGeom>
        </p:spPr>
      </p:pic>
    </p:spTree>
    <p:extLst>
      <p:ext uri="{BB962C8B-B14F-4D97-AF65-F5344CB8AC3E}">
        <p14:creationId xmlns:p14="http://schemas.microsoft.com/office/powerpoint/2010/main" val="40292923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Lst>
  <p:txStyles>
    <p:titleStyle>
      <a:lvl1pPr algn="l" defTabSz="1096251" rtl="0" eaLnBrk="1" latinLnBrk="0" hangingPunct="1">
        <a:lnSpc>
          <a:spcPts val="3613"/>
        </a:lnSpc>
        <a:spcBef>
          <a:spcPct val="0"/>
        </a:spcBef>
        <a:buNone/>
        <a:defRPr sz="2877" b="1" kern="1200">
          <a:solidFill>
            <a:schemeClr val="tx2"/>
          </a:solidFill>
          <a:latin typeface="+mj-lt"/>
          <a:ea typeface="+mj-ea"/>
          <a:cs typeface="+mj-cs"/>
        </a:defRPr>
      </a:lvl1pPr>
    </p:titleStyle>
    <p:bodyStyle>
      <a:lvl1pPr marL="0" indent="0" algn="l" defTabSz="1096251" rtl="0" eaLnBrk="1" latinLnBrk="0" hangingPunct="1">
        <a:lnSpc>
          <a:spcPts val="2302"/>
        </a:lnSpc>
        <a:spcBef>
          <a:spcPts val="0"/>
        </a:spcBef>
        <a:buFont typeface="Arial" panose="020B0604020202020204" pitchFamily="34" charset="0"/>
        <a:buNone/>
        <a:defRPr sz="1918" kern="1200">
          <a:solidFill>
            <a:schemeClr val="tx1"/>
          </a:solidFill>
          <a:latin typeface="+mn-lt"/>
          <a:ea typeface="+mn-ea"/>
          <a:cs typeface="+mn-cs"/>
        </a:defRPr>
      </a:lvl1pPr>
      <a:lvl2pPr marL="548126"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2pPr>
      <a:lvl3pPr marL="1096251"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3pPr>
      <a:lvl4pPr marL="1644377"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4pPr>
      <a:lvl5pPr marL="2192503"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5pPr>
      <a:lvl6pPr marL="3014691"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6pPr>
      <a:lvl7pPr marL="3562817"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7pPr>
      <a:lvl8pPr marL="4110942"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8pPr>
      <a:lvl9pPr marL="4659068"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9pPr>
    </p:bodyStyle>
    <p:otherStyle>
      <a:defPPr>
        <a:defRPr lang="en-US"/>
      </a:defPPr>
      <a:lvl1pPr marL="0" algn="l" defTabSz="1096251" rtl="0" eaLnBrk="1" latinLnBrk="0" hangingPunct="1">
        <a:defRPr sz="2158" kern="1200">
          <a:solidFill>
            <a:schemeClr val="tx1"/>
          </a:solidFill>
          <a:latin typeface="+mn-lt"/>
          <a:ea typeface="+mn-ea"/>
          <a:cs typeface="+mn-cs"/>
        </a:defRPr>
      </a:lvl1pPr>
      <a:lvl2pPr marL="548126" algn="l" defTabSz="1096251" rtl="0" eaLnBrk="1" latinLnBrk="0" hangingPunct="1">
        <a:defRPr sz="2158" kern="1200">
          <a:solidFill>
            <a:schemeClr val="tx1"/>
          </a:solidFill>
          <a:latin typeface="+mn-lt"/>
          <a:ea typeface="+mn-ea"/>
          <a:cs typeface="+mn-cs"/>
        </a:defRPr>
      </a:lvl2pPr>
      <a:lvl3pPr marL="1096251" algn="l" defTabSz="1096251" rtl="0" eaLnBrk="1" latinLnBrk="0" hangingPunct="1">
        <a:defRPr sz="2158" kern="1200">
          <a:solidFill>
            <a:schemeClr val="tx1"/>
          </a:solidFill>
          <a:latin typeface="+mn-lt"/>
          <a:ea typeface="+mn-ea"/>
          <a:cs typeface="+mn-cs"/>
        </a:defRPr>
      </a:lvl3pPr>
      <a:lvl4pPr marL="1644377" algn="l" defTabSz="1096251" rtl="0" eaLnBrk="1" latinLnBrk="0" hangingPunct="1">
        <a:defRPr sz="2158" kern="1200">
          <a:solidFill>
            <a:schemeClr val="tx1"/>
          </a:solidFill>
          <a:latin typeface="+mn-lt"/>
          <a:ea typeface="+mn-ea"/>
          <a:cs typeface="+mn-cs"/>
        </a:defRPr>
      </a:lvl4pPr>
      <a:lvl5pPr marL="2192503" algn="l" defTabSz="1096251" rtl="0" eaLnBrk="1" latinLnBrk="0" hangingPunct="1">
        <a:defRPr sz="2158" kern="1200">
          <a:solidFill>
            <a:schemeClr val="tx1"/>
          </a:solidFill>
          <a:latin typeface="+mn-lt"/>
          <a:ea typeface="+mn-ea"/>
          <a:cs typeface="+mn-cs"/>
        </a:defRPr>
      </a:lvl5pPr>
      <a:lvl6pPr marL="2740628" algn="l" defTabSz="1096251" rtl="0" eaLnBrk="1" latinLnBrk="0" hangingPunct="1">
        <a:defRPr sz="2158" kern="1200">
          <a:solidFill>
            <a:schemeClr val="tx1"/>
          </a:solidFill>
          <a:latin typeface="+mn-lt"/>
          <a:ea typeface="+mn-ea"/>
          <a:cs typeface="+mn-cs"/>
        </a:defRPr>
      </a:lvl6pPr>
      <a:lvl7pPr marL="3288754" algn="l" defTabSz="1096251" rtl="0" eaLnBrk="1" latinLnBrk="0" hangingPunct="1">
        <a:defRPr sz="2158" kern="1200">
          <a:solidFill>
            <a:schemeClr val="tx1"/>
          </a:solidFill>
          <a:latin typeface="+mn-lt"/>
          <a:ea typeface="+mn-ea"/>
          <a:cs typeface="+mn-cs"/>
        </a:defRPr>
      </a:lvl7pPr>
      <a:lvl8pPr marL="3836880" algn="l" defTabSz="1096251" rtl="0" eaLnBrk="1" latinLnBrk="0" hangingPunct="1">
        <a:defRPr sz="2158" kern="1200">
          <a:solidFill>
            <a:schemeClr val="tx1"/>
          </a:solidFill>
          <a:latin typeface="+mn-lt"/>
          <a:ea typeface="+mn-ea"/>
          <a:cs typeface="+mn-cs"/>
        </a:defRPr>
      </a:lvl8pPr>
      <a:lvl9pPr marL="4385005" algn="l" defTabSz="1096251" rtl="0" eaLnBrk="1" latinLnBrk="0" hangingPunct="1">
        <a:defRPr sz="2158"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p15:clr>
            <a:srgbClr val="F26B43"/>
          </p15:clr>
        </p15:guide>
        <p15:guide id="3" pos="5566">
          <p15:clr>
            <a:srgbClr val="F26B43"/>
          </p15:clr>
        </p15:guide>
        <p15:guide id="6" orient="horz" pos="3049">
          <p15:clr>
            <a:srgbClr val="F26B43"/>
          </p15:clr>
        </p15:guide>
        <p15:guide id="7" orient="horz" pos="2752">
          <p15:clr>
            <a:srgbClr val="F26B43"/>
          </p15:clr>
        </p15:guide>
        <p15:guide id="8" orient="horz" pos="196">
          <p15:clr>
            <a:srgbClr val="F26B43"/>
          </p15:clr>
        </p15:guide>
        <p15:guide id="9" orient="horz" pos="50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19">
            <a:extLst>
              <a:ext uri="{FF2B5EF4-FFF2-40B4-BE49-F238E27FC236}">
                <a16:creationId xmlns:a16="http://schemas.microsoft.com/office/drawing/2014/main" id="{3E32CA38-96D8-3280-65E2-E938F0CFB978}"/>
              </a:ext>
            </a:extLst>
          </p:cNvPr>
          <p:cNvSpPr/>
          <p:nvPr/>
        </p:nvSpPr>
        <p:spPr>
          <a:xfrm>
            <a:off x="-4757689" y="2177611"/>
            <a:ext cx="2844315" cy="3440747"/>
          </a:xfrm>
          <a:custGeom>
            <a:avLst/>
            <a:gdLst>
              <a:gd name="connsiteX0" fmla="*/ 6088772 w 7888251"/>
              <a:gd name="connsiteY0" fmla="*/ 9538228 h 9542357"/>
              <a:gd name="connsiteX1" fmla="*/ 5228461 w 7888251"/>
              <a:gd name="connsiteY1" fmla="*/ 9315256 h 9542357"/>
              <a:gd name="connsiteX2" fmla="*/ 4368151 w 7888251"/>
              <a:gd name="connsiteY2" fmla="*/ 8237560 h 9542357"/>
              <a:gd name="connsiteX3" fmla="*/ 4368151 w 7888251"/>
              <a:gd name="connsiteY3" fmla="*/ 8229303 h 9542357"/>
              <a:gd name="connsiteX4" fmla="*/ 3516073 w 7888251"/>
              <a:gd name="connsiteY4" fmla="*/ 5041635 h 9542357"/>
              <a:gd name="connsiteX5" fmla="*/ 2766903 w 7888251"/>
              <a:gd name="connsiteY5" fmla="*/ 7845296 h 9542357"/>
              <a:gd name="connsiteX6" fmla="*/ 2087710 w 7888251"/>
              <a:gd name="connsiteY6" fmla="*/ 8687632 h 9542357"/>
              <a:gd name="connsiteX7" fmla="*/ 1013351 w 7888251"/>
              <a:gd name="connsiteY7" fmla="*/ 8803248 h 9542357"/>
              <a:gd name="connsiteX8" fmla="*/ 173622 w 7888251"/>
              <a:gd name="connsiteY8" fmla="*/ 8121946 h 9542357"/>
              <a:gd name="connsiteX9" fmla="*/ 58365 w 7888251"/>
              <a:gd name="connsiteY9" fmla="*/ 7048379 h 9542357"/>
              <a:gd name="connsiteX10" fmla="*/ 1289144 w 7888251"/>
              <a:gd name="connsiteY10" fmla="*/ 2419654 h 9542357"/>
              <a:gd name="connsiteX11" fmla="*/ 2507575 w 7888251"/>
              <a:gd name="connsiteY11" fmla="*/ 1482348 h 9542357"/>
              <a:gd name="connsiteX12" fmla="*/ 3446095 w 7888251"/>
              <a:gd name="connsiteY12" fmla="*/ 1895258 h 9542357"/>
              <a:gd name="connsiteX13" fmla="*/ 3701307 w 7888251"/>
              <a:gd name="connsiteY13" fmla="*/ 937306 h 9542357"/>
              <a:gd name="connsiteX14" fmla="*/ 4919737 w 7888251"/>
              <a:gd name="connsiteY14" fmla="*/ 0 h 9542357"/>
              <a:gd name="connsiteX15" fmla="*/ 6138168 w 7888251"/>
              <a:gd name="connsiteY15" fmla="*/ 937306 h 9542357"/>
              <a:gd name="connsiteX16" fmla="*/ 7817626 w 7888251"/>
              <a:gd name="connsiteY16" fmla="*/ 7238318 h 9542357"/>
              <a:gd name="connsiteX17" fmla="*/ 7665321 w 7888251"/>
              <a:gd name="connsiteY17" fmla="*/ 8605051 h 9542357"/>
              <a:gd name="connsiteX18" fmla="*/ 6590963 w 7888251"/>
              <a:gd name="connsiteY18" fmla="*/ 9468033 h 9542357"/>
              <a:gd name="connsiteX19" fmla="*/ 6084656 w 7888251"/>
              <a:gd name="connsiteY19" fmla="*/ 9542357 h 9542357"/>
              <a:gd name="connsiteX20" fmla="*/ 5211996 w 7888251"/>
              <a:gd name="connsiteY20" fmla="*/ 7993944 h 9542357"/>
              <a:gd name="connsiteX21" fmla="*/ 5648326 w 7888251"/>
              <a:gd name="connsiteY21" fmla="*/ 8538985 h 9542357"/>
              <a:gd name="connsiteX22" fmla="*/ 6348100 w 7888251"/>
              <a:gd name="connsiteY22" fmla="*/ 8617438 h 9542357"/>
              <a:gd name="connsiteX23" fmla="*/ 6895570 w 7888251"/>
              <a:gd name="connsiteY23" fmla="*/ 8175624 h 9542357"/>
              <a:gd name="connsiteX24" fmla="*/ 6973781 w 7888251"/>
              <a:gd name="connsiteY24" fmla="*/ 7473677 h 9542357"/>
              <a:gd name="connsiteX25" fmla="*/ 6973781 w 7888251"/>
              <a:gd name="connsiteY25" fmla="*/ 7465419 h 9542357"/>
              <a:gd name="connsiteX26" fmla="*/ 5286090 w 7888251"/>
              <a:gd name="connsiteY26" fmla="*/ 1164407 h 9542357"/>
              <a:gd name="connsiteX27" fmla="*/ 4915621 w 7888251"/>
              <a:gd name="connsiteY27" fmla="*/ 879499 h 9542357"/>
              <a:gd name="connsiteX28" fmla="*/ 4545153 w 7888251"/>
              <a:gd name="connsiteY28" fmla="*/ 1164407 h 9542357"/>
              <a:gd name="connsiteX29" fmla="*/ 3964752 w 7888251"/>
              <a:gd name="connsiteY29" fmla="*/ 3336315 h 9542357"/>
              <a:gd name="connsiteX30" fmla="*/ 5207880 w 7888251"/>
              <a:gd name="connsiteY30" fmla="*/ 7998072 h 9542357"/>
              <a:gd name="connsiteX31" fmla="*/ 2507575 w 7888251"/>
              <a:gd name="connsiteY31" fmla="*/ 2365976 h 9542357"/>
              <a:gd name="connsiteX32" fmla="*/ 2141222 w 7888251"/>
              <a:gd name="connsiteY32" fmla="*/ 2650884 h 9542357"/>
              <a:gd name="connsiteX33" fmla="*/ 902210 w 7888251"/>
              <a:gd name="connsiteY33" fmla="*/ 7296125 h 9542357"/>
              <a:gd name="connsiteX34" fmla="*/ 943374 w 7888251"/>
              <a:gd name="connsiteY34" fmla="*/ 7700777 h 9542357"/>
              <a:gd name="connsiteX35" fmla="*/ 1260330 w 7888251"/>
              <a:gd name="connsiteY35" fmla="*/ 7956782 h 9542357"/>
              <a:gd name="connsiteX36" fmla="*/ 1663729 w 7888251"/>
              <a:gd name="connsiteY36" fmla="*/ 7915491 h 9542357"/>
              <a:gd name="connsiteX37" fmla="*/ 1918941 w 7888251"/>
              <a:gd name="connsiteY37" fmla="*/ 7601679 h 9542357"/>
              <a:gd name="connsiteX38" fmla="*/ 3059161 w 7888251"/>
              <a:gd name="connsiteY38" fmla="*/ 3336315 h 9542357"/>
              <a:gd name="connsiteX39" fmla="*/ 2878043 w 7888251"/>
              <a:gd name="connsiteY39" fmla="*/ 2650884 h 9542357"/>
              <a:gd name="connsiteX40" fmla="*/ 2507575 w 7888251"/>
              <a:gd name="connsiteY40" fmla="*/ 2365976 h 954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8251" h="9542357">
                <a:moveTo>
                  <a:pt x="6088772" y="9538228"/>
                </a:moveTo>
                <a:cubicBezTo>
                  <a:pt x="5792397" y="9538228"/>
                  <a:pt x="5496022" y="9463904"/>
                  <a:pt x="5228461" y="9315256"/>
                </a:cubicBezTo>
                <a:cubicBezTo>
                  <a:pt x="4808597" y="9084027"/>
                  <a:pt x="4499873" y="8700020"/>
                  <a:pt x="4368151" y="8237560"/>
                </a:cubicBezTo>
                <a:lnTo>
                  <a:pt x="4368151" y="8229303"/>
                </a:lnTo>
                <a:cubicBezTo>
                  <a:pt x="4368151" y="8229303"/>
                  <a:pt x="3516073" y="5041635"/>
                  <a:pt x="3516073" y="5041635"/>
                </a:cubicBezTo>
                <a:lnTo>
                  <a:pt x="2766903" y="7845296"/>
                </a:lnTo>
                <a:cubicBezTo>
                  <a:pt x="2659878" y="8208657"/>
                  <a:pt x="2421132" y="8505953"/>
                  <a:pt x="2087710" y="8687632"/>
                </a:cubicBezTo>
                <a:cubicBezTo>
                  <a:pt x="1758405" y="8869313"/>
                  <a:pt x="1375587" y="8910604"/>
                  <a:pt x="1013351" y="8803248"/>
                </a:cubicBezTo>
                <a:cubicBezTo>
                  <a:pt x="651115" y="8695891"/>
                  <a:pt x="354740" y="8456403"/>
                  <a:pt x="173622" y="8121946"/>
                </a:cubicBezTo>
                <a:cubicBezTo>
                  <a:pt x="-7496" y="7791617"/>
                  <a:pt x="-48659" y="7411740"/>
                  <a:pt x="58365" y="7048379"/>
                </a:cubicBezTo>
                <a:lnTo>
                  <a:pt x="1289144" y="2419654"/>
                </a:lnTo>
                <a:cubicBezTo>
                  <a:pt x="1437332" y="1858097"/>
                  <a:pt x="1927174" y="1482348"/>
                  <a:pt x="2507575" y="1482348"/>
                </a:cubicBezTo>
                <a:cubicBezTo>
                  <a:pt x="2878043" y="1482348"/>
                  <a:pt x="3211465" y="1635125"/>
                  <a:pt x="3446095" y="1895258"/>
                </a:cubicBezTo>
                <a:lnTo>
                  <a:pt x="3701307" y="937306"/>
                </a:lnTo>
                <a:cubicBezTo>
                  <a:pt x="3849494" y="375748"/>
                  <a:pt x="4339337" y="0"/>
                  <a:pt x="4919737" y="0"/>
                </a:cubicBezTo>
                <a:cubicBezTo>
                  <a:pt x="5500138" y="0"/>
                  <a:pt x="5989980" y="375748"/>
                  <a:pt x="6138168" y="937306"/>
                </a:cubicBezTo>
                <a:lnTo>
                  <a:pt x="7817626" y="7238318"/>
                </a:lnTo>
                <a:cubicBezTo>
                  <a:pt x="7949348" y="7700777"/>
                  <a:pt x="7895836" y="8183882"/>
                  <a:pt x="7665321" y="8605051"/>
                </a:cubicBezTo>
                <a:cubicBezTo>
                  <a:pt x="7434808" y="9026220"/>
                  <a:pt x="7051990" y="9335902"/>
                  <a:pt x="6590963" y="9468033"/>
                </a:cubicBezTo>
                <a:cubicBezTo>
                  <a:pt x="6426310" y="9517582"/>
                  <a:pt x="6253425" y="9542357"/>
                  <a:pt x="6084656" y="9542357"/>
                </a:cubicBezTo>
                <a:close/>
                <a:moveTo>
                  <a:pt x="5211996" y="7993944"/>
                </a:moveTo>
                <a:cubicBezTo>
                  <a:pt x="5281973" y="8229303"/>
                  <a:pt x="5438394" y="8423370"/>
                  <a:pt x="5648326" y="8538985"/>
                </a:cubicBezTo>
                <a:cubicBezTo>
                  <a:pt x="5862374" y="8658729"/>
                  <a:pt x="6109354" y="8683504"/>
                  <a:pt x="6348100" y="8617438"/>
                </a:cubicBezTo>
                <a:cubicBezTo>
                  <a:pt x="6582730" y="8547243"/>
                  <a:pt x="6776197" y="8390337"/>
                  <a:pt x="6895570" y="8175624"/>
                </a:cubicBezTo>
                <a:cubicBezTo>
                  <a:pt x="7014943" y="7960911"/>
                  <a:pt x="7039642" y="7713165"/>
                  <a:pt x="6973781" y="7473677"/>
                </a:cubicBezTo>
                <a:lnTo>
                  <a:pt x="6973781" y="7465419"/>
                </a:lnTo>
                <a:cubicBezTo>
                  <a:pt x="6973781" y="7465419"/>
                  <a:pt x="5286090" y="1164407"/>
                  <a:pt x="5286090" y="1164407"/>
                </a:cubicBezTo>
                <a:cubicBezTo>
                  <a:pt x="5216112" y="900145"/>
                  <a:pt x="4985598" y="879499"/>
                  <a:pt x="4915621" y="879499"/>
                </a:cubicBezTo>
                <a:cubicBezTo>
                  <a:pt x="4845644" y="879499"/>
                  <a:pt x="4619246" y="900145"/>
                  <a:pt x="4545153" y="1164407"/>
                </a:cubicBezTo>
                <a:lnTo>
                  <a:pt x="3964752" y="3336315"/>
                </a:lnTo>
                <a:lnTo>
                  <a:pt x="5207880" y="7998072"/>
                </a:lnTo>
                <a:close/>
                <a:moveTo>
                  <a:pt x="2507575" y="2365976"/>
                </a:moveTo>
                <a:cubicBezTo>
                  <a:pt x="2437597" y="2365976"/>
                  <a:pt x="2211200" y="2386622"/>
                  <a:pt x="2141222" y="2650884"/>
                </a:cubicBezTo>
                <a:lnTo>
                  <a:pt x="902210" y="7296125"/>
                </a:lnTo>
                <a:cubicBezTo>
                  <a:pt x="861047" y="7432386"/>
                  <a:pt x="877513" y="7576905"/>
                  <a:pt x="943374" y="7700777"/>
                </a:cubicBezTo>
                <a:cubicBezTo>
                  <a:pt x="1009235" y="7824650"/>
                  <a:pt x="1124492" y="7915491"/>
                  <a:pt x="1260330" y="7956782"/>
                </a:cubicBezTo>
                <a:cubicBezTo>
                  <a:pt x="1396169" y="7998072"/>
                  <a:pt x="1540240" y="7981556"/>
                  <a:pt x="1663729" y="7915491"/>
                </a:cubicBezTo>
                <a:cubicBezTo>
                  <a:pt x="1787219" y="7849425"/>
                  <a:pt x="1877778" y="7737939"/>
                  <a:pt x="1918941" y="7601679"/>
                </a:cubicBezTo>
                <a:lnTo>
                  <a:pt x="3059161" y="3336315"/>
                </a:lnTo>
                <a:lnTo>
                  <a:pt x="2878043" y="2650884"/>
                </a:lnTo>
                <a:cubicBezTo>
                  <a:pt x="2808066" y="2386622"/>
                  <a:pt x="2577552" y="2365976"/>
                  <a:pt x="2507575" y="2365976"/>
                </a:cubicBezTo>
                <a:close/>
              </a:path>
            </a:pathLst>
          </a:custGeom>
          <a:solidFill>
            <a:schemeClr val="tx1"/>
          </a:solidFill>
          <a:ln w="0" cap="flat">
            <a:noFill/>
            <a:prstDash val="solid"/>
            <a:miter/>
          </a:ln>
        </p:spPr>
        <p:txBody>
          <a:bodyPr rtlCol="0" anchor="ctr"/>
          <a:lstStyle/>
          <a:p>
            <a:endParaRPr lang="en-GB" sz="2877"/>
          </a:p>
        </p:txBody>
      </p:sp>
      <p:pic>
        <p:nvPicPr>
          <p:cNvPr id="15" name="Graphic 14">
            <a:extLst>
              <a:ext uri="{FF2B5EF4-FFF2-40B4-BE49-F238E27FC236}">
                <a16:creationId xmlns:a16="http://schemas.microsoft.com/office/drawing/2014/main" id="{0CE92656-77C0-39F0-5F42-CA56F7B92B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82636" y="491545"/>
            <a:ext cx="1648694" cy="1071649"/>
          </a:xfrm>
          <a:prstGeom prst="rect">
            <a:avLst/>
          </a:prstGeom>
        </p:spPr>
      </p:pic>
      <p:sp>
        <p:nvSpPr>
          <p:cNvPr id="5" name="Title 3">
            <a:extLst>
              <a:ext uri="{FF2B5EF4-FFF2-40B4-BE49-F238E27FC236}">
                <a16:creationId xmlns:a16="http://schemas.microsoft.com/office/drawing/2014/main" id="{9F2C16CD-8702-0903-B4D7-513113003D74}"/>
              </a:ext>
            </a:extLst>
          </p:cNvPr>
          <p:cNvSpPr>
            <a:spLocks noGrp="1"/>
          </p:cNvSpPr>
          <p:nvPr>
            <p:ph type="title"/>
          </p:nvPr>
        </p:nvSpPr>
        <p:spPr/>
        <p:txBody>
          <a:bodyPr/>
          <a:lstStyle/>
          <a:p>
            <a:r>
              <a:rPr lang="en-US" sz="3197" dirty="0"/>
              <a:t>ITS 4.1: Student System Enhancements: </a:t>
            </a:r>
            <a:br>
              <a:rPr lang="en-US" sz="3197" dirty="0"/>
            </a:br>
            <a:r>
              <a:rPr lang="en-US" sz="3197" dirty="0"/>
              <a:t>Redefining Student Administration Excellence!!! </a:t>
            </a:r>
          </a:p>
        </p:txBody>
      </p:sp>
      <p:sp>
        <p:nvSpPr>
          <p:cNvPr id="6" name="Text Placeholder 4">
            <a:extLst>
              <a:ext uri="{FF2B5EF4-FFF2-40B4-BE49-F238E27FC236}">
                <a16:creationId xmlns:a16="http://schemas.microsoft.com/office/drawing/2014/main" id="{D4587BBB-5E93-A3D9-A0C4-2C4FA419A74E}"/>
              </a:ext>
            </a:extLst>
          </p:cNvPr>
          <p:cNvSpPr>
            <a:spLocks noGrp="1"/>
          </p:cNvSpPr>
          <p:nvPr>
            <p:ph type="body" sz="quarter" idx="11"/>
          </p:nvPr>
        </p:nvSpPr>
        <p:spPr/>
        <p:txBody>
          <a:bodyPr/>
          <a:lstStyle/>
          <a:p>
            <a:pPr>
              <a:lnSpc>
                <a:spcPts val="2654"/>
              </a:lnSpc>
            </a:pPr>
            <a:r>
              <a:rPr lang="en-GB" sz="1918" b="1" dirty="0"/>
              <a:t>Session 4</a:t>
            </a:r>
          </a:p>
          <a:p>
            <a:pPr>
              <a:lnSpc>
                <a:spcPts val="2654"/>
              </a:lnSpc>
            </a:pPr>
            <a:r>
              <a:rPr lang="en-GB" sz="1918" b="1" dirty="0"/>
              <a:t>Presenter:	Linda Putu</a:t>
            </a:r>
          </a:p>
        </p:txBody>
      </p:sp>
    </p:spTree>
    <p:extLst>
      <p:ext uri="{BB962C8B-B14F-4D97-AF65-F5344CB8AC3E}">
        <p14:creationId xmlns:p14="http://schemas.microsoft.com/office/powerpoint/2010/main" val="3403544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8C75-9612-407F-F0AE-6C73B2B2968D}"/>
              </a:ext>
            </a:extLst>
          </p:cNvPr>
          <p:cNvSpPr>
            <a:spLocks noGrp="1"/>
          </p:cNvSpPr>
          <p:nvPr>
            <p:ph type="title"/>
          </p:nvPr>
        </p:nvSpPr>
        <p:spPr/>
        <p:txBody>
          <a:bodyPr/>
          <a:lstStyle/>
          <a:p>
            <a:r>
              <a:rPr lang="en-US" dirty="0"/>
              <a:t>Year Three: Intelligence and Commercialization</a:t>
            </a:r>
            <a:endParaRPr lang="en-ZA" dirty="0"/>
          </a:p>
        </p:txBody>
      </p:sp>
      <p:grpSp>
        <p:nvGrpSpPr>
          <p:cNvPr id="4" name="Group 3">
            <a:extLst>
              <a:ext uri="{FF2B5EF4-FFF2-40B4-BE49-F238E27FC236}">
                <a16:creationId xmlns:a16="http://schemas.microsoft.com/office/drawing/2014/main" id="{CBB3C9A0-0E54-F986-1CCC-8A01561CC3F8}"/>
              </a:ext>
            </a:extLst>
          </p:cNvPr>
          <p:cNvGrpSpPr/>
          <p:nvPr/>
        </p:nvGrpSpPr>
        <p:grpSpPr>
          <a:xfrm>
            <a:off x="493631" y="244687"/>
            <a:ext cx="645316" cy="267405"/>
            <a:chOff x="771823" y="550590"/>
            <a:chExt cx="403696" cy="167283"/>
          </a:xfrm>
          <a:solidFill>
            <a:schemeClr val="accent5">
              <a:lumMod val="20000"/>
              <a:lumOff val="80000"/>
            </a:schemeClr>
          </a:solidFill>
        </p:grpSpPr>
        <p:sp>
          <p:nvSpPr>
            <p:cNvPr id="5" name="Shape 0">
              <a:extLst>
                <a:ext uri="{FF2B5EF4-FFF2-40B4-BE49-F238E27FC236}">
                  <a16:creationId xmlns:a16="http://schemas.microsoft.com/office/drawing/2014/main" id="{526B921C-A097-D3E7-E87D-D875327AF5AB}"/>
                </a:ext>
              </a:extLst>
            </p:cNvPr>
            <p:cNvSpPr/>
            <p:nvPr/>
          </p:nvSpPr>
          <p:spPr>
            <a:xfrm>
              <a:off x="771823" y="550590"/>
              <a:ext cx="403696" cy="167283"/>
            </a:xfrm>
            <a:prstGeom prst="roundRect">
              <a:avLst>
                <a:gd name="adj" fmla="val 19359"/>
              </a:avLst>
            </a:prstGeom>
            <a:grpFill/>
            <a:ln/>
          </p:spPr>
          <p:txBody>
            <a:bodyPr/>
            <a:lstStyle/>
            <a:p>
              <a:pPr defTabSz="730834"/>
              <a:endParaRPr lang="en-ZA" sz="1798">
                <a:solidFill>
                  <a:srgbClr val="5F6369"/>
                </a:solidFill>
                <a:latin typeface="Calibri"/>
              </a:endParaRPr>
            </a:p>
          </p:txBody>
        </p:sp>
        <p:pic>
          <p:nvPicPr>
            <p:cNvPr id="6" name="Image 0" descr="preencoded.png">
              <a:extLst>
                <a:ext uri="{FF2B5EF4-FFF2-40B4-BE49-F238E27FC236}">
                  <a16:creationId xmlns:a16="http://schemas.microsoft.com/office/drawing/2014/main" id="{325CD723-1EE1-41A3-EA38-EE19BD63DF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9643" y="595685"/>
              <a:ext cx="77093" cy="77093"/>
            </a:xfrm>
            <a:prstGeom prst="rect">
              <a:avLst/>
            </a:prstGeom>
          </p:spPr>
        </p:pic>
        <p:sp>
          <p:nvSpPr>
            <p:cNvPr id="7" name="Text 1">
              <a:extLst>
                <a:ext uri="{FF2B5EF4-FFF2-40B4-BE49-F238E27FC236}">
                  <a16:creationId xmlns:a16="http://schemas.microsoft.com/office/drawing/2014/main" id="{92139686-CC40-AB02-DF43-47E6C6919C4D}"/>
                </a:ext>
              </a:extLst>
            </p:cNvPr>
            <p:cNvSpPr/>
            <p:nvPr/>
          </p:nvSpPr>
          <p:spPr>
            <a:xfrm>
              <a:off x="945282" y="579462"/>
              <a:ext cx="172418" cy="109538"/>
            </a:xfrm>
            <a:prstGeom prst="rect">
              <a:avLst/>
            </a:prstGeom>
            <a:grpFill/>
            <a:ln/>
          </p:spPr>
          <p:txBody>
            <a:bodyPr wrap="none" lIns="0" tIns="0" rIns="0" bIns="0" rtlCol="0" anchor="t"/>
            <a:lstStyle/>
            <a:p>
              <a:pPr defTabSz="730834">
                <a:lnSpc>
                  <a:spcPts val="1349"/>
                </a:lnSpc>
              </a:pPr>
              <a:r>
                <a:rPr lang="en-US" sz="950" dirty="0">
                  <a:solidFill>
                    <a:srgbClr val="4C4C4C"/>
                  </a:solidFill>
                  <a:latin typeface="Noto Serif" pitchFamily="34" charset="0"/>
                  <a:ea typeface="Noto Serif" pitchFamily="34" charset="-122"/>
                  <a:cs typeface="Noto Serif" pitchFamily="34" charset="-120"/>
                </a:rPr>
                <a:t>2028</a:t>
              </a:r>
              <a:endParaRPr lang="en-US" sz="950" dirty="0">
                <a:solidFill>
                  <a:srgbClr val="5F6369"/>
                </a:solidFill>
                <a:latin typeface="Calibri"/>
              </a:endParaRPr>
            </a:p>
          </p:txBody>
        </p:sp>
      </p:grpSp>
      <p:sp>
        <p:nvSpPr>
          <p:cNvPr id="8" name="Text 3">
            <a:extLst>
              <a:ext uri="{FF2B5EF4-FFF2-40B4-BE49-F238E27FC236}">
                <a16:creationId xmlns:a16="http://schemas.microsoft.com/office/drawing/2014/main" id="{1D24B2CC-8B64-FA0C-DC5C-A38702BF3B97}"/>
              </a:ext>
            </a:extLst>
          </p:cNvPr>
          <p:cNvSpPr/>
          <p:nvPr/>
        </p:nvSpPr>
        <p:spPr>
          <a:xfrm>
            <a:off x="491460" y="1888976"/>
            <a:ext cx="12149319" cy="1314121"/>
          </a:xfrm>
          <a:prstGeom prst="rect">
            <a:avLst/>
          </a:prstGeom>
          <a:noFill/>
          <a:ln/>
        </p:spPr>
        <p:txBody>
          <a:bodyPr wrap="square" lIns="0" tIns="0" rIns="0" bIns="0" rtlCol="0" anchor="t"/>
          <a:lstStyle/>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Culmination of transformation journey.</a:t>
            </a:r>
            <a:endParaRPr lang="en-US" sz="1199" dirty="0">
              <a:solidFill>
                <a:srgbClr val="5F6369"/>
              </a:solidFill>
              <a:latin typeface="Calibri"/>
            </a:endParaRPr>
          </a:p>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Shift from operational automation to predictive intelligence.</a:t>
            </a:r>
            <a:endParaRPr lang="en-US" sz="1199" dirty="0">
              <a:solidFill>
                <a:srgbClr val="5F6369"/>
              </a:solidFill>
              <a:latin typeface="Calibri"/>
            </a:endParaRPr>
          </a:p>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Deliver analytics to forecast compliance issues, identify at-risk students, and benchmark institutional performance.</a:t>
            </a:r>
            <a:endParaRPr lang="en-US" sz="1199" dirty="0">
              <a:solidFill>
                <a:srgbClr val="5F6369"/>
              </a:solidFill>
              <a:latin typeface="Calibri"/>
            </a:endParaRPr>
          </a:p>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Package innovations into commercial products.</a:t>
            </a:r>
            <a:endParaRPr lang="en-US" sz="1199" dirty="0">
              <a:solidFill>
                <a:srgbClr val="5F6369"/>
              </a:solidFill>
              <a:latin typeface="Calibri"/>
            </a:endParaRPr>
          </a:p>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Create new revenue streams.</a:t>
            </a:r>
            <a:endParaRPr lang="en-US" sz="1199" dirty="0">
              <a:solidFill>
                <a:srgbClr val="5F6369"/>
              </a:solidFill>
              <a:latin typeface="Calibri"/>
            </a:endParaRPr>
          </a:p>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Share success with other institutions.</a:t>
            </a:r>
            <a:endParaRPr lang="en-US" sz="1199" dirty="0">
              <a:solidFill>
                <a:srgbClr val="5F6369"/>
              </a:solidFill>
              <a:latin typeface="Calibri"/>
            </a:endParaRPr>
          </a:p>
        </p:txBody>
      </p:sp>
      <p:sp>
        <p:nvSpPr>
          <p:cNvPr id="10" name="Text 4">
            <a:extLst>
              <a:ext uri="{FF2B5EF4-FFF2-40B4-BE49-F238E27FC236}">
                <a16:creationId xmlns:a16="http://schemas.microsoft.com/office/drawing/2014/main" id="{1ABDEBC5-A0B8-4C51-8EF3-C9099D6D6B9E}"/>
              </a:ext>
            </a:extLst>
          </p:cNvPr>
          <p:cNvSpPr/>
          <p:nvPr/>
        </p:nvSpPr>
        <p:spPr>
          <a:xfrm>
            <a:off x="491459" y="3290921"/>
            <a:ext cx="154043" cy="192583"/>
          </a:xfrm>
          <a:prstGeom prst="rect">
            <a:avLst/>
          </a:prstGeom>
          <a:noFill/>
          <a:ln/>
        </p:spPr>
        <p:txBody>
          <a:bodyPr wrap="none" lIns="0" tIns="0" rIns="0" bIns="0" rtlCol="0" anchor="t"/>
          <a:lstStyle/>
          <a:p>
            <a:pPr defTabSz="730834">
              <a:lnSpc>
                <a:spcPts val="1699"/>
              </a:lnSpc>
            </a:pPr>
            <a:r>
              <a:rPr lang="en-US" sz="1199" dirty="0">
                <a:solidFill>
                  <a:srgbClr val="4C4C4C"/>
                </a:solidFill>
                <a:latin typeface="Noto Serif Light" pitchFamily="34" charset="0"/>
                <a:ea typeface="Noto Serif Light" pitchFamily="34" charset="-122"/>
                <a:cs typeface="Noto Serif Light" pitchFamily="34" charset="-120"/>
              </a:rPr>
              <a:t>01</a:t>
            </a:r>
            <a:endParaRPr lang="en-US" sz="1199" dirty="0">
              <a:solidFill>
                <a:srgbClr val="5F6369"/>
              </a:solidFill>
              <a:latin typeface="Calibri"/>
            </a:endParaRPr>
          </a:p>
        </p:txBody>
      </p:sp>
      <p:sp>
        <p:nvSpPr>
          <p:cNvPr id="11" name="Shape 5">
            <a:extLst>
              <a:ext uri="{FF2B5EF4-FFF2-40B4-BE49-F238E27FC236}">
                <a16:creationId xmlns:a16="http://schemas.microsoft.com/office/drawing/2014/main" id="{C68D0E18-8B2D-BF6E-8A12-BF186EA2A226}"/>
              </a:ext>
            </a:extLst>
          </p:cNvPr>
          <p:cNvSpPr/>
          <p:nvPr/>
        </p:nvSpPr>
        <p:spPr>
          <a:xfrm>
            <a:off x="491460" y="3529895"/>
            <a:ext cx="6014826" cy="22840"/>
          </a:xfrm>
          <a:prstGeom prst="rect">
            <a:avLst/>
          </a:prstGeom>
          <a:solidFill>
            <a:schemeClr val="accent5">
              <a:lumMod val="20000"/>
              <a:lumOff val="80000"/>
            </a:schemeClr>
          </a:solidFill>
          <a:ln/>
        </p:spPr>
        <p:txBody>
          <a:bodyPr/>
          <a:lstStyle/>
          <a:p>
            <a:pPr defTabSz="730834"/>
            <a:endParaRPr lang="en-ZA" sz="1798">
              <a:solidFill>
                <a:srgbClr val="5F6369"/>
              </a:solidFill>
              <a:latin typeface="Calibri"/>
            </a:endParaRPr>
          </a:p>
        </p:txBody>
      </p:sp>
      <p:sp>
        <p:nvSpPr>
          <p:cNvPr id="12" name="Text 6">
            <a:extLst>
              <a:ext uri="{FF2B5EF4-FFF2-40B4-BE49-F238E27FC236}">
                <a16:creationId xmlns:a16="http://schemas.microsoft.com/office/drawing/2014/main" id="{D9E2C254-3993-3279-FEEA-2FC79475C3AF}"/>
              </a:ext>
            </a:extLst>
          </p:cNvPr>
          <p:cNvSpPr/>
          <p:nvPr/>
        </p:nvSpPr>
        <p:spPr>
          <a:xfrm>
            <a:off x="491459" y="3652537"/>
            <a:ext cx="2606364" cy="240640"/>
          </a:xfrm>
          <a:prstGeom prst="rect">
            <a:avLst/>
          </a:prstGeom>
          <a:noFill/>
          <a:ln/>
        </p:spPr>
        <p:txBody>
          <a:bodyPr wrap="none" lIns="0" tIns="0" rIns="0" bIns="0" rtlCol="0" anchor="t"/>
          <a:lstStyle/>
          <a:p>
            <a:pPr defTabSz="730834">
              <a:lnSpc>
                <a:spcPts val="1848"/>
              </a:lnSpc>
            </a:pPr>
            <a:r>
              <a:rPr lang="en-US" sz="1499" dirty="0">
                <a:solidFill>
                  <a:srgbClr val="4C4C4C"/>
                </a:solidFill>
                <a:latin typeface="Noto Serif Medium" pitchFamily="34" charset="0"/>
                <a:ea typeface="Noto Serif Medium" pitchFamily="34" charset="-122"/>
                <a:cs typeface="Noto Serif Medium" pitchFamily="34" charset="-120"/>
              </a:rPr>
              <a:t>Q1: Compliance Intelligence</a:t>
            </a:r>
            <a:endParaRPr lang="en-US" sz="1499" dirty="0">
              <a:solidFill>
                <a:srgbClr val="5F6369"/>
              </a:solidFill>
              <a:latin typeface="Calibri"/>
            </a:endParaRPr>
          </a:p>
        </p:txBody>
      </p:sp>
      <p:sp>
        <p:nvSpPr>
          <p:cNvPr id="13" name="Text 7">
            <a:extLst>
              <a:ext uri="{FF2B5EF4-FFF2-40B4-BE49-F238E27FC236}">
                <a16:creationId xmlns:a16="http://schemas.microsoft.com/office/drawing/2014/main" id="{4A687701-05AB-CE22-224A-CBBD50A0568B}"/>
              </a:ext>
            </a:extLst>
          </p:cNvPr>
          <p:cNvSpPr/>
          <p:nvPr/>
        </p:nvSpPr>
        <p:spPr>
          <a:xfrm>
            <a:off x="491460" y="3964906"/>
            <a:ext cx="6014826" cy="1095100"/>
          </a:xfrm>
          <a:prstGeom prst="rect">
            <a:avLst/>
          </a:prstGeom>
          <a:noFill/>
          <a:ln/>
        </p:spPr>
        <p:txBody>
          <a:bodyPr wrap="square" lIns="0" tIns="0" rIns="0" bIns="0" rtlCol="0" anchor="t"/>
          <a:lstStyle/>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DHET Compliance Intelligence Dashboard launched with predictive forecasting.</a:t>
            </a:r>
            <a:endParaRPr lang="en-US" sz="1199" dirty="0">
              <a:solidFill>
                <a:srgbClr val="5F6369"/>
              </a:solidFill>
              <a:latin typeface="Calibri"/>
            </a:endParaRPr>
          </a:p>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Graduation throughput analytics identify bottlenecks.</a:t>
            </a:r>
            <a:endParaRPr lang="en-US" sz="1199" dirty="0">
              <a:solidFill>
                <a:srgbClr val="5F6369"/>
              </a:solidFill>
              <a:latin typeface="Calibri"/>
            </a:endParaRPr>
          </a:p>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Compliance Forecast Agent predicts potential regulatory issues months in advance.</a:t>
            </a:r>
            <a:endParaRPr lang="en-US" sz="1199" dirty="0">
              <a:solidFill>
                <a:srgbClr val="5F6369"/>
              </a:solidFill>
              <a:latin typeface="Calibri"/>
            </a:endParaRPr>
          </a:p>
        </p:txBody>
      </p:sp>
      <p:sp>
        <p:nvSpPr>
          <p:cNvPr id="14" name="Text 8">
            <a:extLst>
              <a:ext uri="{FF2B5EF4-FFF2-40B4-BE49-F238E27FC236}">
                <a16:creationId xmlns:a16="http://schemas.microsoft.com/office/drawing/2014/main" id="{363D1871-6D77-DC79-352E-8515C687CC10}"/>
              </a:ext>
            </a:extLst>
          </p:cNvPr>
          <p:cNvSpPr/>
          <p:nvPr/>
        </p:nvSpPr>
        <p:spPr>
          <a:xfrm>
            <a:off x="6625950" y="3290921"/>
            <a:ext cx="154043" cy="192583"/>
          </a:xfrm>
          <a:prstGeom prst="rect">
            <a:avLst/>
          </a:prstGeom>
          <a:noFill/>
          <a:ln/>
        </p:spPr>
        <p:txBody>
          <a:bodyPr wrap="none" lIns="0" tIns="0" rIns="0" bIns="0" rtlCol="0" anchor="t"/>
          <a:lstStyle/>
          <a:p>
            <a:pPr defTabSz="730834">
              <a:lnSpc>
                <a:spcPts val="1699"/>
              </a:lnSpc>
            </a:pPr>
            <a:r>
              <a:rPr lang="en-US" sz="1199" dirty="0">
                <a:solidFill>
                  <a:srgbClr val="4C4C4C"/>
                </a:solidFill>
                <a:latin typeface="Noto Serif Light" pitchFamily="34" charset="0"/>
                <a:ea typeface="Noto Serif Light" pitchFamily="34" charset="-122"/>
                <a:cs typeface="Noto Serif Light" pitchFamily="34" charset="-120"/>
              </a:rPr>
              <a:t>02</a:t>
            </a:r>
            <a:endParaRPr lang="en-US" sz="1199" dirty="0">
              <a:solidFill>
                <a:srgbClr val="5F6369"/>
              </a:solidFill>
              <a:latin typeface="Calibri"/>
            </a:endParaRPr>
          </a:p>
        </p:txBody>
      </p:sp>
      <p:sp>
        <p:nvSpPr>
          <p:cNvPr id="15" name="Shape 9">
            <a:extLst>
              <a:ext uri="{FF2B5EF4-FFF2-40B4-BE49-F238E27FC236}">
                <a16:creationId xmlns:a16="http://schemas.microsoft.com/office/drawing/2014/main" id="{CCC2D02B-5E8F-C7B6-4227-D0FB69FA5F7E}"/>
              </a:ext>
            </a:extLst>
          </p:cNvPr>
          <p:cNvSpPr/>
          <p:nvPr/>
        </p:nvSpPr>
        <p:spPr>
          <a:xfrm>
            <a:off x="6625951" y="3529895"/>
            <a:ext cx="6014826" cy="22840"/>
          </a:xfrm>
          <a:prstGeom prst="rect">
            <a:avLst/>
          </a:prstGeom>
          <a:solidFill>
            <a:schemeClr val="accent5">
              <a:lumMod val="20000"/>
              <a:lumOff val="80000"/>
            </a:schemeClr>
          </a:solidFill>
          <a:ln/>
        </p:spPr>
        <p:txBody>
          <a:bodyPr/>
          <a:lstStyle/>
          <a:p>
            <a:pPr defTabSz="730834"/>
            <a:endParaRPr lang="en-ZA" sz="1798">
              <a:solidFill>
                <a:srgbClr val="5F6369"/>
              </a:solidFill>
              <a:latin typeface="Calibri"/>
            </a:endParaRPr>
          </a:p>
        </p:txBody>
      </p:sp>
      <p:sp>
        <p:nvSpPr>
          <p:cNvPr id="16" name="Text 10">
            <a:extLst>
              <a:ext uri="{FF2B5EF4-FFF2-40B4-BE49-F238E27FC236}">
                <a16:creationId xmlns:a16="http://schemas.microsoft.com/office/drawing/2014/main" id="{D35AA332-D2A7-3610-2802-D77FFCA81918}"/>
              </a:ext>
            </a:extLst>
          </p:cNvPr>
          <p:cNvSpPr/>
          <p:nvPr/>
        </p:nvSpPr>
        <p:spPr>
          <a:xfrm>
            <a:off x="6625951" y="3652537"/>
            <a:ext cx="2404147" cy="240640"/>
          </a:xfrm>
          <a:prstGeom prst="rect">
            <a:avLst/>
          </a:prstGeom>
          <a:noFill/>
          <a:ln/>
        </p:spPr>
        <p:txBody>
          <a:bodyPr wrap="none" lIns="0" tIns="0" rIns="0" bIns="0" rtlCol="0" anchor="t"/>
          <a:lstStyle/>
          <a:p>
            <a:pPr defTabSz="730834">
              <a:lnSpc>
                <a:spcPts val="1848"/>
              </a:lnSpc>
            </a:pPr>
            <a:r>
              <a:rPr lang="en-US" sz="1499" dirty="0">
                <a:solidFill>
                  <a:srgbClr val="4C4C4C"/>
                </a:solidFill>
                <a:latin typeface="Noto Serif Medium" pitchFamily="34" charset="0"/>
                <a:ea typeface="Noto Serif Medium" pitchFamily="34" charset="-122"/>
                <a:cs typeface="Noto Serif Medium" pitchFamily="34" charset="-120"/>
              </a:rPr>
              <a:t>Q2: Integration Standards</a:t>
            </a:r>
            <a:endParaRPr lang="en-US" sz="1499" dirty="0">
              <a:solidFill>
                <a:srgbClr val="5F6369"/>
              </a:solidFill>
              <a:latin typeface="Calibri"/>
            </a:endParaRPr>
          </a:p>
        </p:txBody>
      </p:sp>
      <p:sp>
        <p:nvSpPr>
          <p:cNvPr id="17" name="Text 11">
            <a:extLst>
              <a:ext uri="{FF2B5EF4-FFF2-40B4-BE49-F238E27FC236}">
                <a16:creationId xmlns:a16="http://schemas.microsoft.com/office/drawing/2014/main" id="{9B10F073-2470-9B31-E6E1-697D3E928283}"/>
              </a:ext>
            </a:extLst>
          </p:cNvPr>
          <p:cNvSpPr/>
          <p:nvPr/>
        </p:nvSpPr>
        <p:spPr>
          <a:xfrm>
            <a:off x="6625951" y="3964906"/>
            <a:ext cx="6014826" cy="876080"/>
          </a:xfrm>
          <a:prstGeom prst="rect">
            <a:avLst/>
          </a:prstGeom>
          <a:noFill/>
          <a:ln/>
        </p:spPr>
        <p:txBody>
          <a:bodyPr wrap="square" lIns="0" tIns="0" rIns="0" bIns="0" rtlCol="0" anchor="t"/>
          <a:lstStyle/>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Standardized integration templates for Blackboard and Moodle simplify LMS connections.</a:t>
            </a:r>
            <a:endParaRPr lang="en-US" sz="1199" dirty="0">
              <a:solidFill>
                <a:srgbClr val="5F6369"/>
              </a:solidFill>
              <a:latin typeface="Calibri"/>
            </a:endParaRPr>
          </a:p>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SMS standard layer provides unified messaging.</a:t>
            </a:r>
            <a:endParaRPr lang="en-US" sz="1199" dirty="0">
              <a:solidFill>
                <a:srgbClr val="5F6369"/>
              </a:solidFill>
              <a:latin typeface="Calibri"/>
            </a:endParaRPr>
          </a:p>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Integration Monitoring Agent ensures service health and performance.</a:t>
            </a:r>
            <a:endParaRPr lang="en-US" sz="1199" dirty="0">
              <a:solidFill>
                <a:srgbClr val="5F6369"/>
              </a:solidFill>
              <a:latin typeface="Calibri"/>
            </a:endParaRPr>
          </a:p>
        </p:txBody>
      </p:sp>
      <p:sp>
        <p:nvSpPr>
          <p:cNvPr id="18" name="Text 12">
            <a:extLst>
              <a:ext uri="{FF2B5EF4-FFF2-40B4-BE49-F238E27FC236}">
                <a16:creationId xmlns:a16="http://schemas.microsoft.com/office/drawing/2014/main" id="{A49C8C71-8CF1-B0C1-9796-510011F14106}"/>
              </a:ext>
            </a:extLst>
          </p:cNvPr>
          <p:cNvSpPr/>
          <p:nvPr/>
        </p:nvSpPr>
        <p:spPr>
          <a:xfrm>
            <a:off x="491459" y="5212023"/>
            <a:ext cx="154043" cy="192583"/>
          </a:xfrm>
          <a:prstGeom prst="rect">
            <a:avLst/>
          </a:prstGeom>
          <a:noFill/>
          <a:ln/>
        </p:spPr>
        <p:txBody>
          <a:bodyPr wrap="none" lIns="0" tIns="0" rIns="0" bIns="0" rtlCol="0" anchor="t"/>
          <a:lstStyle/>
          <a:p>
            <a:pPr defTabSz="730834">
              <a:lnSpc>
                <a:spcPts val="1699"/>
              </a:lnSpc>
            </a:pPr>
            <a:r>
              <a:rPr lang="en-US" sz="1199" dirty="0">
                <a:solidFill>
                  <a:srgbClr val="4C4C4C"/>
                </a:solidFill>
                <a:latin typeface="Noto Serif Light" pitchFamily="34" charset="0"/>
                <a:ea typeface="Noto Serif Light" pitchFamily="34" charset="-122"/>
                <a:cs typeface="Noto Serif Light" pitchFamily="34" charset="-120"/>
              </a:rPr>
              <a:t>03</a:t>
            </a:r>
            <a:endParaRPr lang="en-US" sz="1199" dirty="0">
              <a:solidFill>
                <a:srgbClr val="5F6369"/>
              </a:solidFill>
              <a:latin typeface="Calibri"/>
            </a:endParaRPr>
          </a:p>
        </p:txBody>
      </p:sp>
      <p:sp>
        <p:nvSpPr>
          <p:cNvPr id="19" name="Shape 13">
            <a:extLst>
              <a:ext uri="{FF2B5EF4-FFF2-40B4-BE49-F238E27FC236}">
                <a16:creationId xmlns:a16="http://schemas.microsoft.com/office/drawing/2014/main" id="{D8FEB1E6-B511-0FCD-1A2A-AC3FC17A79DD}"/>
              </a:ext>
            </a:extLst>
          </p:cNvPr>
          <p:cNvSpPr/>
          <p:nvPr/>
        </p:nvSpPr>
        <p:spPr>
          <a:xfrm>
            <a:off x="491460" y="5450996"/>
            <a:ext cx="6014826" cy="22840"/>
          </a:xfrm>
          <a:prstGeom prst="rect">
            <a:avLst/>
          </a:prstGeom>
          <a:solidFill>
            <a:schemeClr val="accent5">
              <a:lumMod val="20000"/>
              <a:lumOff val="80000"/>
            </a:schemeClr>
          </a:solidFill>
          <a:ln/>
        </p:spPr>
        <p:txBody>
          <a:bodyPr/>
          <a:lstStyle/>
          <a:p>
            <a:pPr defTabSz="730834"/>
            <a:endParaRPr lang="en-ZA" sz="1798">
              <a:solidFill>
                <a:srgbClr val="5F6369"/>
              </a:solidFill>
              <a:latin typeface="Calibri"/>
            </a:endParaRPr>
          </a:p>
        </p:txBody>
      </p:sp>
      <p:sp>
        <p:nvSpPr>
          <p:cNvPr id="20" name="Text 14">
            <a:extLst>
              <a:ext uri="{FF2B5EF4-FFF2-40B4-BE49-F238E27FC236}">
                <a16:creationId xmlns:a16="http://schemas.microsoft.com/office/drawing/2014/main" id="{5BC0BB68-5A56-190A-41A9-2FC6670C6387}"/>
              </a:ext>
            </a:extLst>
          </p:cNvPr>
          <p:cNvSpPr/>
          <p:nvPr/>
        </p:nvSpPr>
        <p:spPr>
          <a:xfrm>
            <a:off x="491459" y="5573639"/>
            <a:ext cx="2983682" cy="240640"/>
          </a:xfrm>
          <a:prstGeom prst="rect">
            <a:avLst/>
          </a:prstGeom>
          <a:noFill/>
          <a:ln/>
        </p:spPr>
        <p:txBody>
          <a:bodyPr wrap="none" lIns="0" tIns="0" rIns="0" bIns="0" rtlCol="0" anchor="t"/>
          <a:lstStyle/>
          <a:p>
            <a:pPr defTabSz="730834">
              <a:lnSpc>
                <a:spcPts val="1848"/>
              </a:lnSpc>
            </a:pPr>
            <a:r>
              <a:rPr lang="en-US" sz="1499" dirty="0">
                <a:solidFill>
                  <a:srgbClr val="4C4C4C"/>
                </a:solidFill>
                <a:latin typeface="Noto Serif Medium" pitchFamily="34" charset="0"/>
                <a:ea typeface="Noto Serif Medium" pitchFamily="34" charset="-122"/>
                <a:cs typeface="Noto Serif Medium" pitchFamily="34" charset="-120"/>
              </a:rPr>
              <a:t>Q3: Student Success Intelligence</a:t>
            </a:r>
            <a:endParaRPr lang="en-US" sz="1499" dirty="0">
              <a:solidFill>
                <a:srgbClr val="5F6369"/>
              </a:solidFill>
              <a:latin typeface="Calibri"/>
            </a:endParaRPr>
          </a:p>
        </p:txBody>
      </p:sp>
      <p:sp>
        <p:nvSpPr>
          <p:cNvPr id="21" name="Text 15">
            <a:extLst>
              <a:ext uri="{FF2B5EF4-FFF2-40B4-BE49-F238E27FC236}">
                <a16:creationId xmlns:a16="http://schemas.microsoft.com/office/drawing/2014/main" id="{754E64D8-883D-8B3A-5F4A-FFACBBD37B5A}"/>
              </a:ext>
            </a:extLst>
          </p:cNvPr>
          <p:cNvSpPr/>
          <p:nvPr/>
        </p:nvSpPr>
        <p:spPr>
          <a:xfrm>
            <a:off x="491460" y="5886007"/>
            <a:ext cx="6014826" cy="876080"/>
          </a:xfrm>
          <a:prstGeom prst="rect">
            <a:avLst/>
          </a:prstGeom>
          <a:noFill/>
          <a:ln/>
        </p:spPr>
        <p:txBody>
          <a:bodyPr wrap="square" lIns="0" tIns="0" rIns="0" bIns="0" rtlCol="0" anchor="t"/>
          <a:lstStyle/>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Student Risk Intelligence bridges to early warning systems.</a:t>
            </a:r>
            <a:endParaRPr lang="en-US" sz="1199" dirty="0">
              <a:solidFill>
                <a:srgbClr val="5F6369"/>
              </a:solidFill>
              <a:latin typeface="Calibri"/>
            </a:endParaRPr>
          </a:p>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Intervention tracking measures support program effectiveness.</a:t>
            </a:r>
            <a:endParaRPr lang="en-US" sz="1199" dirty="0">
              <a:solidFill>
                <a:srgbClr val="5F6369"/>
              </a:solidFill>
              <a:latin typeface="Calibri"/>
            </a:endParaRPr>
          </a:p>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AI agents recommend personalized interventions based on risk profiles and historical success patterns.</a:t>
            </a:r>
            <a:endParaRPr lang="en-US" sz="1199" dirty="0">
              <a:solidFill>
                <a:srgbClr val="5F6369"/>
              </a:solidFill>
              <a:latin typeface="Calibri"/>
            </a:endParaRPr>
          </a:p>
        </p:txBody>
      </p:sp>
      <p:sp>
        <p:nvSpPr>
          <p:cNvPr id="22" name="Text 16">
            <a:extLst>
              <a:ext uri="{FF2B5EF4-FFF2-40B4-BE49-F238E27FC236}">
                <a16:creationId xmlns:a16="http://schemas.microsoft.com/office/drawing/2014/main" id="{4C785042-3261-E624-BE7F-61A545B2D0BB}"/>
              </a:ext>
            </a:extLst>
          </p:cNvPr>
          <p:cNvSpPr/>
          <p:nvPr/>
        </p:nvSpPr>
        <p:spPr>
          <a:xfrm>
            <a:off x="6625950" y="5212023"/>
            <a:ext cx="154043" cy="192583"/>
          </a:xfrm>
          <a:prstGeom prst="rect">
            <a:avLst/>
          </a:prstGeom>
          <a:noFill/>
          <a:ln/>
        </p:spPr>
        <p:txBody>
          <a:bodyPr wrap="none" lIns="0" tIns="0" rIns="0" bIns="0" rtlCol="0" anchor="t"/>
          <a:lstStyle/>
          <a:p>
            <a:pPr defTabSz="730834">
              <a:lnSpc>
                <a:spcPts val="1699"/>
              </a:lnSpc>
            </a:pPr>
            <a:r>
              <a:rPr lang="en-US" sz="1199" dirty="0">
                <a:solidFill>
                  <a:srgbClr val="4C4C4C"/>
                </a:solidFill>
                <a:latin typeface="Noto Serif Light" pitchFamily="34" charset="0"/>
                <a:ea typeface="Noto Serif Light" pitchFamily="34" charset="-122"/>
                <a:cs typeface="Noto Serif Light" pitchFamily="34" charset="-120"/>
              </a:rPr>
              <a:t>04</a:t>
            </a:r>
            <a:endParaRPr lang="en-US" sz="1199" dirty="0">
              <a:solidFill>
                <a:srgbClr val="5F6369"/>
              </a:solidFill>
              <a:latin typeface="Calibri"/>
            </a:endParaRPr>
          </a:p>
        </p:txBody>
      </p:sp>
      <p:sp>
        <p:nvSpPr>
          <p:cNvPr id="23" name="Shape 17">
            <a:extLst>
              <a:ext uri="{FF2B5EF4-FFF2-40B4-BE49-F238E27FC236}">
                <a16:creationId xmlns:a16="http://schemas.microsoft.com/office/drawing/2014/main" id="{EC0383E5-4E6F-2767-99A3-1C3785238881}"/>
              </a:ext>
            </a:extLst>
          </p:cNvPr>
          <p:cNvSpPr/>
          <p:nvPr/>
        </p:nvSpPr>
        <p:spPr>
          <a:xfrm>
            <a:off x="6625951" y="5450996"/>
            <a:ext cx="6014826" cy="22840"/>
          </a:xfrm>
          <a:prstGeom prst="rect">
            <a:avLst/>
          </a:prstGeom>
          <a:solidFill>
            <a:schemeClr val="accent5">
              <a:lumMod val="20000"/>
              <a:lumOff val="80000"/>
            </a:schemeClr>
          </a:solidFill>
          <a:ln/>
        </p:spPr>
        <p:txBody>
          <a:bodyPr/>
          <a:lstStyle/>
          <a:p>
            <a:pPr defTabSz="730834"/>
            <a:endParaRPr lang="en-ZA" sz="1798">
              <a:solidFill>
                <a:srgbClr val="5F6369"/>
              </a:solidFill>
              <a:latin typeface="Calibri"/>
            </a:endParaRPr>
          </a:p>
        </p:txBody>
      </p:sp>
      <p:sp>
        <p:nvSpPr>
          <p:cNvPr id="24" name="Text 18">
            <a:extLst>
              <a:ext uri="{FF2B5EF4-FFF2-40B4-BE49-F238E27FC236}">
                <a16:creationId xmlns:a16="http://schemas.microsoft.com/office/drawing/2014/main" id="{54B5AE13-CE89-687C-72CB-E6D33E6F8C5B}"/>
              </a:ext>
            </a:extLst>
          </p:cNvPr>
          <p:cNvSpPr/>
          <p:nvPr/>
        </p:nvSpPr>
        <p:spPr>
          <a:xfrm>
            <a:off x="6625950" y="5573639"/>
            <a:ext cx="2490149" cy="240640"/>
          </a:xfrm>
          <a:prstGeom prst="rect">
            <a:avLst/>
          </a:prstGeom>
          <a:noFill/>
          <a:ln/>
        </p:spPr>
        <p:txBody>
          <a:bodyPr wrap="none" lIns="0" tIns="0" rIns="0" bIns="0" rtlCol="0" anchor="t"/>
          <a:lstStyle/>
          <a:p>
            <a:pPr defTabSz="730834">
              <a:lnSpc>
                <a:spcPts val="1848"/>
              </a:lnSpc>
            </a:pPr>
            <a:r>
              <a:rPr lang="en-US" sz="1499" dirty="0">
                <a:solidFill>
                  <a:srgbClr val="4C4C4C"/>
                </a:solidFill>
                <a:latin typeface="Noto Serif Medium" pitchFamily="34" charset="0"/>
                <a:ea typeface="Noto Serif Medium" pitchFamily="34" charset="-122"/>
                <a:cs typeface="Noto Serif Medium" pitchFamily="34" charset="-120"/>
              </a:rPr>
              <a:t>Q4: Commercial Packaging</a:t>
            </a:r>
            <a:endParaRPr lang="en-US" sz="1499" dirty="0">
              <a:solidFill>
                <a:srgbClr val="5F6369"/>
              </a:solidFill>
              <a:latin typeface="Calibri"/>
            </a:endParaRPr>
          </a:p>
        </p:txBody>
      </p:sp>
      <p:sp>
        <p:nvSpPr>
          <p:cNvPr id="25" name="Text 19">
            <a:extLst>
              <a:ext uri="{FF2B5EF4-FFF2-40B4-BE49-F238E27FC236}">
                <a16:creationId xmlns:a16="http://schemas.microsoft.com/office/drawing/2014/main" id="{BEAA65CB-68FA-C2AB-062F-A0CC96AB4C17}"/>
              </a:ext>
            </a:extLst>
          </p:cNvPr>
          <p:cNvSpPr/>
          <p:nvPr/>
        </p:nvSpPr>
        <p:spPr>
          <a:xfrm>
            <a:off x="6625951" y="5886006"/>
            <a:ext cx="6014826" cy="657060"/>
          </a:xfrm>
          <a:prstGeom prst="rect">
            <a:avLst/>
          </a:prstGeom>
          <a:noFill/>
          <a:ln/>
        </p:spPr>
        <p:txBody>
          <a:bodyPr wrap="square" lIns="0" tIns="0" rIns="0" bIns="0" rtlCol="0" anchor="t"/>
          <a:lstStyle/>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Six commercial packages launched: Alumni Pack, TVET Pack, HDMS Pack, Rules Engine Pack, Compliance Dashboard Pack, and Student Risk AI Pack.</a:t>
            </a:r>
            <a:endParaRPr lang="en-US" sz="1199" dirty="0">
              <a:solidFill>
                <a:srgbClr val="5F6369"/>
              </a:solidFill>
              <a:latin typeface="Calibri"/>
            </a:endParaRPr>
          </a:p>
          <a:p>
            <a:pPr marL="342579" indent="-342579" defTabSz="730834">
              <a:lnSpc>
                <a:spcPts val="1699"/>
              </a:lnSpc>
              <a:buSzPct val="100000"/>
              <a:buFontTx/>
              <a:buChar char="•"/>
            </a:pPr>
            <a:r>
              <a:rPr lang="en-US" sz="1199" dirty="0">
                <a:solidFill>
                  <a:srgbClr val="4C4C4C"/>
                </a:solidFill>
                <a:latin typeface="Noto Serif" pitchFamily="34" charset="0"/>
                <a:ea typeface="Noto Serif" pitchFamily="34" charset="-122"/>
                <a:cs typeface="Noto Serif" pitchFamily="34" charset="-120"/>
              </a:rPr>
              <a:t>Institutional Benchmark Agent enables cross-institution comparisons.</a:t>
            </a:r>
            <a:endParaRPr lang="en-US" sz="1199" dirty="0">
              <a:solidFill>
                <a:srgbClr val="5F6369"/>
              </a:solidFill>
              <a:latin typeface="Calibri"/>
            </a:endParaRPr>
          </a:p>
        </p:txBody>
      </p:sp>
    </p:spTree>
    <p:extLst>
      <p:ext uri="{BB962C8B-B14F-4D97-AF65-F5344CB8AC3E}">
        <p14:creationId xmlns:p14="http://schemas.microsoft.com/office/powerpoint/2010/main" val="870015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E814C-01C6-E8CB-04BA-68E7E7703DAA}"/>
              </a:ext>
            </a:extLst>
          </p:cNvPr>
          <p:cNvSpPr>
            <a:spLocks noGrp="1"/>
          </p:cNvSpPr>
          <p:nvPr>
            <p:ph type="title"/>
          </p:nvPr>
        </p:nvSpPr>
        <p:spPr/>
        <p:txBody>
          <a:bodyPr/>
          <a:lstStyle/>
          <a:p>
            <a:r>
              <a:rPr lang="en-ZA" dirty="0"/>
              <a:t>Continuous Transformation: Cross-Cutting Initiatives</a:t>
            </a:r>
          </a:p>
        </p:txBody>
      </p:sp>
      <p:sp>
        <p:nvSpPr>
          <p:cNvPr id="5" name="Text 1">
            <a:extLst>
              <a:ext uri="{FF2B5EF4-FFF2-40B4-BE49-F238E27FC236}">
                <a16:creationId xmlns:a16="http://schemas.microsoft.com/office/drawing/2014/main" id="{7F41C540-4DD1-95C9-C5EB-3DB1C1ED44CF}"/>
              </a:ext>
            </a:extLst>
          </p:cNvPr>
          <p:cNvSpPr/>
          <p:nvPr/>
        </p:nvSpPr>
        <p:spPr>
          <a:xfrm>
            <a:off x="491460" y="1890208"/>
            <a:ext cx="13030755" cy="634531"/>
          </a:xfrm>
          <a:prstGeom prst="rect">
            <a:avLst/>
          </a:prstGeom>
          <a:noFill/>
          <a:ln/>
        </p:spPr>
        <p:txBody>
          <a:bodyPr wrap="square" lIns="0" tIns="0" rIns="0" bIns="0" rtlCol="0" anchor="t"/>
          <a:lstStyle/>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Three strategic layers evolve continuously across all three years.</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Foundational initiatives ensure alignment with architectural vision and modernization principles.</a:t>
            </a:r>
            <a:endParaRPr lang="en-US" sz="1549" dirty="0">
              <a:solidFill>
                <a:srgbClr val="5F6369"/>
              </a:solidFill>
              <a:latin typeface="Calibri"/>
            </a:endParaRPr>
          </a:p>
        </p:txBody>
      </p:sp>
      <p:grpSp>
        <p:nvGrpSpPr>
          <p:cNvPr id="6" name="Group 5">
            <a:extLst>
              <a:ext uri="{FF2B5EF4-FFF2-40B4-BE49-F238E27FC236}">
                <a16:creationId xmlns:a16="http://schemas.microsoft.com/office/drawing/2014/main" id="{1E1513C9-5026-9260-1C61-6F04FB01B758}"/>
              </a:ext>
            </a:extLst>
          </p:cNvPr>
          <p:cNvGrpSpPr/>
          <p:nvPr/>
        </p:nvGrpSpPr>
        <p:grpSpPr>
          <a:xfrm>
            <a:off x="491578" y="2659117"/>
            <a:ext cx="13030637" cy="3992756"/>
            <a:chOff x="496119" y="1889545"/>
            <a:chExt cx="8151689" cy="2497783"/>
          </a:xfrm>
          <a:solidFill>
            <a:srgbClr val="00B0F0"/>
          </a:solidFill>
        </p:grpSpPr>
        <p:sp>
          <p:nvSpPr>
            <p:cNvPr id="7" name="Shape 2">
              <a:extLst>
                <a:ext uri="{FF2B5EF4-FFF2-40B4-BE49-F238E27FC236}">
                  <a16:creationId xmlns:a16="http://schemas.microsoft.com/office/drawing/2014/main" id="{285712FA-5058-23E5-6778-E78506B08C27}"/>
                </a:ext>
              </a:extLst>
            </p:cNvPr>
            <p:cNvSpPr/>
            <p:nvPr/>
          </p:nvSpPr>
          <p:spPr>
            <a:xfrm>
              <a:off x="496119" y="1889545"/>
              <a:ext cx="2634556" cy="2497783"/>
            </a:xfrm>
            <a:prstGeom prst="roundRect">
              <a:avLst>
                <a:gd name="adj" fmla="val 2086"/>
              </a:avLst>
            </a:prstGeom>
            <a:grpFill/>
            <a:ln w="7620">
              <a:solidFill>
                <a:srgbClr val="E6DED2"/>
              </a:solidFill>
              <a:prstDash val="solid"/>
            </a:ln>
            <a:effectLst>
              <a:outerShdw dist="17780" dir="2700000" algn="bl" rotWithShape="0">
                <a:srgbClr val="E6DED2">
                  <a:alpha val="100000"/>
                </a:srgbClr>
              </a:outerShdw>
            </a:effectLst>
          </p:spPr>
          <p:txBody>
            <a:bodyPr/>
            <a:lstStyle/>
            <a:p>
              <a:pPr defTabSz="730834"/>
              <a:endParaRPr lang="en-ZA" sz="1798">
                <a:solidFill>
                  <a:srgbClr val="5F6369"/>
                </a:solidFill>
                <a:latin typeface="Calibri"/>
              </a:endParaRPr>
            </a:p>
          </p:txBody>
        </p:sp>
        <p:sp>
          <p:nvSpPr>
            <p:cNvPr id="8" name="Shape 3">
              <a:extLst>
                <a:ext uri="{FF2B5EF4-FFF2-40B4-BE49-F238E27FC236}">
                  <a16:creationId xmlns:a16="http://schemas.microsoft.com/office/drawing/2014/main" id="{D14ED052-DA3D-CCC0-C176-D3DE015EE098}"/>
                </a:ext>
              </a:extLst>
            </p:cNvPr>
            <p:cNvSpPr/>
            <p:nvPr/>
          </p:nvSpPr>
          <p:spPr>
            <a:xfrm>
              <a:off x="624855" y="2018282"/>
              <a:ext cx="372071" cy="372071"/>
            </a:xfrm>
            <a:prstGeom prst="roundRect">
              <a:avLst>
                <a:gd name="adj" fmla="val 15358451"/>
              </a:avLst>
            </a:prstGeom>
            <a:grpFill/>
            <a:ln/>
          </p:spPr>
          <p:txBody>
            <a:bodyPr/>
            <a:lstStyle/>
            <a:p>
              <a:pPr defTabSz="730834"/>
              <a:endParaRPr lang="en-ZA" sz="1798">
                <a:solidFill>
                  <a:srgbClr val="5F6369"/>
                </a:solidFill>
                <a:latin typeface="Calibri"/>
              </a:endParaRPr>
            </a:p>
          </p:txBody>
        </p:sp>
        <p:pic>
          <p:nvPicPr>
            <p:cNvPr id="9" name="Image 0" descr="preencoded.png">
              <a:extLst>
                <a:ext uri="{FF2B5EF4-FFF2-40B4-BE49-F238E27FC236}">
                  <a16:creationId xmlns:a16="http://schemas.microsoft.com/office/drawing/2014/main" id="{71402C0D-CA00-A416-FA33-C017CC6630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7175" y="2120527"/>
              <a:ext cx="167432" cy="167432"/>
            </a:xfrm>
            <a:prstGeom prst="rect">
              <a:avLst/>
            </a:prstGeom>
          </p:spPr>
        </p:pic>
        <p:sp>
          <p:nvSpPr>
            <p:cNvPr id="10" name="Text 4">
              <a:extLst>
                <a:ext uri="{FF2B5EF4-FFF2-40B4-BE49-F238E27FC236}">
                  <a16:creationId xmlns:a16="http://schemas.microsoft.com/office/drawing/2014/main" id="{8D577241-8AEA-79C7-4250-1119AEED3EEA}"/>
                </a:ext>
              </a:extLst>
            </p:cNvPr>
            <p:cNvSpPr/>
            <p:nvPr/>
          </p:nvSpPr>
          <p:spPr>
            <a:xfrm>
              <a:off x="624855" y="2514326"/>
              <a:ext cx="1650653" cy="193849"/>
            </a:xfrm>
            <a:prstGeom prst="rect">
              <a:avLst/>
            </a:prstGeom>
            <a:grpFill/>
            <a:ln/>
          </p:spPr>
          <p:txBody>
            <a:bodyPr wrap="none" lIns="0" tIns="0" rIns="0" bIns="0" rtlCol="0" anchor="t"/>
            <a:lstStyle/>
            <a:p>
              <a:pPr defTabSz="730834">
                <a:lnSpc>
                  <a:spcPts val="2398"/>
                </a:lnSpc>
              </a:pPr>
              <a:r>
                <a:rPr lang="en-US" sz="1949" dirty="0">
                  <a:solidFill>
                    <a:srgbClr val="4C4C4C"/>
                  </a:solidFill>
                  <a:latin typeface="Noto Serif Medium" pitchFamily="34" charset="0"/>
                  <a:ea typeface="Noto Serif Medium" pitchFamily="34" charset="-122"/>
                  <a:cs typeface="Noto Serif Medium" pitchFamily="34" charset="-120"/>
                </a:rPr>
                <a:t>API-First Architecture</a:t>
              </a:r>
              <a:endParaRPr lang="en-US" sz="1949" dirty="0">
                <a:solidFill>
                  <a:srgbClr val="5F6369"/>
                </a:solidFill>
                <a:latin typeface="Calibri"/>
              </a:endParaRPr>
            </a:p>
          </p:txBody>
        </p:sp>
        <p:sp>
          <p:nvSpPr>
            <p:cNvPr id="11" name="Text 5">
              <a:extLst>
                <a:ext uri="{FF2B5EF4-FFF2-40B4-BE49-F238E27FC236}">
                  <a16:creationId xmlns:a16="http://schemas.microsoft.com/office/drawing/2014/main" id="{83D50695-53B0-57D4-26D8-7D7EFAD04381}"/>
                </a:ext>
              </a:extLst>
            </p:cNvPr>
            <p:cNvSpPr/>
            <p:nvPr/>
          </p:nvSpPr>
          <p:spPr>
            <a:xfrm>
              <a:off x="624855" y="2782589"/>
              <a:ext cx="2377083" cy="1190846"/>
            </a:xfrm>
            <a:prstGeom prst="rect">
              <a:avLst/>
            </a:prstGeom>
            <a:grpFill/>
            <a:ln/>
          </p:spPr>
          <p:txBody>
            <a:bodyPr wrap="square" lIns="0" tIns="0" rIns="0" bIns="0" rtlCol="0" anchor="t"/>
            <a:lstStyle/>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Modules expose services via standardized APIs.</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No new hard-coded business logic introduced.</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Service Request Engine ensures consistent integration patterns.</a:t>
              </a:r>
              <a:endParaRPr lang="en-US" sz="1549" dirty="0">
                <a:solidFill>
                  <a:srgbClr val="5F6369"/>
                </a:solidFill>
                <a:latin typeface="Calibri"/>
              </a:endParaRPr>
            </a:p>
          </p:txBody>
        </p:sp>
        <p:sp>
          <p:nvSpPr>
            <p:cNvPr id="12" name="Shape 6">
              <a:extLst>
                <a:ext uri="{FF2B5EF4-FFF2-40B4-BE49-F238E27FC236}">
                  <a16:creationId xmlns:a16="http://schemas.microsoft.com/office/drawing/2014/main" id="{10795BD2-F0D7-41B4-12FB-AD74DC292A9D}"/>
                </a:ext>
              </a:extLst>
            </p:cNvPr>
            <p:cNvSpPr/>
            <p:nvPr/>
          </p:nvSpPr>
          <p:spPr>
            <a:xfrm>
              <a:off x="3254648" y="1889545"/>
              <a:ext cx="2634630" cy="2497783"/>
            </a:xfrm>
            <a:prstGeom prst="roundRect">
              <a:avLst>
                <a:gd name="adj" fmla="val 2086"/>
              </a:avLst>
            </a:prstGeom>
            <a:grpFill/>
            <a:ln w="7620">
              <a:solidFill>
                <a:srgbClr val="E6DED2"/>
              </a:solidFill>
              <a:prstDash val="solid"/>
            </a:ln>
            <a:effectLst>
              <a:outerShdw dist="17780" dir="2700000" algn="bl" rotWithShape="0">
                <a:srgbClr val="E6DED2">
                  <a:alpha val="100000"/>
                </a:srgbClr>
              </a:outerShdw>
            </a:effectLst>
          </p:spPr>
          <p:txBody>
            <a:bodyPr/>
            <a:lstStyle/>
            <a:p>
              <a:pPr defTabSz="730834"/>
              <a:endParaRPr lang="en-ZA" sz="1798">
                <a:solidFill>
                  <a:srgbClr val="5F6369"/>
                </a:solidFill>
                <a:latin typeface="Calibri"/>
              </a:endParaRPr>
            </a:p>
          </p:txBody>
        </p:sp>
        <p:sp>
          <p:nvSpPr>
            <p:cNvPr id="13" name="Shape 7">
              <a:extLst>
                <a:ext uri="{FF2B5EF4-FFF2-40B4-BE49-F238E27FC236}">
                  <a16:creationId xmlns:a16="http://schemas.microsoft.com/office/drawing/2014/main" id="{5B38A558-2FD3-D97B-5538-1BF6463507AF}"/>
                </a:ext>
              </a:extLst>
            </p:cNvPr>
            <p:cNvSpPr/>
            <p:nvPr/>
          </p:nvSpPr>
          <p:spPr>
            <a:xfrm>
              <a:off x="3383385" y="2018282"/>
              <a:ext cx="372071" cy="372071"/>
            </a:xfrm>
            <a:prstGeom prst="roundRect">
              <a:avLst>
                <a:gd name="adj" fmla="val 15358451"/>
              </a:avLst>
            </a:prstGeom>
            <a:grpFill/>
            <a:ln/>
          </p:spPr>
          <p:txBody>
            <a:bodyPr/>
            <a:lstStyle/>
            <a:p>
              <a:pPr defTabSz="730834"/>
              <a:endParaRPr lang="en-ZA" sz="1798">
                <a:solidFill>
                  <a:srgbClr val="5F6369"/>
                </a:solidFill>
                <a:latin typeface="Calibri"/>
              </a:endParaRPr>
            </a:p>
          </p:txBody>
        </p:sp>
        <p:pic>
          <p:nvPicPr>
            <p:cNvPr id="14" name="Image 1" descr="preencoded.png">
              <a:extLst>
                <a:ext uri="{FF2B5EF4-FFF2-40B4-BE49-F238E27FC236}">
                  <a16:creationId xmlns:a16="http://schemas.microsoft.com/office/drawing/2014/main" id="{D3B9DBD9-4517-33DB-36B0-577D548E1A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5704" y="2120527"/>
              <a:ext cx="167432" cy="167432"/>
            </a:xfrm>
            <a:prstGeom prst="rect">
              <a:avLst/>
            </a:prstGeom>
          </p:spPr>
        </p:pic>
        <p:sp>
          <p:nvSpPr>
            <p:cNvPr id="15" name="Text 8">
              <a:extLst>
                <a:ext uri="{FF2B5EF4-FFF2-40B4-BE49-F238E27FC236}">
                  <a16:creationId xmlns:a16="http://schemas.microsoft.com/office/drawing/2014/main" id="{B1F93A25-8C08-A5EF-CD1D-DD9055182493}"/>
                </a:ext>
              </a:extLst>
            </p:cNvPr>
            <p:cNvSpPr/>
            <p:nvPr/>
          </p:nvSpPr>
          <p:spPr>
            <a:xfrm>
              <a:off x="3383384" y="2514326"/>
              <a:ext cx="1585764" cy="193849"/>
            </a:xfrm>
            <a:prstGeom prst="rect">
              <a:avLst/>
            </a:prstGeom>
            <a:grpFill/>
            <a:ln/>
          </p:spPr>
          <p:txBody>
            <a:bodyPr wrap="none" lIns="0" tIns="0" rIns="0" bIns="0" rtlCol="0" anchor="t"/>
            <a:lstStyle/>
            <a:p>
              <a:pPr defTabSz="730834">
                <a:lnSpc>
                  <a:spcPts val="2398"/>
                </a:lnSpc>
              </a:pPr>
              <a:r>
                <a:rPr lang="en-US" sz="1949" dirty="0">
                  <a:solidFill>
                    <a:srgbClr val="4C4C4C"/>
                  </a:solidFill>
                  <a:latin typeface="Noto Serif Medium" pitchFamily="34" charset="0"/>
                  <a:ea typeface="Noto Serif Medium" pitchFamily="34" charset="-122"/>
                  <a:cs typeface="Noto Serif Medium" pitchFamily="34" charset="-120"/>
                </a:rPr>
                <a:t>Modernization Layer</a:t>
              </a:r>
              <a:endParaRPr lang="en-US" sz="1949" dirty="0">
                <a:solidFill>
                  <a:srgbClr val="5F6369"/>
                </a:solidFill>
                <a:latin typeface="Calibri"/>
              </a:endParaRPr>
            </a:p>
          </p:txBody>
        </p:sp>
        <p:sp>
          <p:nvSpPr>
            <p:cNvPr id="16" name="Text 9">
              <a:extLst>
                <a:ext uri="{FF2B5EF4-FFF2-40B4-BE49-F238E27FC236}">
                  <a16:creationId xmlns:a16="http://schemas.microsoft.com/office/drawing/2014/main" id="{32DCEBDD-24A8-D9D4-4CE4-F663E114C3CE}"/>
                </a:ext>
              </a:extLst>
            </p:cNvPr>
            <p:cNvSpPr/>
            <p:nvPr/>
          </p:nvSpPr>
          <p:spPr>
            <a:xfrm>
              <a:off x="3383384" y="2782589"/>
              <a:ext cx="2377158" cy="1190846"/>
            </a:xfrm>
            <a:prstGeom prst="rect">
              <a:avLst/>
            </a:prstGeom>
            <a:grpFill/>
            <a:ln/>
          </p:spPr>
          <p:txBody>
            <a:bodyPr wrap="square" lIns="0" tIns="0" rIns="0" bIns="0" rtlCol="0" anchor="t"/>
            <a:lstStyle/>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Legacy dependencies systematically removed/replaced.</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Configurable policy frameworks replace hard-coded rules.</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Document rendering abstracts specific technologies.</a:t>
              </a:r>
              <a:endParaRPr lang="en-US" sz="1549" dirty="0">
                <a:solidFill>
                  <a:srgbClr val="5F6369"/>
                </a:solidFill>
                <a:latin typeface="Calibri"/>
              </a:endParaRPr>
            </a:p>
          </p:txBody>
        </p:sp>
        <p:sp>
          <p:nvSpPr>
            <p:cNvPr id="17" name="Shape 10">
              <a:extLst>
                <a:ext uri="{FF2B5EF4-FFF2-40B4-BE49-F238E27FC236}">
                  <a16:creationId xmlns:a16="http://schemas.microsoft.com/office/drawing/2014/main" id="{36C0946E-0813-A384-7320-68F8F27B638F}"/>
                </a:ext>
              </a:extLst>
            </p:cNvPr>
            <p:cNvSpPr/>
            <p:nvPr/>
          </p:nvSpPr>
          <p:spPr>
            <a:xfrm>
              <a:off x="6013252" y="1889545"/>
              <a:ext cx="2634556" cy="2497783"/>
            </a:xfrm>
            <a:prstGeom prst="roundRect">
              <a:avLst>
                <a:gd name="adj" fmla="val 2086"/>
              </a:avLst>
            </a:prstGeom>
            <a:grpFill/>
            <a:ln w="7620">
              <a:solidFill>
                <a:srgbClr val="E6DED2"/>
              </a:solidFill>
              <a:prstDash val="solid"/>
            </a:ln>
            <a:effectLst>
              <a:outerShdw dist="17780" dir="2700000" algn="bl" rotWithShape="0">
                <a:srgbClr val="E6DED2">
                  <a:alpha val="100000"/>
                </a:srgbClr>
              </a:outerShdw>
            </a:effectLst>
          </p:spPr>
          <p:txBody>
            <a:bodyPr/>
            <a:lstStyle/>
            <a:p>
              <a:pPr defTabSz="730834"/>
              <a:endParaRPr lang="en-ZA" sz="1798">
                <a:solidFill>
                  <a:srgbClr val="5F6369"/>
                </a:solidFill>
                <a:latin typeface="Calibri"/>
              </a:endParaRPr>
            </a:p>
          </p:txBody>
        </p:sp>
        <p:sp>
          <p:nvSpPr>
            <p:cNvPr id="18" name="Shape 11">
              <a:extLst>
                <a:ext uri="{FF2B5EF4-FFF2-40B4-BE49-F238E27FC236}">
                  <a16:creationId xmlns:a16="http://schemas.microsoft.com/office/drawing/2014/main" id="{B62F48E4-E067-12E9-BD5A-8011CD201A40}"/>
                </a:ext>
              </a:extLst>
            </p:cNvPr>
            <p:cNvSpPr/>
            <p:nvPr/>
          </p:nvSpPr>
          <p:spPr>
            <a:xfrm>
              <a:off x="6141988" y="2018282"/>
              <a:ext cx="372071" cy="372071"/>
            </a:xfrm>
            <a:prstGeom prst="roundRect">
              <a:avLst>
                <a:gd name="adj" fmla="val 15358451"/>
              </a:avLst>
            </a:prstGeom>
            <a:grpFill/>
            <a:ln/>
          </p:spPr>
          <p:txBody>
            <a:bodyPr/>
            <a:lstStyle/>
            <a:p>
              <a:pPr defTabSz="730834"/>
              <a:endParaRPr lang="en-ZA" sz="1798">
                <a:solidFill>
                  <a:srgbClr val="5F6369"/>
                </a:solidFill>
                <a:latin typeface="Calibri"/>
              </a:endParaRPr>
            </a:p>
          </p:txBody>
        </p:sp>
        <p:pic>
          <p:nvPicPr>
            <p:cNvPr id="19" name="Image 2" descr="preencoded.png">
              <a:extLst>
                <a:ext uri="{FF2B5EF4-FFF2-40B4-BE49-F238E27FC236}">
                  <a16:creationId xmlns:a16="http://schemas.microsoft.com/office/drawing/2014/main" id="{6E03136E-1E63-FB90-1B07-BDB93C9837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44308" y="2120527"/>
              <a:ext cx="167432" cy="167432"/>
            </a:xfrm>
            <a:prstGeom prst="rect">
              <a:avLst/>
            </a:prstGeom>
          </p:spPr>
        </p:pic>
        <p:sp>
          <p:nvSpPr>
            <p:cNvPr id="20" name="Text 12">
              <a:extLst>
                <a:ext uri="{FF2B5EF4-FFF2-40B4-BE49-F238E27FC236}">
                  <a16:creationId xmlns:a16="http://schemas.microsoft.com/office/drawing/2014/main" id="{F232DEE2-C869-76DF-8288-0C47B1E56BFA}"/>
                </a:ext>
              </a:extLst>
            </p:cNvPr>
            <p:cNvSpPr/>
            <p:nvPr/>
          </p:nvSpPr>
          <p:spPr>
            <a:xfrm>
              <a:off x="6141988" y="2514326"/>
              <a:ext cx="1550566" cy="193849"/>
            </a:xfrm>
            <a:prstGeom prst="rect">
              <a:avLst/>
            </a:prstGeom>
            <a:grpFill/>
            <a:ln/>
          </p:spPr>
          <p:txBody>
            <a:bodyPr wrap="none" lIns="0" tIns="0" rIns="0" bIns="0" rtlCol="0" anchor="t"/>
            <a:lstStyle/>
            <a:p>
              <a:pPr defTabSz="730834">
                <a:lnSpc>
                  <a:spcPts val="2398"/>
                </a:lnSpc>
              </a:pPr>
              <a:r>
                <a:rPr lang="en-US" sz="1949" dirty="0">
                  <a:solidFill>
                    <a:srgbClr val="4C4C4C"/>
                  </a:solidFill>
                  <a:latin typeface="Noto Serif Medium" pitchFamily="34" charset="0"/>
                  <a:ea typeface="Noto Serif Medium" pitchFamily="34" charset="-122"/>
                  <a:cs typeface="Noto Serif Medium" pitchFamily="34" charset="-120"/>
                </a:rPr>
                <a:t>AI Evolution</a:t>
              </a:r>
              <a:endParaRPr lang="en-US" sz="1949" dirty="0">
                <a:solidFill>
                  <a:srgbClr val="5F6369"/>
                </a:solidFill>
                <a:latin typeface="Calibri"/>
              </a:endParaRPr>
            </a:p>
          </p:txBody>
        </p:sp>
        <p:sp>
          <p:nvSpPr>
            <p:cNvPr id="21" name="Text 13">
              <a:extLst>
                <a:ext uri="{FF2B5EF4-FFF2-40B4-BE49-F238E27FC236}">
                  <a16:creationId xmlns:a16="http://schemas.microsoft.com/office/drawing/2014/main" id="{C53B66AF-C143-3D97-2B49-9A2E8693F84B}"/>
                </a:ext>
              </a:extLst>
            </p:cNvPr>
            <p:cNvSpPr/>
            <p:nvPr/>
          </p:nvSpPr>
          <p:spPr>
            <a:xfrm>
              <a:off x="6141989" y="2782589"/>
              <a:ext cx="2377083" cy="1389320"/>
            </a:xfrm>
            <a:prstGeom prst="rect">
              <a:avLst/>
            </a:prstGeom>
            <a:grpFill/>
            <a:ln/>
          </p:spPr>
          <p:txBody>
            <a:bodyPr wrap="square" lIns="0" tIns="0" rIns="0" bIns="0" rtlCol="0" anchor="t"/>
            <a:lstStyle/>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2026: Establishes AI foundation &amp; infrastructure.</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2027: Deploys operational guardrails &amp; validation agents.</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2028: Delivers predictive intelligence &amp; proactive recommendations.</a:t>
              </a:r>
              <a:endParaRPr lang="en-US" sz="1549" dirty="0">
                <a:solidFill>
                  <a:srgbClr val="5F6369"/>
                </a:solidFill>
                <a:latin typeface="Calibri"/>
              </a:endParaRPr>
            </a:p>
          </p:txBody>
        </p:sp>
      </p:grpSp>
    </p:spTree>
    <p:extLst>
      <p:ext uri="{BB962C8B-B14F-4D97-AF65-F5344CB8AC3E}">
        <p14:creationId xmlns:p14="http://schemas.microsoft.com/office/powerpoint/2010/main" val="264623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F822A-7520-5DC6-81E4-C2DB6A85349E}"/>
              </a:ext>
            </a:extLst>
          </p:cNvPr>
          <p:cNvSpPr>
            <a:spLocks noGrp="1"/>
          </p:cNvSpPr>
          <p:nvPr>
            <p:ph type="title"/>
          </p:nvPr>
        </p:nvSpPr>
        <p:spPr/>
        <p:txBody>
          <a:bodyPr/>
          <a:lstStyle/>
          <a:p>
            <a:r>
              <a:rPr lang="en-US"/>
              <a:t>Strategic Impact: Transformation Outcomes by 2028</a:t>
            </a:r>
            <a:endParaRPr lang="en-ZA" dirty="0"/>
          </a:p>
        </p:txBody>
      </p:sp>
      <p:sp>
        <p:nvSpPr>
          <p:cNvPr id="5" name="Text 1">
            <a:extLst>
              <a:ext uri="{FF2B5EF4-FFF2-40B4-BE49-F238E27FC236}">
                <a16:creationId xmlns:a16="http://schemas.microsoft.com/office/drawing/2014/main" id="{A49EFFE3-CEA9-B487-8078-181F4227A21A}"/>
              </a:ext>
            </a:extLst>
          </p:cNvPr>
          <p:cNvSpPr/>
          <p:nvPr/>
        </p:nvSpPr>
        <p:spPr>
          <a:xfrm>
            <a:off x="491459" y="1876752"/>
            <a:ext cx="13466779" cy="298006"/>
          </a:xfrm>
          <a:prstGeom prst="rect">
            <a:avLst/>
          </a:prstGeom>
          <a:noFill/>
          <a:ln/>
        </p:spPr>
        <p:txBody>
          <a:bodyPr wrap="square" lIns="0" tIns="0" rIns="0" bIns="0" rtlCol="0" anchor="t"/>
          <a:lstStyle/>
          <a:p>
            <a:pPr defTabSz="730834">
              <a:lnSpc>
                <a:spcPts val="1300"/>
              </a:lnSpc>
            </a:pPr>
            <a:r>
              <a:rPr lang="en-US" sz="950">
                <a:solidFill>
                  <a:srgbClr val="4C4C4C"/>
                </a:solidFill>
                <a:latin typeface="Noto Serif" pitchFamily="34" charset="0"/>
                <a:ea typeface="Noto Serif" pitchFamily="34" charset="-122"/>
                <a:cs typeface="Noto Serif" pitchFamily="34" charset="-120"/>
              </a:rPr>
              <a:t>By the end of 2028, our institution will have completed a comprehensive digital transformation that touches every aspect of academic operations. These seven major outcomes represent more than technology upgrades—they fundamentally change how we serve students, support faculty, and manage institutional performance.</a:t>
            </a:r>
            <a:endParaRPr lang="en-US" sz="950" dirty="0">
              <a:solidFill>
                <a:srgbClr val="5F6369"/>
              </a:solidFill>
              <a:latin typeface="Calibri"/>
            </a:endParaRPr>
          </a:p>
        </p:txBody>
      </p:sp>
      <p:grpSp>
        <p:nvGrpSpPr>
          <p:cNvPr id="6" name="Group 5">
            <a:extLst>
              <a:ext uri="{FF2B5EF4-FFF2-40B4-BE49-F238E27FC236}">
                <a16:creationId xmlns:a16="http://schemas.microsoft.com/office/drawing/2014/main" id="{C08DF9CB-FEA9-BB54-0BE3-FFDCF058061F}"/>
              </a:ext>
            </a:extLst>
          </p:cNvPr>
          <p:cNvGrpSpPr/>
          <p:nvPr/>
        </p:nvGrpSpPr>
        <p:grpSpPr>
          <a:xfrm>
            <a:off x="491459" y="2208867"/>
            <a:ext cx="13466779" cy="4946852"/>
            <a:chOff x="1446386" y="1364457"/>
            <a:chExt cx="6251079" cy="2881418"/>
          </a:xfrm>
          <a:solidFill>
            <a:srgbClr val="00B0F0"/>
          </a:solidFill>
        </p:grpSpPr>
        <p:sp>
          <p:nvSpPr>
            <p:cNvPr id="7" name="Shape 2">
              <a:extLst>
                <a:ext uri="{FF2B5EF4-FFF2-40B4-BE49-F238E27FC236}">
                  <a16:creationId xmlns:a16="http://schemas.microsoft.com/office/drawing/2014/main" id="{F3D5CC0F-4919-0A5A-8036-737E9EC78631}"/>
                </a:ext>
              </a:extLst>
            </p:cNvPr>
            <p:cNvSpPr/>
            <p:nvPr/>
          </p:nvSpPr>
          <p:spPr>
            <a:xfrm>
              <a:off x="1446386" y="1423839"/>
              <a:ext cx="2049959" cy="909861"/>
            </a:xfrm>
            <a:prstGeom prst="roundRect">
              <a:avLst>
                <a:gd name="adj" fmla="val 5025"/>
              </a:avLst>
            </a:prstGeom>
            <a:grpFill/>
            <a:ln/>
            <a:effectLst>
              <a:outerShdw dist="11430" dir="2700000" algn="bl" rotWithShape="0">
                <a:srgbClr val="E6DED2">
                  <a:alpha val="100000"/>
                </a:srgbClr>
              </a:outerShdw>
            </a:effectLst>
          </p:spPr>
          <p:txBody>
            <a:bodyPr/>
            <a:lstStyle/>
            <a:p>
              <a:pPr defTabSz="730834"/>
              <a:endParaRPr lang="en-ZA" sz="1798">
                <a:solidFill>
                  <a:srgbClr val="5F6369"/>
                </a:solidFill>
                <a:latin typeface="Calibri"/>
              </a:endParaRPr>
            </a:p>
          </p:txBody>
        </p:sp>
        <p:sp>
          <p:nvSpPr>
            <p:cNvPr id="8" name="Shape 3">
              <a:extLst>
                <a:ext uri="{FF2B5EF4-FFF2-40B4-BE49-F238E27FC236}">
                  <a16:creationId xmlns:a16="http://schemas.microsoft.com/office/drawing/2014/main" id="{ADBE1392-8016-1910-FC11-5AB9DAEEFF4F}"/>
                </a:ext>
              </a:extLst>
            </p:cNvPr>
            <p:cNvSpPr/>
            <p:nvPr/>
          </p:nvSpPr>
          <p:spPr>
            <a:xfrm>
              <a:off x="1446386" y="1414314"/>
              <a:ext cx="2049959" cy="38100"/>
            </a:xfrm>
            <a:prstGeom prst="roundRect">
              <a:avLst>
                <a:gd name="adj" fmla="val 87387"/>
              </a:avLst>
            </a:prstGeom>
            <a:grpFill/>
            <a:ln/>
          </p:spPr>
          <p:txBody>
            <a:bodyPr/>
            <a:lstStyle/>
            <a:p>
              <a:pPr defTabSz="730834"/>
              <a:endParaRPr lang="en-ZA" sz="1798">
                <a:solidFill>
                  <a:srgbClr val="5F6369"/>
                </a:solidFill>
                <a:latin typeface="Calibri"/>
              </a:endParaRPr>
            </a:p>
          </p:txBody>
        </p:sp>
        <p:sp>
          <p:nvSpPr>
            <p:cNvPr id="9" name="Text 5">
              <a:extLst>
                <a:ext uri="{FF2B5EF4-FFF2-40B4-BE49-F238E27FC236}">
                  <a16:creationId xmlns:a16="http://schemas.microsoft.com/office/drawing/2014/main" id="{0839D892-F776-138E-C904-14F95564AE47}"/>
                </a:ext>
              </a:extLst>
            </p:cNvPr>
            <p:cNvSpPr/>
            <p:nvPr/>
          </p:nvSpPr>
          <p:spPr>
            <a:xfrm>
              <a:off x="2423778" y="1364457"/>
              <a:ext cx="95101" cy="118839"/>
            </a:xfrm>
            <a:prstGeom prst="rect">
              <a:avLst/>
            </a:prstGeom>
            <a:grpFill/>
            <a:ln/>
          </p:spPr>
          <p:txBody>
            <a:bodyPr wrap="none" lIns="0" tIns="0" rIns="0" bIns="0" rtlCol="0" anchor="t"/>
            <a:lstStyle/>
            <a:p>
              <a:pPr defTabSz="730834">
                <a:lnSpc>
                  <a:spcPts val="1549"/>
                </a:lnSpc>
              </a:pPr>
              <a:r>
                <a:rPr lang="en-US" sz="1149" dirty="0">
                  <a:solidFill>
                    <a:srgbClr val="000000"/>
                  </a:solidFill>
                  <a:latin typeface="Noto Serif Medium" pitchFamily="34" charset="0"/>
                  <a:ea typeface="Noto Serif Medium" pitchFamily="34" charset="-122"/>
                  <a:cs typeface="Noto Serif Medium" pitchFamily="34" charset="-120"/>
                </a:rPr>
                <a:t>1</a:t>
              </a:r>
              <a:endParaRPr lang="en-US" sz="1149" dirty="0">
                <a:solidFill>
                  <a:srgbClr val="5F6369"/>
                </a:solidFill>
                <a:latin typeface="Calibri"/>
              </a:endParaRPr>
            </a:p>
          </p:txBody>
        </p:sp>
        <p:sp>
          <p:nvSpPr>
            <p:cNvPr id="10" name="Text 6">
              <a:extLst>
                <a:ext uri="{FF2B5EF4-FFF2-40B4-BE49-F238E27FC236}">
                  <a16:creationId xmlns:a16="http://schemas.microsoft.com/office/drawing/2014/main" id="{BA1424CD-20CC-D479-C02E-743218168763}"/>
                </a:ext>
              </a:extLst>
            </p:cNvPr>
            <p:cNvSpPr/>
            <p:nvPr/>
          </p:nvSpPr>
          <p:spPr>
            <a:xfrm>
              <a:off x="1535162" y="1622003"/>
              <a:ext cx="1619250" cy="123899"/>
            </a:xfrm>
            <a:prstGeom prst="rect">
              <a:avLst/>
            </a:prstGeom>
            <a:grpFill/>
            <a:ln/>
          </p:spPr>
          <p:txBody>
            <a:bodyPr wrap="none" lIns="0" tIns="0" rIns="0" bIns="0" rtlCol="0" anchor="t"/>
            <a:lstStyle/>
            <a:p>
              <a:pPr defTabSz="730834">
                <a:lnSpc>
                  <a:spcPts val="1549"/>
                </a:lnSpc>
              </a:pPr>
              <a:r>
                <a:rPr lang="en-US" sz="1199" dirty="0">
                  <a:solidFill>
                    <a:srgbClr val="4C4C4C"/>
                  </a:solidFill>
                  <a:latin typeface="Noto Serif Medium" pitchFamily="34" charset="0"/>
                  <a:ea typeface="Noto Serif Medium" pitchFamily="34" charset="-122"/>
                  <a:cs typeface="Noto Serif Medium" pitchFamily="34" charset="-120"/>
                </a:rPr>
                <a:t>Modernized Front-End Ecosystem</a:t>
              </a:r>
              <a:endParaRPr lang="en-US" sz="1199" dirty="0">
                <a:solidFill>
                  <a:srgbClr val="5F6369"/>
                </a:solidFill>
                <a:latin typeface="Calibri"/>
              </a:endParaRPr>
            </a:p>
          </p:txBody>
        </p:sp>
        <p:sp>
          <p:nvSpPr>
            <p:cNvPr id="11" name="Text 7">
              <a:extLst>
                <a:ext uri="{FF2B5EF4-FFF2-40B4-BE49-F238E27FC236}">
                  <a16:creationId xmlns:a16="http://schemas.microsoft.com/office/drawing/2014/main" id="{FA9BC285-7D06-3E6F-FDB8-CC824AF457D6}"/>
                </a:ext>
              </a:extLst>
            </p:cNvPr>
            <p:cNvSpPr/>
            <p:nvPr/>
          </p:nvSpPr>
          <p:spPr>
            <a:xfrm>
              <a:off x="1535162" y="1776264"/>
              <a:ext cx="1872407" cy="415781"/>
            </a:xfrm>
            <a:prstGeom prst="rect">
              <a:avLst/>
            </a:prstGeom>
            <a:grpFill/>
            <a:ln/>
          </p:spPr>
          <p:txBody>
            <a:bodyPr wrap="square" lIns="0" tIns="0" rIns="0" bIns="0" rtlCol="0" anchor="t"/>
            <a:lstStyle/>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Contemporary interfaces</a:t>
              </a:r>
              <a:endParaRPr lang="en-US" sz="950" dirty="0">
                <a:solidFill>
                  <a:srgbClr val="5F6369"/>
                </a:solidFill>
                <a:latin typeface="Calibri"/>
              </a:endParaRPr>
            </a:p>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Mobile responsiveness</a:t>
              </a:r>
              <a:endParaRPr lang="en-US" sz="950" dirty="0">
                <a:solidFill>
                  <a:srgbClr val="5F6369"/>
                </a:solidFill>
                <a:latin typeface="Calibri"/>
              </a:endParaRPr>
            </a:p>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Intuitive workflows</a:t>
              </a:r>
              <a:endParaRPr lang="en-US" sz="950" dirty="0">
                <a:solidFill>
                  <a:srgbClr val="5F6369"/>
                </a:solidFill>
                <a:latin typeface="Calibri"/>
              </a:endParaRPr>
            </a:p>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Meet modern user expectations</a:t>
              </a:r>
              <a:endParaRPr lang="en-US" sz="950" dirty="0">
                <a:solidFill>
                  <a:srgbClr val="5F6369"/>
                </a:solidFill>
                <a:latin typeface="Calibri"/>
              </a:endParaRPr>
            </a:p>
          </p:txBody>
        </p:sp>
        <p:sp>
          <p:nvSpPr>
            <p:cNvPr id="12" name="Shape 8">
              <a:extLst>
                <a:ext uri="{FF2B5EF4-FFF2-40B4-BE49-F238E27FC236}">
                  <a16:creationId xmlns:a16="http://schemas.microsoft.com/office/drawing/2014/main" id="{47817372-4150-46A8-BE6A-EC883D39FB0A}"/>
                </a:ext>
              </a:extLst>
            </p:cNvPr>
            <p:cNvSpPr/>
            <p:nvPr/>
          </p:nvSpPr>
          <p:spPr>
            <a:xfrm>
              <a:off x="3546946" y="1423839"/>
              <a:ext cx="2049959" cy="909861"/>
            </a:xfrm>
            <a:prstGeom prst="roundRect">
              <a:avLst>
                <a:gd name="adj" fmla="val 5025"/>
              </a:avLst>
            </a:prstGeom>
            <a:grpFill/>
            <a:ln/>
            <a:effectLst>
              <a:outerShdw dist="11430" dir="2700000" algn="bl" rotWithShape="0">
                <a:srgbClr val="E6DED2">
                  <a:alpha val="100000"/>
                </a:srgbClr>
              </a:outerShdw>
            </a:effectLst>
          </p:spPr>
          <p:txBody>
            <a:bodyPr/>
            <a:lstStyle/>
            <a:p>
              <a:pPr defTabSz="730834"/>
              <a:endParaRPr lang="en-ZA" sz="1798">
                <a:solidFill>
                  <a:srgbClr val="5F6369"/>
                </a:solidFill>
                <a:latin typeface="Calibri"/>
              </a:endParaRPr>
            </a:p>
          </p:txBody>
        </p:sp>
        <p:sp>
          <p:nvSpPr>
            <p:cNvPr id="13" name="Shape 9">
              <a:extLst>
                <a:ext uri="{FF2B5EF4-FFF2-40B4-BE49-F238E27FC236}">
                  <a16:creationId xmlns:a16="http://schemas.microsoft.com/office/drawing/2014/main" id="{5EAF6399-48D8-1280-4DF7-433AACBD9242}"/>
                </a:ext>
              </a:extLst>
            </p:cNvPr>
            <p:cNvSpPr/>
            <p:nvPr/>
          </p:nvSpPr>
          <p:spPr>
            <a:xfrm>
              <a:off x="3546946" y="1414314"/>
              <a:ext cx="2049959" cy="38100"/>
            </a:xfrm>
            <a:prstGeom prst="roundRect">
              <a:avLst>
                <a:gd name="adj" fmla="val 87387"/>
              </a:avLst>
            </a:prstGeom>
            <a:grpFill/>
            <a:ln/>
          </p:spPr>
          <p:txBody>
            <a:bodyPr/>
            <a:lstStyle/>
            <a:p>
              <a:pPr defTabSz="730834"/>
              <a:endParaRPr lang="en-ZA" sz="1798">
                <a:solidFill>
                  <a:srgbClr val="5F6369"/>
                </a:solidFill>
                <a:latin typeface="Calibri"/>
              </a:endParaRPr>
            </a:p>
          </p:txBody>
        </p:sp>
        <p:sp>
          <p:nvSpPr>
            <p:cNvPr id="14" name="Text 11">
              <a:extLst>
                <a:ext uri="{FF2B5EF4-FFF2-40B4-BE49-F238E27FC236}">
                  <a16:creationId xmlns:a16="http://schemas.microsoft.com/office/drawing/2014/main" id="{14104D9F-50F0-38A2-1805-81E4C430D1E6}"/>
                </a:ext>
              </a:extLst>
            </p:cNvPr>
            <p:cNvSpPr/>
            <p:nvPr/>
          </p:nvSpPr>
          <p:spPr>
            <a:xfrm>
              <a:off x="4524338" y="1364457"/>
              <a:ext cx="95101" cy="118839"/>
            </a:xfrm>
            <a:prstGeom prst="rect">
              <a:avLst/>
            </a:prstGeom>
            <a:grpFill/>
            <a:ln/>
          </p:spPr>
          <p:txBody>
            <a:bodyPr wrap="none" lIns="0" tIns="0" rIns="0" bIns="0" rtlCol="0" anchor="t"/>
            <a:lstStyle/>
            <a:p>
              <a:pPr defTabSz="730834">
                <a:lnSpc>
                  <a:spcPts val="1549"/>
                </a:lnSpc>
              </a:pPr>
              <a:r>
                <a:rPr lang="en-US" sz="1149" dirty="0">
                  <a:solidFill>
                    <a:srgbClr val="000000"/>
                  </a:solidFill>
                  <a:latin typeface="Noto Serif Medium" pitchFamily="34" charset="0"/>
                  <a:ea typeface="Noto Serif Medium" pitchFamily="34" charset="-122"/>
                  <a:cs typeface="Noto Serif Medium" pitchFamily="34" charset="-120"/>
                </a:rPr>
                <a:t>2</a:t>
              </a:r>
              <a:endParaRPr lang="en-US" sz="1149" dirty="0">
                <a:solidFill>
                  <a:srgbClr val="5F6369"/>
                </a:solidFill>
                <a:latin typeface="Calibri"/>
              </a:endParaRPr>
            </a:p>
          </p:txBody>
        </p:sp>
        <p:sp>
          <p:nvSpPr>
            <p:cNvPr id="15" name="Text 12">
              <a:extLst>
                <a:ext uri="{FF2B5EF4-FFF2-40B4-BE49-F238E27FC236}">
                  <a16:creationId xmlns:a16="http://schemas.microsoft.com/office/drawing/2014/main" id="{6AAB5D09-DAA8-6DBC-C193-ADB086FCB7DA}"/>
                </a:ext>
              </a:extLst>
            </p:cNvPr>
            <p:cNvSpPr/>
            <p:nvPr/>
          </p:nvSpPr>
          <p:spPr>
            <a:xfrm>
              <a:off x="3635723" y="1622003"/>
              <a:ext cx="1345555" cy="123899"/>
            </a:xfrm>
            <a:prstGeom prst="rect">
              <a:avLst/>
            </a:prstGeom>
            <a:grpFill/>
            <a:ln/>
          </p:spPr>
          <p:txBody>
            <a:bodyPr wrap="none" lIns="0" tIns="0" rIns="0" bIns="0" rtlCol="0" anchor="t"/>
            <a:lstStyle/>
            <a:p>
              <a:pPr defTabSz="730834">
                <a:lnSpc>
                  <a:spcPts val="1549"/>
                </a:lnSpc>
              </a:pPr>
              <a:r>
                <a:rPr lang="en-US" sz="1199" dirty="0">
                  <a:solidFill>
                    <a:srgbClr val="4C4C4C"/>
                  </a:solidFill>
                  <a:latin typeface="Noto Serif Medium" pitchFamily="34" charset="0"/>
                  <a:ea typeface="Noto Serif Medium" pitchFamily="34" charset="-122"/>
                  <a:cs typeface="Noto Serif Medium" pitchFamily="34" charset="-120"/>
                </a:rPr>
                <a:t>Service-Driven Architecture</a:t>
              </a:r>
              <a:endParaRPr lang="en-US" sz="1199" dirty="0">
                <a:solidFill>
                  <a:srgbClr val="5F6369"/>
                </a:solidFill>
                <a:latin typeface="Calibri"/>
              </a:endParaRPr>
            </a:p>
          </p:txBody>
        </p:sp>
        <p:sp>
          <p:nvSpPr>
            <p:cNvPr id="16" name="Text 13">
              <a:extLst>
                <a:ext uri="{FF2B5EF4-FFF2-40B4-BE49-F238E27FC236}">
                  <a16:creationId xmlns:a16="http://schemas.microsoft.com/office/drawing/2014/main" id="{82C7108A-926A-923D-D6B6-B390CF1331A0}"/>
                </a:ext>
              </a:extLst>
            </p:cNvPr>
            <p:cNvSpPr/>
            <p:nvPr/>
          </p:nvSpPr>
          <p:spPr>
            <a:xfrm>
              <a:off x="3635723" y="1776264"/>
              <a:ext cx="1872407" cy="415781"/>
            </a:xfrm>
            <a:prstGeom prst="rect">
              <a:avLst/>
            </a:prstGeom>
            <a:grpFill/>
            <a:ln/>
          </p:spPr>
          <p:txBody>
            <a:bodyPr wrap="square" lIns="0" tIns="0" rIns="0" bIns="0" rtlCol="0" anchor="t"/>
            <a:lstStyle/>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API-first design for seamless integration</a:t>
              </a:r>
              <a:endParaRPr lang="en-US" sz="950" dirty="0">
                <a:solidFill>
                  <a:srgbClr val="5F6369"/>
                </a:solidFill>
                <a:latin typeface="Calibri"/>
              </a:endParaRPr>
            </a:p>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Supports external systems and mobile apps</a:t>
              </a:r>
              <a:endParaRPr lang="en-US" sz="950" dirty="0">
                <a:solidFill>
                  <a:srgbClr val="5F6369"/>
                </a:solidFill>
                <a:latin typeface="Calibri"/>
              </a:endParaRPr>
            </a:p>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Enables rapid development of new capabilities</a:t>
              </a:r>
              <a:endParaRPr lang="en-US" sz="950" dirty="0">
                <a:solidFill>
                  <a:srgbClr val="5F6369"/>
                </a:solidFill>
                <a:latin typeface="Calibri"/>
              </a:endParaRPr>
            </a:p>
          </p:txBody>
        </p:sp>
        <p:sp>
          <p:nvSpPr>
            <p:cNvPr id="17" name="Shape 14">
              <a:extLst>
                <a:ext uri="{FF2B5EF4-FFF2-40B4-BE49-F238E27FC236}">
                  <a16:creationId xmlns:a16="http://schemas.microsoft.com/office/drawing/2014/main" id="{2CCD307E-7846-0C09-3E38-0D3CE99CF2F2}"/>
                </a:ext>
              </a:extLst>
            </p:cNvPr>
            <p:cNvSpPr/>
            <p:nvPr/>
          </p:nvSpPr>
          <p:spPr>
            <a:xfrm>
              <a:off x="5647506" y="1423839"/>
              <a:ext cx="2049959" cy="909861"/>
            </a:xfrm>
            <a:prstGeom prst="roundRect">
              <a:avLst>
                <a:gd name="adj" fmla="val 5025"/>
              </a:avLst>
            </a:prstGeom>
            <a:grpFill/>
            <a:ln/>
            <a:effectLst>
              <a:outerShdw dist="11430" dir="2700000" algn="bl" rotWithShape="0">
                <a:srgbClr val="E6DED2">
                  <a:alpha val="100000"/>
                </a:srgbClr>
              </a:outerShdw>
            </a:effectLst>
          </p:spPr>
          <p:txBody>
            <a:bodyPr/>
            <a:lstStyle/>
            <a:p>
              <a:pPr defTabSz="730834"/>
              <a:endParaRPr lang="en-ZA" sz="1798">
                <a:solidFill>
                  <a:srgbClr val="5F6369"/>
                </a:solidFill>
                <a:latin typeface="Calibri"/>
              </a:endParaRPr>
            </a:p>
          </p:txBody>
        </p:sp>
        <p:sp>
          <p:nvSpPr>
            <p:cNvPr id="18" name="Shape 15">
              <a:extLst>
                <a:ext uri="{FF2B5EF4-FFF2-40B4-BE49-F238E27FC236}">
                  <a16:creationId xmlns:a16="http://schemas.microsoft.com/office/drawing/2014/main" id="{F76FE7FC-1ED8-2016-3B78-636101C5C21B}"/>
                </a:ext>
              </a:extLst>
            </p:cNvPr>
            <p:cNvSpPr/>
            <p:nvPr/>
          </p:nvSpPr>
          <p:spPr>
            <a:xfrm>
              <a:off x="5647506" y="1414314"/>
              <a:ext cx="2049959" cy="38100"/>
            </a:xfrm>
            <a:prstGeom prst="roundRect">
              <a:avLst>
                <a:gd name="adj" fmla="val 87387"/>
              </a:avLst>
            </a:prstGeom>
            <a:grpFill/>
            <a:ln/>
          </p:spPr>
          <p:txBody>
            <a:bodyPr/>
            <a:lstStyle/>
            <a:p>
              <a:pPr defTabSz="730834"/>
              <a:endParaRPr lang="en-ZA" sz="1798">
                <a:solidFill>
                  <a:srgbClr val="5F6369"/>
                </a:solidFill>
                <a:latin typeface="Calibri"/>
              </a:endParaRPr>
            </a:p>
          </p:txBody>
        </p:sp>
        <p:sp>
          <p:nvSpPr>
            <p:cNvPr id="19" name="Text 17">
              <a:extLst>
                <a:ext uri="{FF2B5EF4-FFF2-40B4-BE49-F238E27FC236}">
                  <a16:creationId xmlns:a16="http://schemas.microsoft.com/office/drawing/2014/main" id="{D161AFDC-83E8-85BC-3F32-E74E410C8B1C}"/>
                </a:ext>
              </a:extLst>
            </p:cNvPr>
            <p:cNvSpPr/>
            <p:nvPr/>
          </p:nvSpPr>
          <p:spPr>
            <a:xfrm>
              <a:off x="6624898" y="1364457"/>
              <a:ext cx="95101" cy="118839"/>
            </a:xfrm>
            <a:prstGeom prst="rect">
              <a:avLst/>
            </a:prstGeom>
            <a:grpFill/>
            <a:ln/>
          </p:spPr>
          <p:txBody>
            <a:bodyPr wrap="none" lIns="0" tIns="0" rIns="0" bIns="0" rtlCol="0" anchor="t"/>
            <a:lstStyle/>
            <a:p>
              <a:pPr defTabSz="730834">
                <a:lnSpc>
                  <a:spcPts val="1549"/>
                </a:lnSpc>
              </a:pPr>
              <a:r>
                <a:rPr lang="en-US" sz="1149" dirty="0">
                  <a:solidFill>
                    <a:srgbClr val="000000"/>
                  </a:solidFill>
                  <a:latin typeface="Noto Serif Medium" pitchFamily="34" charset="0"/>
                  <a:ea typeface="Noto Serif Medium" pitchFamily="34" charset="-122"/>
                  <a:cs typeface="Noto Serif Medium" pitchFamily="34" charset="-120"/>
                </a:rPr>
                <a:t>3</a:t>
              </a:r>
              <a:endParaRPr lang="en-US" sz="1149" dirty="0">
                <a:solidFill>
                  <a:srgbClr val="5F6369"/>
                </a:solidFill>
                <a:latin typeface="Calibri"/>
              </a:endParaRPr>
            </a:p>
          </p:txBody>
        </p:sp>
        <p:sp>
          <p:nvSpPr>
            <p:cNvPr id="20" name="Text 18">
              <a:extLst>
                <a:ext uri="{FF2B5EF4-FFF2-40B4-BE49-F238E27FC236}">
                  <a16:creationId xmlns:a16="http://schemas.microsoft.com/office/drawing/2014/main" id="{AE1DA37B-8396-3D48-2686-AB6BE7E16431}"/>
                </a:ext>
              </a:extLst>
            </p:cNvPr>
            <p:cNvSpPr/>
            <p:nvPr/>
          </p:nvSpPr>
          <p:spPr>
            <a:xfrm>
              <a:off x="5736283" y="1622003"/>
              <a:ext cx="1296144" cy="123899"/>
            </a:xfrm>
            <a:prstGeom prst="rect">
              <a:avLst/>
            </a:prstGeom>
            <a:grpFill/>
            <a:ln/>
          </p:spPr>
          <p:txBody>
            <a:bodyPr wrap="none" lIns="0" tIns="0" rIns="0" bIns="0" rtlCol="0" anchor="t"/>
            <a:lstStyle/>
            <a:p>
              <a:pPr defTabSz="730834">
                <a:lnSpc>
                  <a:spcPts val="1549"/>
                </a:lnSpc>
              </a:pPr>
              <a:r>
                <a:rPr lang="en-US" sz="1199" dirty="0">
                  <a:solidFill>
                    <a:srgbClr val="4C4C4C"/>
                  </a:solidFill>
                  <a:latin typeface="Noto Serif Medium" pitchFamily="34" charset="0"/>
                  <a:ea typeface="Noto Serif Medium" pitchFamily="34" charset="-122"/>
                  <a:cs typeface="Noto Serif Medium" pitchFamily="34" charset="-120"/>
                </a:rPr>
                <a:t>Configurable Policy Engine</a:t>
              </a:r>
              <a:endParaRPr lang="en-US" sz="1199" dirty="0">
                <a:solidFill>
                  <a:srgbClr val="5F6369"/>
                </a:solidFill>
                <a:latin typeface="Calibri"/>
              </a:endParaRPr>
            </a:p>
          </p:txBody>
        </p:sp>
        <p:sp>
          <p:nvSpPr>
            <p:cNvPr id="21" name="Text 19">
              <a:extLst>
                <a:ext uri="{FF2B5EF4-FFF2-40B4-BE49-F238E27FC236}">
                  <a16:creationId xmlns:a16="http://schemas.microsoft.com/office/drawing/2014/main" id="{FA4765A0-4DC5-9D24-4E59-3327739D9E1B}"/>
                </a:ext>
              </a:extLst>
            </p:cNvPr>
            <p:cNvSpPr/>
            <p:nvPr/>
          </p:nvSpPr>
          <p:spPr>
            <a:xfrm>
              <a:off x="5736283" y="1776264"/>
              <a:ext cx="1872407" cy="311836"/>
            </a:xfrm>
            <a:prstGeom prst="rect">
              <a:avLst/>
            </a:prstGeom>
            <a:grpFill/>
            <a:ln/>
          </p:spPr>
          <p:txBody>
            <a:bodyPr wrap="square" lIns="0" tIns="0" rIns="0" bIns="0" rtlCol="0" anchor="t"/>
            <a:lstStyle/>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Academic rules, assessment policies, and regulations configured without code changes</a:t>
              </a:r>
              <a:endParaRPr lang="en-US" sz="950" dirty="0">
                <a:solidFill>
                  <a:srgbClr val="5F6369"/>
                </a:solidFill>
                <a:latin typeface="Calibri"/>
              </a:endParaRPr>
            </a:p>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Enables rapid response to policy updates</a:t>
              </a:r>
              <a:endParaRPr lang="en-US" sz="950" dirty="0">
                <a:solidFill>
                  <a:srgbClr val="5F6369"/>
                </a:solidFill>
                <a:latin typeface="Calibri"/>
              </a:endParaRPr>
            </a:p>
          </p:txBody>
        </p:sp>
        <p:sp>
          <p:nvSpPr>
            <p:cNvPr id="22" name="Shape 20">
              <a:extLst>
                <a:ext uri="{FF2B5EF4-FFF2-40B4-BE49-F238E27FC236}">
                  <a16:creationId xmlns:a16="http://schemas.microsoft.com/office/drawing/2014/main" id="{5D3BFD37-6671-6B37-3726-D6C49F03CE01}"/>
                </a:ext>
              </a:extLst>
            </p:cNvPr>
            <p:cNvSpPr/>
            <p:nvPr/>
          </p:nvSpPr>
          <p:spPr>
            <a:xfrm>
              <a:off x="1446386" y="2397573"/>
              <a:ext cx="2049959" cy="996033"/>
            </a:xfrm>
            <a:prstGeom prst="roundRect">
              <a:avLst>
                <a:gd name="adj" fmla="val 4590"/>
              </a:avLst>
            </a:prstGeom>
            <a:grpFill/>
            <a:ln/>
            <a:effectLst>
              <a:outerShdw dist="11430" dir="2700000" algn="bl" rotWithShape="0">
                <a:srgbClr val="E6DED2">
                  <a:alpha val="100000"/>
                </a:srgbClr>
              </a:outerShdw>
            </a:effectLst>
          </p:spPr>
          <p:txBody>
            <a:bodyPr/>
            <a:lstStyle/>
            <a:p>
              <a:pPr defTabSz="730834"/>
              <a:endParaRPr lang="en-ZA" sz="1798">
                <a:solidFill>
                  <a:srgbClr val="5F6369"/>
                </a:solidFill>
                <a:latin typeface="Calibri"/>
              </a:endParaRPr>
            </a:p>
          </p:txBody>
        </p:sp>
        <p:sp>
          <p:nvSpPr>
            <p:cNvPr id="23" name="Shape 21">
              <a:extLst>
                <a:ext uri="{FF2B5EF4-FFF2-40B4-BE49-F238E27FC236}">
                  <a16:creationId xmlns:a16="http://schemas.microsoft.com/office/drawing/2014/main" id="{B1C3142D-2FA5-B956-41A6-83F96D3A7450}"/>
                </a:ext>
              </a:extLst>
            </p:cNvPr>
            <p:cNvSpPr/>
            <p:nvPr/>
          </p:nvSpPr>
          <p:spPr>
            <a:xfrm>
              <a:off x="1446386" y="2388049"/>
              <a:ext cx="2049959" cy="38100"/>
            </a:xfrm>
            <a:prstGeom prst="roundRect">
              <a:avLst>
                <a:gd name="adj" fmla="val 87387"/>
              </a:avLst>
            </a:prstGeom>
            <a:grpFill/>
            <a:ln/>
          </p:spPr>
          <p:txBody>
            <a:bodyPr/>
            <a:lstStyle/>
            <a:p>
              <a:pPr defTabSz="730834"/>
              <a:endParaRPr lang="en-ZA" sz="1798">
                <a:solidFill>
                  <a:srgbClr val="5F6369"/>
                </a:solidFill>
                <a:latin typeface="Calibri"/>
              </a:endParaRPr>
            </a:p>
          </p:txBody>
        </p:sp>
        <p:sp>
          <p:nvSpPr>
            <p:cNvPr id="24" name="Shape 22">
              <a:extLst>
                <a:ext uri="{FF2B5EF4-FFF2-40B4-BE49-F238E27FC236}">
                  <a16:creationId xmlns:a16="http://schemas.microsoft.com/office/drawing/2014/main" id="{3BF36891-9811-E379-D8DA-03CFA4DEF7E6}"/>
                </a:ext>
              </a:extLst>
            </p:cNvPr>
            <p:cNvSpPr/>
            <p:nvPr/>
          </p:nvSpPr>
          <p:spPr>
            <a:xfrm>
              <a:off x="2352489" y="2278735"/>
              <a:ext cx="237753" cy="237753"/>
            </a:xfrm>
            <a:prstGeom prst="roundRect">
              <a:avLst>
                <a:gd name="adj" fmla="val 240375"/>
              </a:avLst>
            </a:prstGeom>
            <a:grpFill/>
            <a:ln/>
          </p:spPr>
          <p:txBody>
            <a:bodyPr/>
            <a:lstStyle/>
            <a:p>
              <a:pPr defTabSz="730834"/>
              <a:endParaRPr lang="en-ZA" sz="1798">
                <a:solidFill>
                  <a:srgbClr val="5F6369"/>
                </a:solidFill>
                <a:latin typeface="Calibri"/>
              </a:endParaRPr>
            </a:p>
          </p:txBody>
        </p:sp>
        <p:sp>
          <p:nvSpPr>
            <p:cNvPr id="25" name="Text 23">
              <a:extLst>
                <a:ext uri="{FF2B5EF4-FFF2-40B4-BE49-F238E27FC236}">
                  <a16:creationId xmlns:a16="http://schemas.microsoft.com/office/drawing/2014/main" id="{8293B2E1-58EE-40DF-38A7-77F2F997023D}"/>
                </a:ext>
              </a:extLst>
            </p:cNvPr>
            <p:cNvSpPr/>
            <p:nvPr/>
          </p:nvSpPr>
          <p:spPr>
            <a:xfrm>
              <a:off x="2423778" y="2338192"/>
              <a:ext cx="95101" cy="118839"/>
            </a:xfrm>
            <a:prstGeom prst="rect">
              <a:avLst/>
            </a:prstGeom>
            <a:grpFill/>
            <a:ln/>
          </p:spPr>
          <p:txBody>
            <a:bodyPr wrap="none" lIns="0" tIns="0" rIns="0" bIns="0" rtlCol="0" anchor="t"/>
            <a:lstStyle/>
            <a:p>
              <a:pPr defTabSz="730834">
                <a:lnSpc>
                  <a:spcPts val="1549"/>
                </a:lnSpc>
              </a:pPr>
              <a:r>
                <a:rPr lang="en-US" sz="1149" dirty="0">
                  <a:solidFill>
                    <a:srgbClr val="000000"/>
                  </a:solidFill>
                  <a:latin typeface="Noto Serif Medium" pitchFamily="34" charset="0"/>
                  <a:ea typeface="Noto Serif Medium" pitchFamily="34" charset="-122"/>
                  <a:cs typeface="Noto Serif Medium" pitchFamily="34" charset="-120"/>
                </a:rPr>
                <a:t>4</a:t>
              </a:r>
              <a:endParaRPr lang="en-US" sz="1149" dirty="0">
                <a:solidFill>
                  <a:srgbClr val="5F6369"/>
                </a:solidFill>
                <a:latin typeface="Calibri"/>
              </a:endParaRPr>
            </a:p>
          </p:txBody>
        </p:sp>
        <p:sp>
          <p:nvSpPr>
            <p:cNvPr id="26" name="Text 24">
              <a:extLst>
                <a:ext uri="{FF2B5EF4-FFF2-40B4-BE49-F238E27FC236}">
                  <a16:creationId xmlns:a16="http://schemas.microsoft.com/office/drawing/2014/main" id="{E61D1335-BB5A-6783-A83F-6B71E135EB9D}"/>
                </a:ext>
              </a:extLst>
            </p:cNvPr>
            <p:cNvSpPr/>
            <p:nvPr/>
          </p:nvSpPr>
          <p:spPr>
            <a:xfrm>
              <a:off x="1535162" y="2595738"/>
              <a:ext cx="1184523" cy="123899"/>
            </a:xfrm>
            <a:prstGeom prst="rect">
              <a:avLst/>
            </a:prstGeom>
            <a:grpFill/>
            <a:ln/>
          </p:spPr>
          <p:txBody>
            <a:bodyPr wrap="none" lIns="0" tIns="0" rIns="0" bIns="0" rtlCol="0" anchor="t"/>
            <a:lstStyle/>
            <a:p>
              <a:pPr defTabSz="730834">
                <a:lnSpc>
                  <a:spcPts val="1549"/>
                </a:lnSpc>
              </a:pPr>
              <a:r>
                <a:rPr lang="en-US" sz="1199" dirty="0">
                  <a:solidFill>
                    <a:srgbClr val="4C4C4C"/>
                  </a:solidFill>
                  <a:latin typeface="Noto Serif Medium" pitchFamily="34" charset="0"/>
                  <a:ea typeface="Noto Serif Medium" pitchFamily="34" charset="-122"/>
                  <a:cs typeface="Noto Serif Medium" pitchFamily="34" charset="-120"/>
                </a:rPr>
                <a:t>AI-Validated Compliance</a:t>
              </a:r>
              <a:endParaRPr lang="en-US" sz="1199" dirty="0">
                <a:solidFill>
                  <a:srgbClr val="5F6369"/>
                </a:solidFill>
                <a:latin typeface="Calibri"/>
              </a:endParaRPr>
            </a:p>
          </p:txBody>
        </p:sp>
        <p:sp>
          <p:nvSpPr>
            <p:cNvPr id="27" name="Text 25">
              <a:extLst>
                <a:ext uri="{FF2B5EF4-FFF2-40B4-BE49-F238E27FC236}">
                  <a16:creationId xmlns:a16="http://schemas.microsoft.com/office/drawing/2014/main" id="{2357476D-6F55-C086-99C1-C12AFCD43CC2}"/>
                </a:ext>
              </a:extLst>
            </p:cNvPr>
            <p:cNvSpPr/>
            <p:nvPr/>
          </p:nvSpPr>
          <p:spPr>
            <a:xfrm>
              <a:off x="1535162" y="2749999"/>
              <a:ext cx="1872407" cy="519727"/>
            </a:xfrm>
            <a:prstGeom prst="rect">
              <a:avLst/>
            </a:prstGeom>
            <a:grpFill/>
            <a:ln/>
          </p:spPr>
          <p:txBody>
            <a:bodyPr wrap="square" lIns="0" tIns="0" rIns="0" bIns="0" rtlCol="0" anchor="t"/>
            <a:lstStyle/>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Continuous monitoring for regulatory adherence</a:t>
              </a:r>
              <a:endParaRPr lang="en-US" sz="950" dirty="0">
                <a:solidFill>
                  <a:srgbClr val="5F6369"/>
                </a:solidFill>
                <a:latin typeface="Calibri"/>
              </a:endParaRPr>
            </a:p>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Catches errors before submission</a:t>
              </a:r>
              <a:endParaRPr lang="en-US" sz="950" dirty="0">
                <a:solidFill>
                  <a:srgbClr val="5F6369"/>
                </a:solidFill>
                <a:latin typeface="Calibri"/>
              </a:endParaRPr>
            </a:p>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Provides audit-ready documentation automatically</a:t>
              </a:r>
              <a:endParaRPr lang="en-US" sz="950" dirty="0">
                <a:solidFill>
                  <a:srgbClr val="5F6369"/>
                </a:solidFill>
                <a:latin typeface="Calibri"/>
              </a:endParaRPr>
            </a:p>
          </p:txBody>
        </p:sp>
        <p:sp>
          <p:nvSpPr>
            <p:cNvPr id="28" name="Shape 26">
              <a:extLst>
                <a:ext uri="{FF2B5EF4-FFF2-40B4-BE49-F238E27FC236}">
                  <a16:creationId xmlns:a16="http://schemas.microsoft.com/office/drawing/2014/main" id="{0AC6BC91-2F74-69CD-14F5-E58D813FCE2E}"/>
                </a:ext>
              </a:extLst>
            </p:cNvPr>
            <p:cNvSpPr/>
            <p:nvPr/>
          </p:nvSpPr>
          <p:spPr>
            <a:xfrm>
              <a:off x="3546946" y="2397573"/>
              <a:ext cx="2049959" cy="996033"/>
            </a:xfrm>
            <a:prstGeom prst="roundRect">
              <a:avLst>
                <a:gd name="adj" fmla="val 4590"/>
              </a:avLst>
            </a:prstGeom>
            <a:grpFill/>
            <a:ln/>
            <a:effectLst>
              <a:outerShdw dist="11430" dir="2700000" algn="bl" rotWithShape="0">
                <a:srgbClr val="E6DED2">
                  <a:alpha val="100000"/>
                </a:srgbClr>
              </a:outerShdw>
            </a:effectLst>
          </p:spPr>
          <p:txBody>
            <a:bodyPr/>
            <a:lstStyle/>
            <a:p>
              <a:pPr defTabSz="730834"/>
              <a:endParaRPr lang="en-ZA" sz="1798">
                <a:solidFill>
                  <a:srgbClr val="5F6369"/>
                </a:solidFill>
                <a:latin typeface="Calibri"/>
              </a:endParaRPr>
            </a:p>
          </p:txBody>
        </p:sp>
        <p:sp>
          <p:nvSpPr>
            <p:cNvPr id="29" name="Shape 27">
              <a:extLst>
                <a:ext uri="{FF2B5EF4-FFF2-40B4-BE49-F238E27FC236}">
                  <a16:creationId xmlns:a16="http://schemas.microsoft.com/office/drawing/2014/main" id="{7C4161E3-AA25-9D3D-C9F3-43AD19CFF19F}"/>
                </a:ext>
              </a:extLst>
            </p:cNvPr>
            <p:cNvSpPr/>
            <p:nvPr/>
          </p:nvSpPr>
          <p:spPr>
            <a:xfrm>
              <a:off x="3546946" y="2388049"/>
              <a:ext cx="2049959" cy="38100"/>
            </a:xfrm>
            <a:prstGeom prst="roundRect">
              <a:avLst>
                <a:gd name="adj" fmla="val 87387"/>
              </a:avLst>
            </a:prstGeom>
            <a:grpFill/>
            <a:ln/>
          </p:spPr>
          <p:txBody>
            <a:bodyPr/>
            <a:lstStyle/>
            <a:p>
              <a:pPr defTabSz="730834"/>
              <a:endParaRPr lang="en-ZA" sz="1798">
                <a:solidFill>
                  <a:srgbClr val="5F6369"/>
                </a:solidFill>
                <a:latin typeface="Calibri"/>
              </a:endParaRPr>
            </a:p>
          </p:txBody>
        </p:sp>
        <p:sp>
          <p:nvSpPr>
            <p:cNvPr id="30" name="Shape 28">
              <a:extLst>
                <a:ext uri="{FF2B5EF4-FFF2-40B4-BE49-F238E27FC236}">
                  <a16:creationId xmlns:a16="http://schemas.microsoft.com/office/drawing/2014/main" id="{623E37AA-80EF-3386-5343-A132D8F327A6}"/>
                </a:ext>
              </a:extLst>
            </p:cNvPr>
            <p:cNvSpPr/>
            <p:nvPr/>
          </p:nvSpPr>
          <p:spPr>
            <a:xfrm>
              <a:off x="4453050" y="2278735"/>
              <a:ext cx="237753" cy="237753"/>
            </a:xfrm>
            <a:prstGeom prst="roundRect">
              <a:avLst>
                <a:gd name="adj" fmla="val 240375"/>
              </a:avLst>
            </a:prstGeom>
            <a:grpFill/>
            <a:ln/>
          </p:spPr>
          <p:txBody>
            <a:bodyPr/>
            <a:lstStyle/>
            <a:p>
              <a:pPr defTabSz="730834"/>
              <a:endParaRPr lang="en-ZA" sz="1798">
                <a:solidFill>
                  <a:srgbClr val="5F6369"/>
                </a:solidFill>
                <a:latin typeface="Calibri"/>
              </a:endParaRPr>
            </a:p>
          </p:txBody>
        </p:sp>
        <p:sp>
          <p:nvSpPr>
            <p:cNvPr id="31" name="Text 29">
              <a:extLst>
                <a:ext uri="{FF2B5EF4-FFF2-40B4-BE49-F238E27FC236}">
                  <a16:creationId xmlns:a16="http://schemas.microsoft.com/office/drawing/2014/main" id="{CE798E62-AC3B-FE24-9435-7C307AD83298}"/>
                </a:ext>
              </a:extLst>
            </p:cNvPr>
            <p:cNvSpPr/>
            <p:nvPr/>
          </p:nvSpPr>
          <p:spPr>
            <a:xfrm>
              <a:off x="4524338" y="2338192"/>
              <a:ext cx="95101" cy="118839"/>
            </a:xfrm>
            <a:prstGeom prst="rect">
              <a:avLst/>
            </a:prstGeom>
            <a:grpFill/>
            <a:ln/>
          </p:spPr>
          <p:txBody>
            <a:bodyPr wrap="none" lIns="0" tIns="0" rIns="0" bIns="0" rtlCol="0" anchor="t"/>
            <a:lstStyle/>
            <a:p>
              <a:pPr defTabSz="730834">
                <a:lnSpc>
                  <a:spcPts val="1549"/>
                </a:lnSpc>
              </a:pPr>
              <a:r>
                <a:rPr lang="en-US" sz="1149" dirty="0">
                  <a:solidFill>
                    <a:srgbClr val="000000"/>
                  </a:solidFill>
                  <a:latin typeface="Noto Serif Medium" pitchFamily="34" charset="0"/>
                  <a:ea typeface="Noto Serif Medium" pitchFamily="34" charset="-122"/>
                  <a:cs typeface="Noto Serif Medium" pitchFamily="34" charset="-120"/>
                </a:rPr>
                <a:t>5</a:t>
              </a:r>
              <a:endParaRPr lang="en-US" sz="1149" dirty="0">
                <a:solidFill>
                  <a:srgbClr val="5F6369"/>
                </a:solidFill>
                <a:latin typeface="Calibri"/>
              </a:endParaRPr>
            </a:p>
          </p:txBody>
        </p:sp>
        <p:sp>
          <p:nvSpPr>
            <p:cNvPr id="32" name="Text 30">
              <a:extLst>
                <a:ext uri="{FF2B5EF4-FFF2-40B4-BE49-F238E27FC236}">
                  <a16:creationId xmlns:a16="http://schemas.microsoft.com/office/drawing/2014/main" id="{A4D9C8E8-A793-E8AD-FEE1-EDB7AD450AB1}"/>
                </a:ext>
              </a:extLst>
            </p:cNvPr>
            <p:cNvSpPr/>
            <p:nvPr/>
          </p:nvSpPr>
          <p:spPr>
            <a:xfrm>
              <a:off x="3635723" y="2595738"/>
              <a:ext cx="1482700" cy="123899"/>
            </a:xfrm>
            <a:prstGeom prst="rect">
              <a:avLst/>
            </a:prstGeom>
            <a:grpFill/>
            <a:ln/>
          </p:spPr>
          <p:txBody>
            <a:bodyPr wrap="none" lIns="0" tIns="0" rIns="0" bIns="0" rtlCol="0" anchor="t"/>
            <a:lstStyle/>
            <a:p>
              <a:pPr defTabSz="730834">
                <a:lnSpc>
                  <a:spcPts val="1549"/>
                </a:lnSpc>
              </a:pPr>
              <a:r>
                <a:rPr lang="en-US" sz="1199" dirty="0">
                  <a:solidFill>
                    <a:srgbClr val="4C4C4C"/>
                  </a:solidFill>
                  <a:latin typeface="Noto Serif Medium" pitchFamily="34" charset="0"/>
                  <a:ea typeface="Noto Serif Medium" pitchFamily="34" charset="-122"/>
                  <a:cs typeface="Noto Serif Medium" pitchFamily="34" charset="-120"/>
                </a:rPr>
                <a:t>Research Lifecycle Intelligence</a:t>
              </a:r>
              <a:endParaRPr lang="en-US" sz="1199" dirty="0">
                <a:solidFill>
                  <a:srgbClr val="5F6369"/>
                </a:solidFill>
                <a:latin typeface="Calibri"/>
              </a:endParaRPr>
            </a:p>
          </p:txBody>
        </p:sp>
        <p:sp>
          <p:nvSpPr>
            <p:cNvPr id="33" name="Text 31">
              <a:extLst>
                <a:ext uri="{FF2B5EF4-FFF2-40B4-BE49-F238E27FC236}">
                  <a16:creationId xmlns:a16="http://schemas.microsoft.com/office/drawing/2014/main" id="{91925916-6747-93C1-276E-5AAE8CA878ED}"/>
                </a:ext>
              </a:extLst>
            </p:cNvPr>
            <p:cNvSpPr/>
            <p:nvPr/>
          </p:nvSpPr>
          <p:spPr>
            <a:xfrm>
              <a:off x="3635723" y="2749999"/>
              <a:ext cx="1872407" cy="415781"/>
            </a:xfrm>
            <a:prstGeom prst="rect">
              <a:avLst/>
            </a:prstGeom>
            <a:grpFill/>
            <a:ln/>
          </p:spPr>
          <p:txBody>
            <a:bodyPr wrap="square" lIns="0" tIns="0" rIns="0" bIns="0" rtlCol="0" anchor="t"/>
            <a:lstStyle/>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Complete HDMS digitization</a:t>
              </a:r>
              <a:endParaRPr lang="en-US" sz="950" dirty="0">
                <a:solidFill>
                  <a:srgbClr val="5F6369"/>
                </a:solidFill>
                <a:latin typeface="Calibri"/>
              </a:endParaRPr>
            </a:p>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Streamlines higher degree management from application to submission</a:t>
              </a:r>
              <a:endParaRPr lang="en-US" sz="950" dirty="0">
                <a:solidFill>
                  <a:srgbClr val="5F6369"/>
                </a:solidFill>
                <a:latin typeface="Calibri"/>
              </a:endParaRPr>
            </a:p>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AI-powered validation</a:t>
              </a:r>
              <a:endParaRPr lang="en-US" sz="950" dirty="0">
                <a:solidFill>
                  <a:srgbClr val="5F6369"/>
                </a:solidFill>
                <a:latin typeface="Calibri"/>
              </a:endParaRPr>
            </a:p>
          </p:txBody>
        </p:sp>
        <p:sp>
          <p:nvSpPr>
            <p:cNvPr id="34" name="Shape 32">
              <a:extLst>
                <a:ext uri="{FF2B5EF4-FFF2-40B4-BE49-F238E27FC236}">
                  <a16:creationId xmlns:a16="http://schemas.microsoft.com/office/drawing/2014/main" id="{505940E8-AE58-E9DA-EB06-A0CF44C196F3}"/>
                </a:ext>
              </a:extLst>
            </p:cNvPr>
            <p:cNvSpPr/>
            <p:nvPr/>
          </p:nvSpPr>
          <p:spPr>
            <a:xfrm>
              <a:off x="5647506" y="2397573"/>
              <a:ext cx="2049959" cy="996033"/>
            </a:xfrm>
            <a:prstGeom prst="roundRect">
              <a:avLst>
                <a:gd name="adj" fmla="val 4590"/>
              </a:avLst>
            </a:prstGeom>
            <a:grpFill/>
            <a:ln/>
            <a:effectLst>
              <a:outerShdw dist="11430" dir="2700000" algn="bl" rotWithShape="0">
                <a:srgbClr val="E6DED2">
                  <a:alpha val="100000"/>
                </a:srgbClr>
              </a:outerShdw>
            </a:effectLst>
          </p:spPr>
          <p:txBody>
            <a:bodyPr/>
            <a:lstStyle/>
            <a:p>
              <a:pPr defTabSz="730834"/>
              <a:endParaRPr lang="en-ZA" sz="1798">
                <a:solidFill>
                  <a:srgbClr val="5F6369"/>
                </a:solidFill>
                <a:latin typeface="Calibri"/>
              </a:endParaRPr>
            </a:p>
          </p:txBody>
        </p:sp>
        <p:sp>
          <p:nvSpPr>
            <p:cNvPr id="35" name="Shape 33">
              <a:extLst>
                <a:ext uri="{FF2B5EF4-FFF2-40B4-BE49-F238E27FC236}">
                  <a16:creationId xmlns:a16="http://schemas.microsoft.com/office/drawing/2014/main" id="{CB1392B7-E561-7730-E13C-55961D8162F0}"/>
                </a:ext>
              </a:extLst>
            </p:cNvPr>
            <p:cNvSpPr/>
            <p:nvPr/>
          </p:nvSpPr>
          <p:spPr>
            <a:xfrm>
              <a:off x="5647506" y="2388049"/>
              <a:ext cx="2049959" cy="38100"/>
            </a:xfrm>
            <a:prstGeom prst="roundRect">
              <a:avLst>
                <a:gd name="adj" fmla="val 87387"/>
              </a:avLst>
            </a:prstGeom>
            <a:grpFill/>
            <a:ln/>
          </p:spPr>
          <p:txBody>
            <a:bodyPr/>
            <a:lstStyle/>
            <a:p>
              <a:pPr defTabSz="730834"/>
              <a:endParaRPr lang="en-ZA" sz="1798">
                <a:solidFill>
                  <a:srgbClr val="5F6369"/>
                </a:solidFill>
                <a:latin typeface="Calibri"/>
              </a:endParaRPr>
            </a:p>
          </p:txBody>
        </p:sp>
        <p:sp>
          <p:nvSpPr>
            <p:cNvPr id="36" name="Shape 34">
              <a:extLst>
                <a:ext uri="{FF2B5EF4-FFF2-40B4-BE49-F238E27FC236}">
                  <a16:creationId xmlns:a16="http://schemas.microsoft.com/office/drawing/2014/main" id="{D1FB2592-DCD1-5CC1-DE79-FB66F1EC06A0}"/>
                </a:ext>
              </a:extLst>
            </p:cNvPr>
            <p:cNvSpPr/>
            <p:nvPr/>
          </p:nvSpPr>
          <p:spPr>
            <a:xfrm>
              <a:off x="6553610" y="2278735"/>
              <a:ext cx="237753" cy="237753"/>
            </a:xfrm>
            <a:prstGeom prst="roundRect">
              <a:avLst>
                <a:gd name="adj" fmla="val 240375"/>
              </a:avLst>
            </a:prstGeom>
            <a:grpFill/>
            <a:ln/>
          </p:spPr>
          <p:txBody>
            <a:bodyPr/>
            <a:lstStyle/>
            <a:p>
              <a:pPr defTabSz="730834"/>
              <a:endParaRPr lang="en-ZA" sz="1798">
                <a:solidFill>
                  <a:srgbClr val="5F6369"/>
                </a:solidFill>
                <a:latin typeface="Calibri"/>
              </a:endParaRPr>
            </a:p>
          </p:txBody>
        </p:sp>
        <p:sp>
          <p:nvSpPr>
            <p:cNvPr id="37" name="Text 35">
              <a:extLst>
                <a:ext uri="{FF2B5EF4-FFF2-40B4-BE49-F238E27FC236}">
                  <a16:creationId xmlns:a16="http://schemas.microsoft.com/office/drawing/2014/main" id="{254A8276-E1C5-C175-4588-1327FCBC6009}"/>
                </a:ext>
              </a:extLst>
            </p:cNvPr>
            <p:cNvSpPr/>
            <p:nvPr/>
          </p:nvSpPr>
          <p:spPr>
            <a:xfrm>
              <a:off x="6624898" y="2338192"/>
              <a:ext cx="95101" cy="118839"/>
            </a:xfrm>
            <a:prstGeom prst="rect">
              <a:avLst/>
            </a:prstGeom>
            <a:grpFill/>
            <a:ln/>
          </p:spPr>
          <p:txBody>
            <a:bodyPr wrap="none" lIns="0" tIns="0" rIns="0" bIns="0" rtlCol="0" anchor="t"/>
            <a:lstStyle/>
            <a:p>
              <a:pPr defTabSz="730834">
                <a:lnSpc>
                  <a:spcPts val="1549"/>
                </a:lnSpc>
              </a:pPr>
              <a:r>
                <a:rPr lang="en-US" sz="1149" dirty="0">
                  <a:solidFill>
                    <a:srgbClr val="000000"/>
                  </a:solidFill>
                  <a:latin typeface="Noto Serif Medium" pitchFamily="34" charset="0"/>
                  <a:ea typeface="Noto Serif Medium" pitchFamily="34" charset="-122"/>
                  <a:cs typeface="Noto Serif Medium" pitchFamily="34" charset="-120"/>
                </a:rPr>
                <a:t>6</a:t>
              </a:r>
              <a:endParaRPr lang="en-US" sz="1149" dirty="0">
                <a:solidFill>
                  <a:srgbClr val="5F6369"/>
                </a:solidFill>
                <a:latin typeface="Calibri"/>
              </a:endParaRPr>
            </a:p>
          </p:txBody>
        </p:sp>
        <p:sp>
          <p:nvSpPr>
            <p:cNvPr id="38" name="Text 36">
              <a:extLst>
                <a:ext uri="{FF2B5EF4-FFF2-40B4-BE49-F238E27FC236}">
                  <a16:creationId xmlns:a16="http://schemas.microsoft.com/office/drawing/2014/main" id="{DE29C82D-7490-D369-ED16-122C4476A001}"/>
                </a:ext>
              </a:extLst>
            </p:cNvPr>
            <p:cNvSpPr/>
            <p:nvPr/>
          </p:nvSpPr>
          <p:spPr>
            <a:xfrm>
              <a:off x="5736283" y="2595738"/>
              <a:ext cx="1463948" cy="123899"/>
            </a:xfrm>
            <a:prstGeom prst="rect">
              <a:avLst/>
            </a:prstGeom>
            <a:grpFill/>
            <a:ln/>
          </p:spPr>
          <p:txBody>
            <a:bodyPr wrap="none" lIns="0" tIns="0" rIns="0" bIns="0" rtlCol="0" anchor="t"/>
            <a:lstStyle/>
            <a:p>
              <a:pPr defTabSz="730834">
                <a:lnSpc>
                  <a:spcPts val="1549"/>
                </a:lnSpc>
              </a:pPr>
              <a:r>
                <a:rPr lang="en-US" sz="1199" dirty="0">
                  <a:solidFill>
                    <a:srgbClr val="4C4C4C"/>
                  </a:solidFill>
                  <a:latin typeface="Noto Serif Medium" pitchFamily="34" charset="0"/>
                  <a:ea typeface="Noto Serif Medium" pitchFamily="34" charset="-122"/>
                  <a:cs typeface="Noto Serif Medium" pitchFamily="34" charset="-120"/>
                </a:rPr>
                <a:t>Predictive Success Framework</a:t>
              </a:r>
              <a:endParaRPr lang="en-US" sz="1199" dirty="0">
                <a:solidFill>
                  <a:srgbClr val="5F6369"/>
                </a:solidFill>
                <a:latin typeface="Calibri"/>
              </a:endParaRPr>
            </a:p>
          </p:txBody>
        </p:sp>
        <p:sp>
          <p:nvSpPr>
            <p:cNvPr id="39" name="Text 37">
              <a:extLst>
                <a:ext uri="{FF2B5EF4-FFF2-40B4-BE49-F238E27FC236}">
                  <a16:creationId xmlns:a16="http://schemas.microsoft.com/office/drawing/2014/main" id="{7EFAF4A0-4B65-C426-3697-7460D64215E6}"/>
                </a:ext>
              </a:extLst>
            </p:cNvPr>
            <p:cNvSpPr/>
            <p:nvPr/>
          </p:nvSpPr>
          <p:spPr>
            <a:xfrm>
              <a:off x="5736283" y="2749999"/>
              <a:ext cx="1872407" cy="415781"/>
            </a:xfrm>
            <a:prstGeom prst="rect">
              <a:avLst/>
            </a:prstGeom>
            <a:grpFill/>
            <a:ln/>
          </p:spPr>
          <p:txBody>
            <a:bodyPr wrap="square" lIns="0" tIns="0" rIns="0" bIns="0" rtlCol="0" anchor="t"/>
            <a:lstStyle/>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Student risk intelligence identifies at-risk students early</a:t>
              </a:r>
              <a:endParaRPr lang="en-US" sz="950" dirty="0">
                <a:solidFill>
                  <a:srgbClr val="5F6369"/>
                </a:solidFill>
                <a:latin typeface="Calibri"/>
              </a:endParaRPr>
            </a:p>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Recommends targeted interventions</a:t>
              </a:r>
              <a:endParaRPr lang="en-US" sz="950" dirty="0">
                <a:solidFill>
                  <a:srgbClr val="5F6369"/>
                </a:solidFill>
                <a:latin typeface="Calibri"/>
              </a:endParaRPr>
            </a:p>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Tracks support program effectiveness</a:t>
              </a:r>
              <a:endParaRPr lang="en-US" sz="950" dirty="0">
                <a:solidFill>
                  <a:srgbClr val="5F6369"/>
                </a:solidFill>
                <a:latin typeface="Calibri"/>
              </a:endParaRPr>
            </a:p>
          </p:txBody>
        </p:sp>
        <p:sp>
          <p:nvSpPr>
            <p:cNvPr id="40" name="Shape 38">
              <a:extLst>
                <a:ext uri="{FF2B5EF4-FFF2-40B4-BE49-F238E27FC236}">
                  <a16:creationId xmlns:a16="http://schemas.microsoft.com/office/drawing/2014/main" id="{9C438068-C066-2718-9E14-D7946BDB7C83}"/>
                </a:ext>
              </a:extLst>
            </p:cNvPr>
            <p:cNvSpPr/>
            <p:nvPr/>
          </p:nvSpPr>
          <p:spPr>
            <a:xfrm>
              <a:off x="1446386" y="3457607"/>
              <a:ext cx="6251079" cy="788268"/>
            </a:xfrm>
            <a:prstGeom prst="roundRect">
              <a:avLst>
                <a:gd name="adj" fmla="val 5800"/>
              </a:avLst>
            </a:prstGeom>
            <a:grpFill/>
            <a:ln/>
            <a:effectLst>
              <a:outerShdw dist="11430" dir="2700000" algn="bl" rotWithShape="0">
                <a:srgbClr val="E6DED2">
                  <a:alpha val="100000"/>
                </a:srgbClr>
              </a:outerShdw>
            </a:effectLst>
          </p:spPr>
          <p:txBody>
            <a:bodyPr/>
            <a:lstStyle/>
            <a:p>
              <a:pPr defTabSz="730834"/>
              <a:endParaRPr lang="en-ZA" sz="1798">
                <a:solidFill>
                  <a:srgbClr val="5F6369"/>
                </a:solidFill>
                <a:latin typeface="Calibri"/>
              </a:endParaRPr>
            </a:p>
          </p:txBody>
        </p:sp>
        <p:sp>
          <p:nvSpPr>
            <p:cNvPr id="41" name="Shape 39">
              <a:extLst>
                <a:ext uri="{FF2B5EF4-FFF2-40B4-BE49-F238E27FC236}">
                  <a16:creationId xmlns:a16="http://schemas.microsoft.com/office/drawing/2014/main" id="{366B829C-C22E-A6E1-F9C7-D0F17BF1CDC9}"/>
                </a:ext>
              </a:extLst>
            </p:cNvPr>
            <p:cNvSpPr/>
            <p:nvPr/>
          </p:nvSpPr>
          <p:spPr>
            <a:xfrm>
              <a:off x="1446386" y="3448082"/>
              <a:ext cx="6251079" cy="38100"/>
            </a:xfrm>
            <a:prstGeom prst="roundRect">
              <a:avLst>
                <a:gd name="adj" fmla="val 87387"/>
              </a:avLst>
            </a:prstGeom>
            <a:grpFill/>
            <a:ln/>
          </p:spPr>
          <p:txBody>
            <a:bodyPr/>
            <a:lstStyle/>
            <a:p>
              <a:pPr defTabSz="730834"/>
              <a:endParaRPr lang="en-ZA" sz="1798">
                <a:solidFill>
                  <a:srgbClr val="5F6369"/>
                </a:solidFill>
                <a:latin typeface="Calibri"/>
              </a:endParaRPr>
            </a:p>
          </p:txBody>
        </p:sp>
        <p:sp>
          <p:nvSpPr>
            <p:cNvPr id="42" name="Shape 40">
              <a:extLst>
                <a:ext uri="{FF2B5EF4-FFF2-40B4-BE49-F238E27FC236}">
                  <a16:creationId xmlns:a16="http://schemas.microsoft.com/office/drawing/2014/main" id="{29E49AE4-FD4E-A699-8E22-E09F60AFDCFE}"/>
                </a:ext>
              </a:extLst>
            </p:cNvPr>
            <p:cNvSpPr/>
            <p:nvPr/>
          </p:nvSpPr>
          <p:spPr>
            <a:xfrm>
              <a:off x="4453050" y="3338768"/>
              <a:ext cx="237753" cy="237753"/>
            </a:xfrm>
            <a:prstGeom prst="roundRect">
              <a:avLst>
                <a:gd name="adj" fmla="val 240375"/>
              </a:avLst>
            </a:prstGeom>
            <a:grpFill/>
            <a:ln/>
          </p:spPr>
          <p:txBody>
            <a:bodyPr/>
            <a:lstStyle/>
            <a:p>
              <a:pPr defTabSz="730834"/>
              <a:endParaRPr lang="en-ZA" sz="1798">
                <a:solidFill>
                  <a:srgbClr val="5F6369"/>
                </a:solidFill>
                <a:latin typeface="Calibri"/>
              </a:endParaRPr>
            </a:p>
          </p:txBody>
        </p:sp>
        <p:sp>
          <p:nvSpPr>
            <p:cNvPr id="43" name="Text 41">
              <a:extLst>
                <a:ext uri="{FF2B5EF4-FFF2-40B4-BE49-F238E27FC236}">
                  <a16:creationId xmlns:a16="http://schemas.microsoft.com/office/drawing/2014/main" id="{397942F2-0B33-75C4-C274-7F883F57B136}"/>
                </a:ext>
              </a:extLst>
            </p:cNvPr>
            <p:cNvSpPr/>
            <p:nvPr/>
          </p:nvSpPr>
          <p:spPr>
            <a:xfrm>
              <a:off x="4524338" y="3398225"/>
              <a:ext cx="95101" cy="118839"/>
            </a:xfrm>
            <a:prstGeom prst="rect">
              <a:avLst/>
            </a:prstGeom>
            <a:grpFill/>
            <a:ln/>
          </p:spPr>
          <p:txBody>
            <a:bodyPr wrap="none" lIns="0" tIns="0" rIns="0" bIns="0" rtlCol="0" anchor="t"/>
            <a:lstStyle/>
            <a:p>
              <a:pPr defTabSz="730834">
                <a:lnSpc>
                  <a:spcPts val="1549"/>
                </a:lnSpc>
              </a:pPr>
              <a:r>
                <a:rPr lang="en-US" sz="1149" dirty="0">
                  <a:solidFill>
                    <a:srgbClr val="000000"/>
                  </a:solidFill>
                  <a:latin typeface="Noto Serif Medium" pitchFamily="34" charset="0"/>
                  <a:ea typeface="Noto Serif Medium" pitchFamily="34" charset="-122"/>
                  <a:cs typeface="Noto Serif Medium" pitchFamily="34" charset="-120"/>
                </a:rPr>
                <a:t>7</a:t>
              </a:r>
              <a:endParaRPr lang="en-US" sz="1149" dirty="0">
                <a:solidFill>
                  <a:srgbClr val="5F6369"/>
                </a:solidFill>
                <a:latin typeface="Calibri"/>
              </a:endParaRPr>
            </a:p>
          </p:txBody>
        </p:sp>
        <p:sp>
          <p:nvSpPr>
            <p:cNvPr id="44" name="Text 42">
              <a:extLst>
                <a:ext uri="{FF2B5EF4-FFF2-40B4-BE49-F238E27FC236}">
                  <a16:creationId xmlns:a16="http://schemas.microsoft.com/office/drawing/2014/main" id="{7C5E09AF-F580-CEA2-FA8A-4B6B208E3ECA}"/>
                </a:ext>
              </a:extLst>
            </p:cNvPr>
            <p:cNvSpPr/>
            <p:nvPr/>
          </p:nvSpPr>
          <p:spPr>
            <a:xfrm>
              <a:off x="1535162" y="3655772"/>
              <a:ext cx="1032793" cy="123899"/>
            </a:xfrm>
            <a:prstGeom prst="rect">
              <a:avLst/>
            </a:prstGeom>
            <a:grpFill/>
            <a:ln/>
          </p:spPr>
          <p:txBody>
            <a:bodyPr wrap="none" lIns="0" tIns="0" rIns="0" bIns="0" rtlCol="0" anchor="t"/>
            <a:lstStyle/>
            <a:p>
              <a:pPr defTabSz="730834">
                <a:lnSpc>
                  <a:spcPts val="1549"/>
                </a:lnSpc>
              </a:pPr>
              <a:r>
                <a:rPr lang="en-US" sz="1199" dirty="0">
                  <a:solidFill>
                    <a:srgbClr val="4C4C4C"/>
                  </a:solidFill>
                  <a:latin typeface="Noto Serif Medium" pitchFamily="34" charset="0"/>
                  <a:ea typeface="Noto Serif Medium" pitchFamily="34" charset="-122"/>
                  <a:cs typeface="Noto Serif Medium" pitchFamily="34" charset="-120"/>
                </a:rPr>
                <a:t>Commercial Platform</a:t>
              </a:r>
              <a:endParaRPr lang="en-US" sz="1199" dirty="0">
                <a:solidFill>
                  <a:srgbClr val="5F6369"/>
                </a:solidFill>
                <a:latin typeface="Calibri"/>
              </a:endParaRPr>
            </a:p>
          </p:txBody>
        </p:sp>
        <p:sp>
          <p:nvSpPr>
            <p:cNvPr id="45" name="Text 43">
              <a:extLst>
                <a:ext uri="{FF2B5EF4-FFF2-40B4-BE49-F238E27FC236}">
                  <a16:creationId xmlns:a16="http://schemas.microsoft.com/office/drawing/2014/main" id="{0F9760B9-04B2-12A6-9E7E-5293D0A40C52}"/>
                </a:ext>
              </a:extLst>
            </p:cNvPr>
            <p:cNvSpPr/>
            <p:nvPr/>
          </p:nvSpPr>
          <p:spPr>
            <a:xfrm>
              <a:off x="1535162" y="3810032"/>
              <a:ext cx="6073527" cy="311836"/>
            </a:xfrm>
            <a:prstGeom prst="rect">
              <a:avLst/>
            </a:prstGeom>
            <a:grpFill/>
            <a:ln/>
          </p:spPr>
          <p:txBody>
            <a:bodyPr wrap="square" lIns="0" tIns="0" rIns="0" bIns="0" rtlCol="0" anchor="t"/>
            <a:lstStyle/>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Packaged solutions create revenue opportunities</a:t>
              </a:r>
              <a:endParaRPr lang="en-US" sz="950" dirty="0">
                <a:solidFill>
                  <a:srgbClr val="5F6369"/>
                </a:solidFill>
                <a:latin typeface="Calibri"/>
              </a:endParaRPr>
            </a:p>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Shares innovations with peer institutions</a:t>
              </a:r>
              <a:endParaRPr lang="en-US" sz="950" dirty="0">
                <a:solidFill>
                  <a:srgbClr val="5F6369"/>
                </a:solidFill>
                <a:latin typeface="Calibri"/>
              </a:endParaRPr>
            </a:p>
            <a:p>
              <a:pPr marL="342579" indent="-342579" defTabSz="730834">
                <a:lnSpc>
                  <a:spcPts val="1300"/>
                </a:lnSpc>
                <a:buSzPct val="100000"/>
                <a:buFontTx/>
                <a:buChar char="•"/>
              </a:pPr>
              <a:r>
                <a:rPr lang="en-US" sz="950" dirty="0">
                  <a:solidFill>
                    <a:srgbClr val="4C4C4C"/>
                  </a:solidFill>
                  <a:latin typeface="Noto Serif" pitchFamily="34" charset="0"/>
                  <a:ea typeface="Noto Serif" pitchFamily="34" charset="-122"/>
                  <a:cs typeface="Noto Serif" pitchFamily="34" charset="-120"/>
                </a:rPr>
                <a:t>Establishes thought leadership in higher education technology</a:t>
              </a:r>
              <a:endParaRPr lang="en-US" sz="950" dirty="0">
                <a:solidFill>
                  <a:srgbClr val="5F6369"/>
                </a:solidFill>
                <a:latin typeface="Calibri"/>
              </a:endParaRPr>
            </a:p>
          </p:txBody>
        </p:sp>
      </p:grpSp>
    </p:spTree>
    <p:extLst>
      <p:ext uri="{BB962C8B-B14F-4D97-AF65-F5344CB8AC3E}">
        <p14:creationId xmlns:p14="http://schemas.microsoft.com/office/powerpoint/2010/main" val="1416089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6F51-FA01-5D25-1074-02D000D3DCB2}"/>
              </a:ext>
            </a:extLst>
          </p:cNvPr>
          <p:cNvSpPr>
            <a:spLocks noGrp="1"/>
          </p:cNvSpPr>
          <p:nvPr>
            <p:ph type="title"/>
          </p:nvPr>
        </p:nvSpPr>
        <p:spPr/>
        <p:txBody>
          <a:bodyPr/>
          <a:lstStyle/>
          <a:p>
            <a:r>
              <a:rPr lang="en-ZA" dirty="0"/>
              <a:t>Implementation Success Factors</a:t>
            </a:r>
            <a:br>
              <a:rPr lang="en-ZA" dirty="0"/>
            </a:br>
            <a:endParaRPr lang="en-ZA" dirty="0"/>
          </a:p>
        </p:txBody>
      </p:sp>
      <p:sp>
        <p:nvSpPr>
          <p:cNvPr id="3" name="Text 1">
            <a:extLst>
              <a:ext uri="{FF2B5EF4-FFF2-40B4-BE49-F238E27FC236}">
                <a16:creationId xmlns:a16="http://schemas.microsoft.com/office/drawing/2014/main" id="{9DFD7F24-670E-66D9-5054-AF433F536261}"/>
              </a:ext>
            </a:extLst>
          </p:cNvPr>
          <p:cNvSpPr/>
          <p:nvPr/>
        </p:nvSpPr>
        <p:spPr>
          <a:xfrm>
            <a:off x="491460" y="2042810"/>
            <a:ext cx="7060782" cy="4513776"/>
          </a:xfrm>
          <a:prstGeom prst="rect">
            <a:avLst/>
          </a:prstGeom>
          <a:noFill/>
          <a:ln/>
        </p:spPr>
        <p:txBody>
          <a:bodyPr wrap="square" lIns="0" tIns="0" rIns="0" bIns="0" rtlCol="0" anchor="t"/>
          <a:lstStyle/>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Disciplined execution and stakeholder alignment</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Excellence in change management</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Phased approach minimizes risk and maintains momentum</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Quarterly deliveries build confidence and demonstrate value</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Positive feedback loops sustain organizational commitment</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Architectural discipline is critical for new features</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Features must align with API-first, configuration-driven, and AI-enhanced principles</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Prioritize user training and communication for adoption</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Regular steering committee reviews ensure leadership engagement</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Address obstacles quickly through review process</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Resource planning covers new development and ongoing support</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Balance internal team capacity with strategic vendor partnerships</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Continuous testing and quality assurance prevent technical debt</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Achieve fundamental operational transformation by 2028</a:t>
            </a:r>
            <a:endParaRPr lang="en-US" sz="1549" dirty="0">
              <a:solidFill>
                <a:srgbClr val="5F6369"/>
              </a:solidFill>
              <a:latin typeface="Calibri"/>
            </a:endParaRPr>
          </a:p>
        </p:txBody>
      </p:sp>
      <p:grpSp>
        <p:nvGrpSpPr>
          <p:cNvPr id="4" name="Group 3">
            <a:extLst>
              <a:ext uri="{FF2B5EF4-FFF2-40B4-BE49-F238E27FC236}">
                <a16:creationId xmlns:a16="http://schemas.microsoft.com/office/drawing/2014/main" id="{2C9B8BEF-172F-FECF-9DA0-ECF727355F55}"/>
              </a:ext>
            </a:extLst>
          </p:cNvPr>
          <p:cNvGrpSpPr/>
          <p:nvPr/>
        </p:nvGrpSpPr>
        <p:grpSpPr>
          <a:xfrm>
            <a:off x="8500615" y="1658355"/>
            <a:ext cx="5207497" cy="5908006"/>
            <a:chOff x="5484167" y="1012925"/>
            <a:chExt cx="3257699" cy="3695923"/>
          </a:xfrm>
          <a:solidFill>
            <a:srgbClr val="00B0F0"/>
          </a:solidFill>
        </p:grpSpPr>
        <p:sp>
          <p:nvSpPr>
            <p:cNvPr id="5" name="Shape 2">
              <a:extLst>
                <a:ext uri="{FF2B5EF4-FFF2-40B4-BE49-F238E27FC236}">
                  <a16:creationId xmlns:a16="http://schemas.microsoft.com/office/drawing/2014/main" id="{1C8BABAF-49F0-F456-3A58-A9F40F8E6A3D}"/>
                </a:ext>
              </a:extLst>
            </p:cNvPr>
            <p:cNvSpPr/>
            <p:nvPr/>
          </p:nvSpPr>
          <p:spPr>
            <a:xfrm>
              <a:off x="5484167" y="1012925"/>
              <a:ext cx="3257699" cy="3695923"/>
            </a:xfrm>
            <a:prstGeom prst="roundRect">
              <a:avLst>
                <a:gd name="adj" fmla="val 2742"/>
              </a:avLst>
            </a:prstGeom>
            <a:grpFill/>
            <a:ln/>
          </p:spPr>
          <p:txBody>
            <a:bodyPr/>
            <a:lstStyle/>
            <a:p>
              <a:pPr defTabSz="730834"/>
              <a:endParaRPr lang="en-ZA" sz="1798">
                <a:solidFill>
                  <a:srgbClr val="5F6369"/>
                </a:solidFill>
                <a:latin typeface="Calibri"/>
              </a:endParaRPr>
            </a:p>
          </p:txBody>
        </p:sp>
        <p:sp>
          <p:nvSpPr>
            <p:cNvPr id="6" name="Text 3">
              <a:extLst>
                <a:ext uri="{FF2B5EF4-FFF2-40B4-BE49-F238E27FC236}">
                  <a16:creationId xmlns:a16="http://schemas.microsoft.com/office/drawing/2014/main" id="{45C674E9-1DCA-65D4-5E2B-732D1B0F11C7}"/>
                </a:ext>
              </a:extLst>
            </p:cNvPr>
            <p:cNvSpPr/>
            <p:nvPr/>
          </p:nvSpPr>
          <p:spPr>
            <a:xfrm>
              <a:off x="5608141" y="1136898"/>
              <a:ext cx="1744266" cy="193849"/>
            </a:xfrm>
            <a:prstGeom prst="rect">
              <a:avLst/>
            </a:prstGeom>
            <a:grpFill/>
            <a:ln/>
          </p:spPr>
          <p:txBody>
            <a:bodyPr wrap="none" lIns="0" tIns="0" rIns="0" bIns="0" rtlCol="0" anchor="t"/>
            <a:lstStyle/>
            <a:p>
              <a:pPr defTabSz="730834">
                <a:lnSpc>
                  <a:spcPts val="2398"/>
                </a:lnSpc>
              </a:pPr>
              <a:r>
                <a:rPr lang="en-US" sz="1949" dirty="0">
                  <a:solidFill>
                    <a:srgbClr val="000000"/>
                  </a:solidFill>
                  <a:latin typeface="Noto Serif Medium" pitchFamily="34" charset="0"/>
                  <a:ea typeface="Noto Serif Medium" pitchFamily="34" charset="-122"/>
                  <a:cs typeface="Noto Serif Medium" pitchFamily="34" charset="-120"/>
                </a:rPr>
                <a:t>Critical Success Factors</a:t>
              </a:r>
              <a:endParaRPr lang="en-US" sz="1949" dirty="0">
                <a:solidFill>
                  <a:srgbClr val="5F6369"/>
                </a:solidFill>
                <a:latin typeface="Calibri"/>
              </a:endParaRPr>
            </a:p>
          </p:txBody>
        </p:sp>
        <p:sp>
          <p:nvSpPr>
            <p:cNvPr id="7" name="Text 4">
              <a:extLst>
                <a:ext uri="{FF2B5EF4-FFF2-40B4-BE49-F238E27FC236}">
                  <a16:creationId xmlns:a16="http://schemas.microsoft.com/office/drawing/2014/main" id="{03C93D9F-CAE5-206F-A7A0-4A822C751F08}"/>
                </a:ext>
              </a:extLst>
            </p:cNvPr>
            <p:cNvSpPr/>
            <p:nvPr/>
          </p:nvSpPr>
          <p:spPr>
            <a:xfrm>
              <a:off x="5608141" y="1454721"/>
              <a:ext cx="3009751" cy="1984743"/>
            </a:xfrm>
            <a:prstGeom prst="rect">
              <a:avLst/>
            </a:prstGeom>
            <a:grpFill/>
            <a:ln/>
          </p:spPr>
          <p:txBody>
            <a:bodyPr wrap="square" lIns="0" tIns="0" rIns="0" bIns="0" rtlCol="0" anchor="t"/>
            <a:lstStyle/>
            <a:p>
              <a:pPr marL="342579" indent="-342579" defTabSz="730834">
                <a:lnSpc>
                  <a:spcPts val="2498"/>
                </a:lnSpc>
                <a:buSzPct val="100000"/>
                <a:buFontTx/>
                <a:buChar char="•"/>
              </a:pPr>
              <a:r>
                <a:rPr lang="en-US" sz="1549" dirty="0">
                  <a:solidFill>
                    <a:srgbClr val="000000"/>
                  </a:solidFill>
                  <a:latin typeface="Noto Serif" pitchFamily="34" charset="0"/>
                  <a:ea typeface="Noto Serif" pitchFamily="34" charset="-122"/>
                  <a:cs typeface="Noto Serif" pitchFamily="34" charset="-120"/>
                </a:rPr>
                <a:t>Executive sponsorship and sustained funding</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000000"/>
                  </a:solidFill>
                  <a:latin typeface="Noto Serif" pitchFamily="34" charset="0"/>
                  <a:ea typeface="Noto Serif" pitchFamily="34" charset="-122"/>
                  <a:cs typeface="Noto Serif" pitchFamily="34" charset="-120"/>
                </a:rPr>
                <a:t>Architectural governance and standards adherence</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000000"/>
                  </a:solidFill>
                  <a:latin typeface="Noto Serif" pitchFamily="34" charset="0"/>
                  <a:ea typeface="Noto Serif" pitchFamily="34" charset="-122"/>
                  <a:cs typeface="Noto Serif" pitchFamily="34" charset="-120"/>
                </a:rPr>
                <a:t>User-centered design and change management</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000000"/>
                  </a:solidFill>
                  <a:latin typeface="Noto Serif" pitchFamily="34" charset="0"/>
                  <a:ea typeface="Noto Serif" pitchFamily="34" charset="-122"/>
                  <a:cs typeface="Noto Serif" pitchFamily="34" charset="-120"/>
                </a:rPr>
                <a:t>Iterative delivery with regular stakeholder feedback</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000000"/>
                  </a:solidFill>
                  <a:latin typeface="Noto Serif" pitchFamily="34" charset="0"/>
                  <a:ea typeface="Noto Serif" pitchFamily="34" charset="-122"/>
                  <a:cs typeface="Noto Serif" pitchFamily="34" charset="-120"/>
                </a:rPr>
                <a:t>Quality assurance and technical debt prevention</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000000"/>
                  </a:solidFill>
                  <a:latin typeface="Noto Serif" pitchFamily="34" charset="0"/>
                  <a:ea typeface="Noto Serif" pitchFamily="34" charset="-122"/>
                  <a:cs typeface="Noto Serif" pitchFamily="34" charset="-120"/>
                </a:rPr>
                <a:t>Strategic vendor partnerships and knowledge transfer</a:t>
              </a:r>
              <a:endParaRPr lang="en-US" sz="1549" dirty="0">
                <a:solidFill>
                  <a:srgbClr val="5F6369"/>
                </a:solidFill>
                <a:latin typeface="Calibri"/>
              </a:endParaRPr>
            </a:p>
          </p:txBody>
        </p:sp>
      </p:grpSp>
    </p:spTree>
    <p:extLst>
      <p:ext uri="{BB962C8B-B14F-4D97-AF65-F5344CB8AC3E}">
        <p14:creationId xmlns:p14="http://schemas.microsoft.com/office/powerpoint/2010/main" val="3281083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B9CD-04E4-4B0B-6E54-9B1E058CDE07}"/>
              </a:ext>
            </a:extLst>
          </p:cNvPr>
          <p:cNvSpPr>
            <a:spLocks noGrp="1"/>
          </p:cNvSpPr>
          <p:nvPr>
            <p:ph type="title"/>
          </p:nvPr>
        </p:nvSpPr>
        <p:spPr>
          <a:xfrm>
            <a:off x="6148032" y="1243526"/>
            <a:ext cx="7319343" cy="807201"/>
          </a:xfrm>
        </p:spPr>
        <p:txBody>
          <a:bodyPr/>
          <a:lstStyle/>
          <a:p>
            <a:r>
              <a:rPr lang="en-US" dirty="0"/>
              <a:t>Next Steps: Making the Vision Reality</a:t>
            </a:r>
            <a:endParaRPr lang="en-ZA" dirty="0"/>
          </a:p>
        </p:txBody>
      </p:sp>
      <p:pic>
        <p:nvPicPr>
          <p:cNvPr id="3" name="Image 0" descr="preencoded.png">
            <a:extLst>
              <a:ext uri="{FF2B5EF4-FFF2-40B4-BE49-F238E27FC236}">
                <a16:creationId xmlns:a16="http://schemas.microsoft.com/office/drawing/2014/main" id="{DEC44BF6-9965-6F92-3C2D-ADC77491F5B1}"/>
              </a:ext>
            </a:extLst>
          </p:cNvPr>
          <p:cNvPicPr>
            <a:picLocks noChangeAspect="1"/>
          </p:cNvPicPr>
          <p:nvPr/>
        </p:nvPicPr>
        <p:blipFill>
          <a:blip r:embed="rId2"/>
          <a:stretch>
            <a:fillRect/>
          </a:stretch>
        </p:blipFill>
        <p:spPr>
          <a:xfrm>
            <a:off x="6767" y="3807"/>
            <a:ext cx="5481325" cy="8221987"/>
          </a:xfrm>
          <a:prstGeom prst="rect">
            <a:avLst/>
          </a:prstGeom>
        </p:spPr>
      </p:pic>
      <p:sp>
        <p:nvSpPr>
          <p:cNvPr id="6" name="Text 1">
            <a:extLst>
              <a:ext uri="{FF2B5EF4-FFF2-40B4-BE49-F238E27FC236}">
                <a16:creationId xmlns:a16="http://schemas.microsoft.com/office/drawing/2014/main" id="{34B25BBF-9504-C07A-ED12-9B20CF872E78}"/>
              </a:ext>
            </a:extLst>
          </p:cNvPr>
          <p:cNvSpPr/>
          <p:nvPr/>
        </p:nvSpPr>
        <p:spPr>
          <a:xfrm>
            <a:off x="6148031" y="2050728"/>
            <a:ext cx="8018102" cy="761958"/>
          </a:xfrm>
          <a:prstGeom prst="rect">
            <a:avLst/>
          </a:prstGeom>
          <a:noFill/>
          <a:ln/>
        </p:spPr>
        <p:txBody>
          <a:bodyPr wrap="square" lIns="0" tIns="0" rIns="0" bIns="0" rtlCol="0" anchor="t"/>
          <a:lstStyle/>
          <a:p>
            <a:pPr marL="342579" indent="-342579" defTabSz="730834">
              <a:lnSpc>
                <a:spcPts val="1499"/>
              </a:lnSpc>
              <a:buSzPct val="100000"/>
              <a:buFontTx/>
              <a:buChar char="•"/>
            </a:pPr>
            <a:r>
              <a:rPr lang="en-US" sz="1100" dirty="0">
                <a:solidFill>
                  <a:srgbClr val="4C4C4C"/>
                </a:solidFill>
                <a:latin typeface="Noto Serif" pitchFamily="34" charset="0"/>
                <a:ea typeface="Noto Serif" pitchFamily="34" charset="-122"/>
                <a:cs typeface="Noto Serif" pitchFamily="34" charset="-120"/>
              </a:rPr>
              <a:t>Executive approval needed</a:t>
            </a:r>
            <a:endParaRPr lang="en-US" sz="1100" dirty="0">
              <a:solidFill>
                <a:srgbClr val="5F6369"/>
              </a:solidFill>
              <a:latin typeface="Calibri"/>
            </a:endParaRPr>
          </a:p>
          <a:p>
            <a:pPr marL="342579" indent="-342579" defTabSz="730834">
              <a:lnSpc>
                <a:spcPts val="1499"/>
              </a:lnSpc>
              <a:buSzPct val="100000"/>
              <a:buFontTx/>
              <a:buChar char="•"/>
            </a:pPr>
            <a:r>
              <a:rPr lang="en-US" sz="1100" dirty="0">
                <a:solidFill>
                  <a:srgbClr val="4C4C4C"/>
                </a:solidFill>
                <a:latin typeface="Noto Serif" pitchFamily="34" charset="0"/>
                <a:ea typeface="Noto Serif" pitchFamily="34" charset="-122"/>
                <a:cs typeface="Noto Serif" pitchFamily="34" charset="-120"/>
              </a:rPr>
              <a:t>Resource allocation for Q1 2026 initiatives</a:t>
            </a:r>
            <a:endParaRPr lang="en-US" sz="1100" dirty="0">
              <a:solidFill>
                <a:srgbClr val="5F6369"/>
              </a:solidFill>
              <a:latin typeface="Calibri"/>
            </a:endParaRPr>
          </a:p>
          <a:p>
            <a:pPr marL="342579" indent="-342579" defTabSz="730834">
              <a:lnSpc>
                <a:spcPts val="1499"/>
              </a:lnSpc>
              <a:buSzPct val="100000"/>
              <a:buFontTx/>
              <a:buChar char="•"/>
            </a:pPr>
            <a:r>
              <a:rPr lang="en-US" sz="1100" dirty="0">
                <a:solidFill>
                  <a:srgbClr val="4C4C4C"/>
                </a:solidFill>
                <a:latin typeface="Noto Serif" pitchFamily="34" charset="0"/>
                <a:ea typeface="Noto Serif" pitchFamily="34" charset="-122"/>
                <a:cs typeface="Noto Serif" pitchFamily="34" charset="-120"/>
              </a:rPr>
              <a:t>Form program governance structures</a:t>
            </a:r>
            <a:endParaRPr lang="en-US" sz="1100" dirty="0">
              <a:solidFill>
                <a:srgbClr val="5F6369"/>
              </a:solidFill>
              <a:latin typeface="Calibri"/>
            </a:endParaRPr>
          </a:p>
          <a:p>
            <a:pPr marL="342579" indent="-342579" defTabSz="730834">
              <a:lnSpc>
                <a:spcPts val="1499"/>
              </a:lnSpc>
              <a:buSzPct val="100000"/>
              <a:buFontTx/>
              <a:buChar char="•"/>
            </a:pPr>
            <a:r>
              <a:rPr lang="en-US" sz="1100" dirty="0">
                <a:solidFill>
                  <a:srgbClr val="4C4C4C"/>
                </a:solidFill>
                <a:latin typeface="Noto Serif" pitchFamily="34" charset="0"/>
                <a:ea typeface="Noto Serif" pitchFamily="34" charset="-122"/>
                <a:cs typeface="Noto Serif" pitchFamily="34" charset="-120"/>
              </a:rPr>
              <a:t>Transformation team ready for delivery</a:t>
            </a:r>
            <a:endParaRPr lang="en-US" sz="1100" dirty="0">
              <a:solidFill>
                <a:srgbClr val="5F6369"/>
              </a:solidFill>
              <a:latin typeface="Calibri"/>
            </a:endParaRPr>
          </a:p>
        </p:txBody>
      </p:sp>
      <p:pic>
        <p:nvPicPr>
          <p:cNvPr id="8" name="Image 1" descr="preencoded.png">
            <a:extLst>
              <a:ext uri="{FF2B5EF4-FFF2-40B4-BE49-F238E27FC236}">
                <a16:creationId xmlns:a16="http://schemas.microsoft.com/office/drawing/2014/main" id="{BFBCF0EB-55B0-FAB4-D279-1B4950AAE59A}"/>
              </a:ext>
            </a:extLst>
          </p:cNvPr>
          <p:cNvPicPr>
            <a:picLocks noChangeAspect="1"/>
          </p:cNvPicPr>
          <p:nvPr/>
        </p:nvPicPr>
        <p:blipFill>
          <a:blip r:embed="rId3"/>
          <a:stretch>
            <a:fillRect/>
          </a:stretch>
        </p:blipFill>
        <p:spPr>
          <a:xfrm>
            <a:off x="6148030" y="3035609"/>
            <a:ext cx="698369" cy="971603"/>
          </a:xfrm>
          <a:prstGeom prst="rect">
            <a:avLst/>
          </a:prstGeom>
        </p:spPr>
      </p:pic>
      <p:sp>
        <p:nvSpPr>
          <p:cNvPr id="9" name="Text 2">
            <a:extLst>
              <a:ext uri="{FF2B5EF4-FFF2-40B4-BE49-F238E27FC236}">
                <a16:creationId xmlns:a16="http://schemas.microsoft.com/office/drawing/2014/main" id="{9FC41FFF-D57E-138B-D4C3-55EBC54025B7}"/>
              </a:ext>
            </a:extLst>
          </p:cNvPr>
          <p:cNvSpPr/>
          <p:nvPr/>
        </p:nvSpPr>
        <p:spPr>
          <a:xfrm>
            <a:off x="6944772" y="3175257"/>
            <a:ext cx="1746102" cy="218278"/>
          </a:xfrm>
          <a:prstGeom prst="rect">
            <a:avLst/>
          </a:prstGeom>
          <a:noFill/>
          <a:ln/>
        </p:spPr>
        <p:txBody>
          <a:bodyPr wrap="none" lIns="0" tIns="0" rIns="0" bIns="0" rtlCol="0" anchor="t"/>
          <a:lstStyle/>
          <a:p>
            <a:pPr defTabSz="730834">
              <a:lnSpc>
                <a:spcPts val="1699"/>
              </a:lnSpc>
            </a:pPr>
            <a:r>
              <a:rPr lang="en-US" sz="1349" dirty="0">
                <a:solidFill>
                  <a:srgbClr val="4C4C4C"/>
                </a:solidFill>
                <a:latin typeface="Noto Serif Medium" pitchFamily="34" charset="0"/>
                <a:ea typeface="Noto Serif Medium" pitchFamily="34" charset="-122"/>
                <a:cs typeface="Noto Serif Medium" pitchFamily="34" charset="-120"/>
              </a:rPr>
              <a:t>Secure Approval</a:t>
            </a:r>
            <a:endParaRPr lang="en-US" sz="1349" dirty="0">
              <a:solidFill>
                <a:srgbClr val="5F6369"/>
              </a:solidFill>
              <a:latin typeface="Calibri"/>
            </a:endParaRPr>
          </a:p>
        </p:txBody>
      </p:sp>
      <p:sp>
        <p:nvSpPr>
          <p:cNvPr id="10" name="Text 3">
            <a:extLst>
              <a:ext uri="{FF2B5EF4-FFF2-40B4-BE49-F238E27FC236}">
                <a16:creationId xmlns:a16="http://schemas.microsoft.com/office/drawing/2014/main" id="{5329590A-C0EE-41F4-A0B0-BFFD087095D6}"/>
              </a:ext>
            </a:extLst>
          </p:cNvPr>
          <p:cNvSpPr/>
          <p:nvPr/>
        </p:nvSpPr>
        <p:spPr>
          <a:xfrm>
            <a:off x="6944773" y="3452537"/>
            <a:ext cx="7221360" cy="380980"/>
          </a:xfrm>
          <a:prstGeom prst="rect">
            <a:avLst/>
          </a:prstGeom>
          <a:noFill/>
          <a:ln/>
        </p:spPr>
        <p:txBody>
          <a:bodyPr wrap="square" lIns="0" tIns="0" rIns="0" bIns="0" rtlCol="0" anchor="t"/>
          <a:lstStyle/>
          <a:p>
            <a:pPr marL="342579" indent="-342579" defTabSz="730834">
              <a:lnSpc>
                <a:spcPts val="1499"/>
              </a:lnSpc>
              <a:buSzPct val="100000"/>
              <a:buFontTx/>
              <a:buChar char="•"/>
            </a:pPr>
            <a:r>
              <a:rPr lang="en-US" sz="1100" dirty="0">
                <a:solidFill>
                  <a:srgbClr val="4C4C4C"/>
                </a:solidFill>
                <a:latin typeface="Noto Serif" pitchFamily="34" charset="0"/>
                <a:ea typeface="Noto Serif" pitchFamily="34" charset="-122"/>
                <a:cs typeface="Noto Serif" pitchFamily="34" charset="-120"/>
              </a:rPr>
              <a:t>Present roadmap for formal approval</a:t>
            </a:r>
            <a:endParaRPr lang="en-US" sz="1100" dirty="0">
              <a:solidFill>
                <a:srgbClr val="5F6369"/>
              </a:solidFill>
              <a:latin typeface="Calibri"/>
            </a:endParaRPr>
          </a:p>
          <a:p>
            <a:pPr marL="342579" indent="-342579" defTabSz="730834">
              <a:lnSpc>
                <a:spcPts val="1499"/>
              </a:lnSpc>
              <a:buSzPct val="100000"/>
              <a:buFontTx/>
              <a:buChar char="•"/>
            </a:pPr>
            <a:r>
              <a:rPr lang="en-US" sz="1100" dirty="0">
                <a:solidFill>
                  <a:srgbClr val="4C4C4C"/>
                </a:solidFill>
                <a:latin typeface="Noto Serif" pitchFamily="34" charset="0"/>
                <a:ea typeface="Noto Serif" pitchFamily="34" charset="-122"/>
                <a:cs typeface="Noto Serif" pitchFamily="34" charset="-120"/>
              </a:rPr>
              <a:t>Secure budget authorization</a:t>
            </a:r>
            <a:endParaRPr lang="en-US" sz="1100" dirty="0">
              <a:solidFill>
                <a:srgbClr val="5F6369"/>
              </a:solidFill>
              <a:latin typeface="Calibri"/>
            </a:endParaRPr>
          </a:p>
        </p:txBody>
      </p:sp>
      <p:pic>
        <p:nvPicPr>
          <p:cNvPr id="11" name="Image 2" descr="preencoded.png">
            <a:extLst>
              <a:ext uri="{FF2B5EF4-FFF2-40B4-BE49-F238E27FC236}">
                <a16:creationId xmlns:a16="http://schemas.microsoft.com/office/drawing/2014/main" id="{AEA308F3-1A4C-12CC-B439-5E7BA0D44050}"/>
              </a:ext>
            </a:extLst>
          </p:cNvPr>
          <p:cNvPicPr>
            <a:picLocks noChangeAspect="1"/>
          </p:cNvPicPr>
          <p:nvPr/>
        </p:nvPicPr>
        <p:blipFill>
          <a:blip r:embed="rId4"/>
          <a:stretch>
            <a:fillRect/>
          </a:stretch>
        </p:blipFill>
        <p:spPr>
          <a:xfrm>
            <a:off x="6148030" y="3973167"/>
            <a:ext cx="698369" cy="1196305"/>
          </a:xfrm>
          <a:prstGeom prst="rect">
            <a:avLst/>
          </a:prstGeom>
        </p:spPr>
      </p:pic>
      <p:sp>
        <p:nvSpPr>
          <p:cNvPr id="12" name="Text 4">
            <a:extLst>
              <a:ext uri="{FF2B5EF4-FFF2-40B4-BE49-F238E27FC236}">
                <a16:creationId xmlns:a16="http://schemas.microsoft.com/office/drawing/2014/main" id="{592985FA-260C-4C5E-4671-E45256ECA6D4}"/>
              </a:ext>
            </a:extLst>
          </p:cNvPr>
          <p:cNvSpPr/>
          <p:nvPr/>
        </p:nvSpPr>
        <p:spPr>
          <a:xfrm>
            <a:off x="6944772" y="4112816"/>
            <a:ext cx="1746102" cy="218278"/>
          </a:xfrm>
          <a:prstGeom prst="rect">
            <a:avLst/>
          </a:prstGeom>
          <a:noFill/>
          <a:ln/>
        </p:spPr>
        <p:txBody>
          <a:bodyPr wrap="none" lIns="0" tIns="0" rIns="0" bIns="0" rtlCol="0" anchor="t"/>
          <a:lstStyle/>
          <a:p>
            <a:pPr defTabSz="730834">
              <a:lnSpc>
                <a:spcPts val="1699"/>
              </a:lnSpc>
            </a:pPr>
            <a:r>
              <a:rPr lang="en-US" sz="1349" dirty="0">
                <a:solidFill>
                  <a:srgbClr val="4C4C4C"/>
                </a:solidFill>
                <a:latin typeface="Noto Serif Medium" pitchFamily="34" charset="0"/>
                <a:ea typeface="Noto Serif Medium" pitchFamily="34" charset="-122"/>
                <a:cs typeface="Noto Serif Medium" pitchFamily="34" charset="-120"/>
              </a:rPr>
              <a:t>Mobilize Teams</a:t>
            </a:r>
            <a:endParaRPr lang="en-US" sz="1349" dirty="0">
              <a:solidFill>
                <a:srgbClr val="5F6369"/>
              </a:solidFill>
              <a:latin typeface="Calibri"/>
            </a:endParaRPr>
          </a:p>
        </p:txBody>
      </p:sp>
      <p:sp>
        <p:nvSpPr>
          <p:cNvPr id="13" name="Text 5">
            <a:extLst>
              <a:ext uri="{FF2B5EF4-FFF2-40B4-BE49-F238E27FC236}">
                <a16:creationId xmlns:a16="http://schemas.microsoft.com/office/drawing/2014/main" id="{F2BC5BC2-2581-FFF8-2586-F68DA3900CFB}"/>
              </a:ext>
            </a:extLst>
          </p:cNvPr>
          <p:cNvSpPr/>
          <p:nvPr/>
        </p:nvSpPr>
        <p:spPr>
          <a:xfrm>
            <a:off x="6944773" y="4390095"/>
            <a:ext cx="7221360" cy="571469"/>
          </a:xfrm>
          <a:prstGeom prst="rect">
            <a:avLst/>
          </a:prstGeom>
          <a:noFill/>
          <a:ln/>
        </p:spPr>
        <p:txBody>
          <a:bodyPr wrap="square" lIns="0" tIns="0" rIns="0" bIns="0" rtlCol="0" anchor="t"/>
          <a:lstStyle/>
          <a:p>
            <a:pPr marL="342579" indent="-342579" defTabSz="730834">
              <a:lnSpc>
                <a:spcPts val="1499"/>
              </a:lnSpc>
              <a:buSzPct val="100000"/>
              <a:buFontTx/>
              <a:buChar char="•"/>
            </a:pPr>
            <a:r>
              <a:rPr lang="en-US" sz="1100" dirty="0">
                <a:solidFill>
                  <a:srgbClr val="4C4C4C"/>
                </a:solidFill>
                <a:latin typeface="Noto Serif" pitchFamily="34" charset="0"/>
                <a:ea typeface="Noto Serif" pitchFamily="34" charset="-122"/>
                <a:cs typeface="Noto Serif" pitchFamily="34" charset="-120"/>
              </a:rPr>
              <a:t>Assemble program management office</a:t>
            </a:r>
            <a:endParaRPr lang="en-US" sz="1100" dirty="0">
              <a:solidFill>
                <a:srgbClr val="5F6369"/>
              </a:solidFill>
              <a:latin typeface="Calibri"/>
            </a:endParaRPr>
          </a:p>
          <a:p>
            <a:pPr marL="342579" indent="-342579" defTabSz="730834">
              <a:lnSpc>
                <a:spcPts val="1499"/>
              </a:lnSpc>
              <a:buSzPct val="100000"/>
              <a:buFontTx/>
              <a:buChar char="•"/>
            </a:pPr>
            <a:r>
              <a:rPr lang="en-US" sz="1100" dirty="0">
                <a:solidFill>
                  <a:srgbClr val="4C4C4C"/>
                </a:solidFill>
                <a:latin typeface="Noto Serif" pitchFamily="34" charset="0"/>
                <a:ea typeface="Noto Serif" pitchFamily="34" charset="-122"/>
                <a:cs typeface="Noto Serif" pitchFamily="34" charset="-120"/>
              </a:rPr>
              <a:t>Mobilize technical teams</a:t>
            </a:r>
            <a:endParaRPr lang="en-US" sz="1100" dirty="0">
              <a:solidFill>
                <a:srgbClr val="5F6369"/>
              </a:solidFill>
              <a:latin typeface="Calibri"/>
            </a:endParaRPr>
          </a:p>
          <a:p>
            <a:pPr marL="342579" indent="-342579" defTabSz="730834">
              <a:lnSpc>
                <a:spcPts val="1499"/>
              </a:lnSpc>
              <a:buSzPct val="100000"/>
              <a:buFontTx/>
              <a:buChar char="•"/>
            </a:pPr>
            <a:r>
              <a:rPr lang="en-US" sz="1100" dirty="0">
                <a:solidFill>
                  <a:srgbClr val="4C4C4C"/>
                </a:solidFill>
                <a:latin typeface="Noto Serif" pitchFamily="34" charset="0"/>
                <a:ea typeface="Noto Serif" pitchFamily="34" charset="-122"/>
                <a:cs typeface="Noto Serif" pitchFamily="34" charset="-120"/>
              </a:rPr>
              <a:t>Gather change management resources</a:t>
            </a:r>
            <a:endParaRPr lang="en-US" sz="1100" dirty="0">
              <a:solidFill>
                <a:srgbClr val="5F6369"/>
              </a:solidFill>
              <a:latin typeface="Calibri"/>
            </a:endParaRPr>
          </a:p>
        </p:txBody>
      </p:sp>
      <p:pic>
        <p:nvPicPr>
          <p:cNvPr id="14" name="Image 3" descr="preencoded.png">
            <a:extLst>
              <a:ext uri="{FF2B5EF4-FFF2-40B4-BE49-F238E27FC236}">
                <a16:creationId xmlns:a16="http://schemas.microsoft.com/office/drawing/2014/main" id="{D245455E-2B24-845D-462A-D83802DB12A7}"/>
              </a:ext>
            </a:extLst>
          </p:cNvPr>
          <p:cNvPicPr>
            <a:picLocks noChangeAspect="1"/>
          </p:cNvPicPr>
          <p:nvPr/>
        </p:nvPicPr>
        <p:blipFill>
          <a:blip r:embed="rId5"/>
          <a:stretch>
            <a:fillRect/>
          </a:stretch>
        </p:blipFill>
        <p:spPr>
          <a:xfrm>
            <a:off x="6148030" y="5101212"/>
            <a:ext cx="698369" cy="1196305"/>
          </a:xfrm>
          <a:prstGeom prst="rect">
            <a:avLst/>
          </a:prstGeom>
        </p:spPr>
      </p:pic>
      <p:sp>
        <p:nvSpPr>
          <p:cNvPr id="15" name="Text 6">
            <a:extLst>
              <a:ext uri="{FF2B5EF4-FFF2-40B4-BE49-F238E27FC236}">
                <a16:creationId xmlns:a16="http://schemas.microsoft.com/office/drawing/2014/main" id="{42F2058D-E1DC-E0D1-D335-CAC27F449066}"/>
              </a:ext>
            </a:extLst>
          </p:cNvPr>
          <p:cNvSpPr/>
          <p:nvPr/>
        </p:nvSpPr>
        <p:spPr>
          <a:xfrm>
            <a:off x="6944772" y="5240863"/>
            <a:ext cx="1746102" cy="218278"/>
          </a:xfrm>
          <a:prstGeom prst="rect">
            <a:avLst/>
          </a:prstGeom>
          <a:noFill/>
          <a:ln/>
        </p:spPr>
        <p:txBody>
          <a:bodyPr wrap="none" lIns="0" tIns="0" rIns="0" bIns="0" rtlCol="0" anchor="t"/>
          <a:lstStyle/>
          <a:p>
            <a:pPr defTabSz="730834">
              <a:lnSpc>
                <a:spcPts val="1699"/>
              </a:lnSpc>
            </a:pPr>
            <a:r>
              <a:rPr lang="en-US" sz="1349" dirty="0">
                <a:solidFill>
                  <a:srgbClr val="4C4C4C"/>
                </a:solidFill>
                <a:latin typeface="Noto Serif Medium" pitchFamily="34" charset="0"/>
                <a:ea typeface="Noto Serif Medium" pitchFamily="34" charset="-122"/>
                <a:cs typeface="Noto Serif Medium" pitchFamily="34" charset="-120"/>
              </a:rPr>
              <a:t>Launch Q1 2026</a:t>
            </a:r>
            <a:endParaRPr lang="en-US" sz="1349" dirty="0">
              <a:solidFill>
                <a:srgbClr val="5F6369"/>
              </a:solidFill>
              <a:latin typeface="Calibri"/>
            </a:endParaRPr>
          </a:p>
        </p:txBody>
      </p:sp>
      <p:sp>
        <p:nvSpPr>
          <p:cNvPr id="16" name="Text 7">
            <a:extLst>
              <a:ext uri="{FF2B5EF4-FFF2-40B4-BE49-F238E27FC236}">
                <a16:creationId xmlns:a16="http://schemas.microsoft.com/office/drawing/2014/main" id="{B9CAAB2A-12A4-FCC4-76F7-5445C98D2323}"/>
              </a:ext>
            </a:extLst>
          </p:cNvPr>
          <p:cNvSpPr/>
          <p:nvPr/>
        </p:nvSpPr>
        <p:spPr>
          <a:xfrm>
            <a:off x="6944773" y="5518142"/>
            <a:ext cx="7221360" cy="571469"/>
          </a:xfrm>
          <a:prstGeom prst="rect">
            <a:avLst/>
          </a:prstGeom>
          <a:noFill/>
          <a:ln/>
        </p:spPr>
        <p:txBody>
          <a:bodyPr wrap="square" lIns="0" tIns="0" rIns="0" bIns="0" rtlCol="0" anchor="t"/>
          <a:lstStyle/>
          <a:p>
            <a:pPr marL="342579" indent="-342579" defTabSz="730834">
              <a:lnSpc>
                <a:spcPts val="1499"/>
              </a:lnSpc>
              <a:buSzPct val="100000"/>
              <a:buFontTx/>
              <a:buChar char="•"/>
            </a:pPr>
            <a:r>
              <a:rPr lang="en-US" sz="1100" dirty="0">
                <a:solidFill>
                  <a:srgbClr val="4C4C4C"/>
                </a:solidFill>
                <a:latin typeface="Noto Serif" pitchFamily="34" charset="0"/>
                <a:ea typeface="Noto Serif" pitchFamily="34" charset="-122"/>
                <a:cs typeface="Noto Serif" pitchFamily="34" charset="-120"/>
              </a:rPr>
              <a:t>Start Alumni iEnabler development</a:t>
            </a:r>
            <a:endParaRPr lang="en-US" sz="1100" dirty="0">
              <a:solidFill>
                <a:srgbClr val="5F6369"/>
              </a:solidFill>
              <a:latin typeface="Calibri"/>
            </a:endParaRPr>
          </a:p>
          <a:p>
            <a:pPr marL="342579" indent="-342579" defTabSz="730834">
              <a:lnSpc>
                <a:spcPts val="1499"/>
              </a:lnSpc>
              <a:buSzPct val="100000"/>
              <a:buFontTx/>
              <a:buChar char="•"/>
            </a:pPr>
            <a:r>
              <a:rPr lang="en-US" sz="1100" dirty="0">
                <a:solidFill>
                  <a:srgbClr val="4C4C4C"/>
                </a:solidFill>
                <a:latin typeface="Noto Serif" pitchFamily="34" charset="0"/>
                <a:ea typeface="Noto Serif" pitchFamily="34" charset="-122"/>
                <a:cs typeface="Noto Serif" pitchFamily="34" charset="-120"/>
              </a:rPr>
              <a:t>Initiate HDMS Phase 1</a:t>
            </a:r>
            <a:endParaRPr lang="en-US" sz="1100" dirty="0">
              <a:solidFill>
                <a:srgbClr val="5F6369"/>
              </a:solidFill>
              <a:latin typeface="Calibri"/>
            </a:endParaRPr>
          </a:p>
          <a:p>
            <a:pPr marL="342579" indent="-342579" defTabSz="730834">
              <a:lnSpc>
                <a:spcPts val="1499"/>
              </a:lnSpc>
              <a:buSzPct val="100000"/>
              <a:buFontTx/>
              <a:buChar char="•"/>
            </a:pPr>
            <a:r>
              <a:rPr lang="en-US" sz="1100" dirty="0">
                <a:solidFill>
                  <a:srgbClr val="4C4C4C"/>
                </a:solidFill>
                <a:latin typeface="Noto Serif" pitchFamily="34" charset="0"/>
                <a:ea typeface="Noto Serif" pitchFamily="34" charset="-122"/>
                <a:cs typeface="Noto Serif" pitchFamily="34" charset="-120"/>
              </a:rPr>
              <a:t>Ensure full stakeholder engagement</a:t>
            </a:r>
            <a:endParaRPr lang="en-US" sz="1100" dirty="0">
              <a:solidFill>
                <a:srgbClr val="5F6369"/>
              </a:solidFill>
              <a:latin typeface="Calibri"/>
            </a:endParaRPr>
          </a:p>
        </p:txBody>
      </p:sp>
      <p:sp>
        <p:nvSpPr>
          <p:cNvPr id="17" name="Shape 8">
            <a:extLst>
              <a:ext uri="{FF2B5EF4-FFF2-40B4-BE49-F238E27FC236}">
                <a16:creationId xmlns:a16="http://schemas.microsoft.com/office/drawing/2014/main" id="{52748E6A-C4F4-4A51-5FAD-8EF217FFBCDA}"/>
              </a:ext>
            </a:extLst>
          </p:cNvPr>
          <p:cNvSpPr/>
          <p:nvPr/>
        </p:nvSpPr>
        <p:spPr>
          <a:xfrm>
            <a:off x="6148031" y="6409665"/>
            <a:ext cx="8018102" cy="24980"/>
          </a:xfrm>
          <a:prstGeom prst="rect">
            <a:avLst/>
          </a:prstGeom>
          <a:solidFill>
            <a:srgbClr val="4C4C4C">
              <a:alpha val="50000"/>
            </a:srgbClr>
          </a:solidFill>
          <a:ln/>
        </p:spPr>
        <p:txBody>
          <a:bodyPr/>
          <a:lstStyle/>
          <a:p>
            <a:pPr defTabSz="730834"/>
            <a:endParaRPr lang="en-ZA" sz="1798">
              <a:solidFill>
                <a:srgbClr val="5F6369"/>
              </a:solidFill>
              <a:latin typeface="Calibri"/>
            </a:endParaRPr>
          </a:p>
        </p:txBody>
      </p:sp>
      <p:sp>
        <p:nvSpPr>
          <p:cNvPr id="18" name="Text 9">
            <a:extLst>
              <a:ext uri="{FF2B5EF4-FFF2-40B4-BE49-F238E27FC236}">
                <a16:creationId xmlns:a16="http://schemas.microsoft.com/office/drawing/2014/main" id="{7D61A4A9-FF80-41C8-15ED-1C9075CD52C5}"/>
              </a:ext>
            </a:extLst>
          </p:cNvPr>
          <p:cNvSpPr/>
          <p:nvPr/>
        </p:nvSpPr>
        <p:spPr>
          <a:xfrm>
            <a:off x="6148031" y="6545199"/>
            <a:ext cx="8018102" cy="571469"/>
          </a:xfrm>
          <a:prstGeom prst="rect">
            <a:avLst/>
          </a:prstGeom>
          <a:noFill/>
          <a:ln/>
        </p:spPr>
        <p:txBody>
          <a:bodyPr wrap="square" lIns="0" tIns="0" rIns="0" bIns="0" rtlCol="0" anchor="t"/>
          <a:lstStyle/>
          <a:p>
            <a:pPr marL="342579" indent="-342579" defTabSz="730834">
              <a:lnSpc>
                <a:spcPts val="1499"/>
              </a:lnSpc>
              <a:buSzPct val="100000"/>
              <a:buFontTx/>
              <a:buChar char="•"/>
            </a:pPr>
            <a:r>
              <a:rPr lang="en-US" sz="1100" b="1" dirty="0">
                <a:solidFill>
                  <a:srgbClr val="4C4C4C"/>
                </a:solidFill>
                <a:latin typeface="Noto Serif" pitchFamily="34" charset="0"/>
                <a:ea typeface="Noto Serif" pitchFamily="34" charset="-122"/>
                <a:cs typeface="Noto Serif" pitchFamily="34" charset="-120"/>
              </a:rPr>
              <a:t>Contact the transformation team</a:t>
            </a:r>
            <a:endParaRPr lang="en-US" sz="1100" dirty="0">
              <a:solidFill>
                <a:srgbClr val="5F6369"/>
              </a:solidFill>
              <a:latin typeface="Calibri"/>
            </a:endParaRPr>
          </a:p>
          <a:p>
            <a:pPr marL="342579" indent="-342579" defTabSz="730834">
              <a:lnSpc>
                <a:spcPts val="1499"/>
              </a:lnSpc>
              <a:buSzPct val="100000"/>
              <a:buFontTx/>
              <a:buChar char="•"/>
            </a:pPr>
            <a:r>
              <a:rPr lang="en-US" sz="1100" b="1" dirty="0">
                <a:solidFill>
                  <a:srgbClr val="4C4C4C"/>
                </a:solidFill>
                <a:latin typeface="Noto Serif" pitchFamily="34" charset="0"/>
                <a:ea typeface="Noto Serif" pitchFamily="34" charset="-122"/>
                <a:cs typeface="Noto Serif" pitchFamily="34" charset="-120"/>
              </a:rPr>
              <a:t>Schedule detailed planning sessions</a:t>
            </a:r>
            <a:endParaRPr lang="en-US" sz="1100" dirty="0">
              <a:solidFill>
                <a:srgbClr val="5F6369"/>
              </a:solidFill>
              <a:latin typeface="Calibri"/>
            </a:endParaRPr>
          </a:p>
          <a:p>
            <a:pPr marL="342579" indent="-342579" defTabSz="730834">
              <a:lnSpc>
                <a:spcPts val="1499"/>
              </a:lnSpc>
              <a:buSzPct val="100000"/>
              <a:buFontTx/>
              <a:buChar char="•"/>
            </a:pPr>
            <a:r>
              <a:rPr lang="en-US" sz="1100" b="1" dirty="0">
                <a:solidFill>
                  <a:srgbClr val="4C4C4C"/>
                </a:solidFill>
                <a:latin typeface="Noto Serif" pitchFamily="34" charset="0"/>
                <a:ea typeface="Noto Serif" pitchFamily="34" charset="-122"/>
                <a:cs typeface="Noto Serif" pitchFamily="34" charset="-120"/>
              </a:rPr>
              <a:t>Begin journey toward a modernized, intelligent, and commercially successful IT platform</a:t>
            </a:r>
            <a:endParaRPr lang="en-US" sz="1100" dirty="0">
              <a:solidFill>
                <a:srgbClr val="5F6369"/>
              </a:solidFill>
              <a:latin typeface="Calibri"/>
            </a:endParaRPr>
          </a:p>
        </p:txBody>
      </p:sp>
    </p:spTree>
    <p:extLst>
      <p:ext uri="{BB962C8B-B14F-4D97-AF65-F5344CB8AC3E}">
        <p14:creationId xmlns:p14="http://schemas.microsoft.com/office/powerpoint/2010/main" val="3411150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E3BE6-CCDC-C8FB-D619-8D9A380DA2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E52FA9-FBE1-F537-B73C-E9D6878D6138}"/>
              </a:ext>
            </a:extLst>
          </p:cNvPr>
          <p:cNvSpPr>
            <a:spLocks noGrp="1"/>
          </p:cNvSpPr>
          <p:nvPr>
            <p:ph type="title"/>
          </p:nvPr>
        </p:nvSpPr>
        <p:spPr>
          <a:xfrm>
            <a:off x="1323399" y="1273902"/>
            <a:ext cx="7093688" cy="5709713"/>
          </a:xfrm>
        </p:spPr>
        <p:txBody>
          <a:bodyPr/>
          <a:lstStyle/>
          <a:p>
            <a:r>
              <a:rPr lang="en-ZA" sz="5755" dirty="0"/>
              <a:t>Infinity Roadmap</a:t>
            </a:r>
            <a:endParaRPr lang="en-GB" sz="5755" dirty="0"/>
          </a:p>
        </p:txBody>
      </p:sp>
    </p:spTree>
    <p:extLst>
      <p:ext uri="{BB962C8B-B14F-4D97-AF65-F5344CB8AC3E}">
        <p14:creationId xmlns:p14="http://schemas.microsoft.com/office/powerpoint/2010/main" val="2283631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87241" y="631865"/>
            <a:ext cx="8075057" cy="632579"/>
          </a:xfrm>
          <a:prstGeom prst="rect">
            <a:avLst/>
          </a:prstGeom>
          <a:noFill/>
          <a:ln/>
        </p:spPr>
        <p:txBody>
          <a:bodyPr wrap="none" lIns="0" tIns="0" rIns="0" bIns="0" rtlCol="0" anchor="t"/>
          <a:lstStyle/>
          <a:p>
            <a:pPr marL="0" marR="0" lvl="0" indent="0" algn="l" defTabSz="914400" rtl="0" eaLnBrk="1" fontAlgn="auto" latinLnBrk="0" hangingPunct="1">
              <a:lnSpc>
                <a:spcPts val="4950"/>
              </a:lnSpc>
              <a:spcBef>
                <a:spcPts val="0"/>
              </a:spcBef>
              <a:spcAft>
                <a:spcPts val="0"/>
              </a:spcAft>
              <a:buClrTx/>
              <a:buSzTx/>
              <a:buFontTx/>
              <a:buNone/>
              <a:tabLst/>
              <a:defRPr/>
            </a:pPr>
            <a:endParaRPr kumimoji="0" lang="en-US" sz="3950" b="0" i="0" u="none" strike="noStrike" kern="1200" cap="none" spc="0" normalizeH="0" baseline="0" noProof="0" dirty="0">
              <a:ln>
                <a:noFill/>
              </a:ln>
              <a:solidFill>
                <a:prstClr val="black"/>
              </a:solidFill>
              <a:effectLst/>
              <a:uLnTx/>
              <a:uFillTx/>
              <a:ea typeface="+mn-ea"/>
              <a:cs typeface="+mn-cs"/>
            </a:endParaRPr>
          </a:p>
        </p:txBody>
      </p:sp>
      <p:sp>
        <p:nvSpPr>
          <p:cNvPr id="3" name="Text 1"/>
          <p:cNvSpPr/>
          <p:nvPr/>
        </p:nvSpPr>
        <p:spPr>
          <a:xfrm>
            <a:off x="787241" y="1625798"/>
            <a:ext cx="13055918" cy="30634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Our roadmap defines four critical capability areas designed to enhance the institutional experience.</a:t>
            </a:r>
            <a:endParaRPr kumimoji="0" lang="en-US" sz="1550" b="0" i="0" u="none" strike="noStrike" kern="1200" cap="none" spc="0" normalizeH="0" baseline="0" noProof="0" dirty="0">
              <a:ln>
                <a:noFill/>
              </a:ln>
              <a:solidFill>
                <a:prstClr val="black"/>
              </a:solidFill>
              <a:effectLst/>
              <a:uLnTx/>
              <a:uFillTx/>
              <a:ea typeface="+mn-ea"/>
              <a:cs typeface="+mn-cs"/>
            </a:endParaRPr>
          </a:p>
        </p:txBody>
      </p:sp>
      <p:sp>
        <p:nvSpPr>
          <p:cNvPr id="4" name="Shape 2"/>
          <p:cNvSpPr/>
          <p:nvPr/>
        </p:nvSpPr>
        <p:spPr>
          <a:xfrm>
            <a:off x="787241" y="2135386"/>
            <a:ext cx="6437590" cy="2794040"/>
          </a:xfrm>
          <a:prstGeom prst="roundRect">
            <a:avLst>
              <a:gd name="adj" fmla="val 6521"/>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ea typeface="+mn-ea"/>
              <a:cs typeface="+mn-cs"/>
            </a:endParaRPr>
          </a:p>
        </p:txBody>
      </p:sp>
      <p:sp>
        <p:nvSpPr>
          <p:cNvPr id="5" name="Text 3"/>
          <p:cNvSpPr/>
          <p:nvPr/>
        </p:nvSpPr>
        <p:spPr>
          <a:xfrm>
            <a:off x="989648" y="2337792"/>
            <a:ext cx="2530673"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1E3063"/>
                </a:solidFill>
                <a:effectLst/>
                <a:uLnTx/>
                <a:uFillTx/>
                <a:ea typeface="Instrument Sans Semi Bold" pitchFamily="34" charset="-122"/>
                <a:cs typeface="Instrument Sans Semi Bold" pitchFamily="34" charset="-120"/>
              </a:rPr>
              <a:t>Foundation</a:t>
            </a:r>
            <a:endParaRPr kumimoji="0" lang="en-US" sz="1950" b="0" i="0" u="none" strike="noStrike" kern="1200" cap="none" spc="0" normalizeH="0" baseline="0" noProof="0" dirty="0">
              <a:ln>
                <a:noFill/>
              </a:ln>
              <a:solidFill>
                <a:prstClr val="black"/>
              </a:solidFill>
              <a:effectLst/>
              <a:uLnTx/>
              <a:uFillTx/>
              <a:ea typeface="+mn-ea"/>
              <a:cs typeface="+mn-cs"/>
            </a:endParaRPr>
          </a:p>
        </p:txBody>
      </p:sp>
      <p:sp>
        <p:nvSpPr>
          <p:cNvPr id="6" name="Text 4"/>
          <p:cNvSpPr/>
          <p:nvPr/>
        </p:nvSpPr>
        <p:spPr>
          <a:xfrm>
            <a:off x="989648" y="2762488"/>
            <a:ext cx="6032778" cy="1594961"/>
          </a:xfrm>
          <a:prstGeom prst="rect">
            <a:avLst/>
          </a:prstGeom>
          <a:noFill/>
          <a:ln/>
        </p:spPr>
        <p:txBody>
          <a:bodyPr wrap="square" lIns="0" tIns="0" rIns="0" bIns="0" rtlCol="0" anchor="t"/>
          <a:lstStyle/>
          <a:p>
            <a:pPr marL="342900" marR="0" lvl="0" indent="-342900" algn="l" defTabSz="914400" rtl="0" eaLnBrk="1" fontAlgn="auto" latinLnBrk="0" hangingPunct="1">
              <a:lnSpc>
                <a:spcPts val="2400"/>
              </a:lnSpc>
              <a:spcBef>
                <a:spcPts val="0"/>
              </a:spcBef>
              <a:spcAft>
                <a:spcPts val="0"/>
              </a:spcAft>
              <a:buClrTx/>
              <a:buSzPct val="100000"/>
              <a:buFontTx/>
              <a:buChar char="•"/>
              <a:tabLst/>
              <a:defRPr/>
            </a:pPr>
            <a:r>
              <a:rPr kumimoji="0" lang="en-US" sz="1550" b="1"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Curriculum Management</a:t>
            </a:r>
            <a:r>
              <a:rPr kumimoji="0" lang="en-US" sz="1550"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 Setup qualification and subject structures for registration cycles, define offerings.</a:t>
            </a:r>
            <a:endParaRPr kumimoji="0" lang="en-US" sz="1550" i="0" u="none"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ts val="2400"/>
              </a:lnSpc>
              <a:spcBef>
                <a:spcPts val="0"/>
              </a:spcBef>
              <a:spcAft>
                <a:spcPts val="0"/>
              </a:spcAft>
              <a:buClrTx/>
              <a:buSzPct val="100000"/>
              <a:buFontTx/>
              <a:buChar char="•"/>
              <a:tabLst/>
              <a:defRPr/>
            </a:pPr>
            <a:r>
              <a:rPr kumimoji="0" lang="en-US" sz="1550" b="1"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Student Debtors &amp; Fee Setup</a:t>
            </a:r>
            <a:r>
              <a:rPr kumimoji="0" lang="en-US" sz="1550"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 Configure all fees, enable automatic charging, invoice generation, and payment allocation.</a:t>
            </a:r>
            <a:endParaRPr kumimoji="0" lang="en-US" sz="1550" i="0" u="none" strike="noStrike" kern="1200" cap="none" spc="0" normalizeH="0" baseline="0" noProof="0" dirty="0">
              <a:ln>
                <a:noFill/>
              </a:ln>
              <a:solidFill>
                <a:prstClr val="black"/>
              </a:solidFill>
              <a:effectLst/>
              <a:uLnTx/>
              <a:uFillTx/>
              <a:ea typeface="+mn-ea"/>
              <a:cs typeface="+mn-cs"/>
            </a:endParaRPr>
          </a:p>
        </p:txBody>
      </p:sp>
      <p:sp>
        <p:nvSpPr>
          <p:cNvPr id="7" name="Shape 5"/>
          <p:cNvSpPr/>
          <p:nvPr/>
        </p:nvSpPr>
        <p:spPr>
          <a:xfrm>
            <a:off x="7405449" y="2135386"/>
            <a:ext cx="6437709" cy="2794040"/>
          </a:xfrm>
          <a:prstGeom prst="roundRect">
            <a:avLst>
              <a:gd name="adj" fmla="val 6521"/>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ea typeface="+mn-ea"/>
              <a:cs typeface="+mn-cs"/>
            </a:endParaRPr>
          </a:p>
        </p:txBody>
      </p:sp>
      <p:sp>
        <p:nvSpPr>
          <p:cNvPr id="8" name="Text 6"/>
          <p:cNvSpPr/>
          <p:nvPr/>
        </p:nvSpPr>
        <p:spPr>
          <a:xfrm>
            <a:off x="7607856" y="2337792"/>
            <a:ext cx="3430310"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1E3063"/>
                </a:solidFill>
                <a:effectLst/>
                <a:uLnTx/>
                <a:uFillTx/>
                <a:ea typeface="Instrument Sans Semi Bold" pitchFamily="34" charset="-122"/>
                <a:cs typeface="Instrument Sans Semi Bold" pitchFamily="34" charset="-120"/>
              </a:rPr>
              <a:t>Digital Academic Experience</a:t>
            </a:r>
            <a:endParaRPr kumimoji="0" lang="en-US" sz="1950" b="0" i="0" u="none" strike="noStrike" kern="1200" cap="none" spc="0" normalizeH="0" baseline="0" noProof="0" dirty="0">
              <a:ln>
                <a:noFill/>
              </a:ln>
              <a:solidFill>
                <a:prstClr val="black"/>
              </a:solidFill>
              <a:effectLst/>
              <a:uLnTx/>
              <a:uFillTx/>
              <a:ea typeface="+mn-ea"/>
              <a:cs typeface="+mn-cs"/>
            </a:endParaRPr>
          </a:p>
        </p:txBody>
      </p:sp>
      <p:sp>
        <p:nvSpPr>
          <p:cNvPr id="9" name="Text 7"/>
          <p:cNvSpPr/>
          <p:nvPr/>
        </p:nvSpPr>
        <p:spPr>
          <a:xfrm>
            <a:off x="7607856" y="2762488"/>
            <a:ext cx="6032897" cy="1964531"/>
          </a:xfrm>
          <a:prstGeom prst="rect">
            <a:avLst/>
          </a:prstGeom>
          <a:noFill/>
          <a:ln/>
        </p:spPr>
        <p:txBody>
          <a:bodyPr wrap="square" lIns="0" tIns="0" rIns="0" bIns="0" rtlCol="0" anchor="t"/>
          <a:lstStyle/>
          <a:p>
            <a:pPr marL="342900" marR="0" lvl="0" indent="-342900" algn="l" defTabSz="914400" rtl="0" eaLnBrk="1" fontAlgn="auto" latinLnBrk="0" hangingPunct="1">
              <a:lnSpc>
                <a:spcPts val="2400"/>
              </a:lnSpc>
              <a:spcBef>
                <a:spcPts val="0"/>
              </a:spcBef>
              <a:spcAft>
                <a:spcPts val="0"/>
              </a:spcAft>
              <a:buClrTx/>
              <a:buSzPct val="100000"/>
              <a:buFontTx/>
              <a:buChar char="•"/>
              <a:tabLst/>
              <a:defRPr/>
            </a:pPr>
            <a:r>
              <a:rPr kumimoji="0" lang="en-US" sz="1550" b="1"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Student Self-Service Portal:</a:t>
            </a:r>
            <a:r>
              <a:rPr kumimoji="0" lang="en-US" sz="1550" b="0"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 Convert existing functionality to the Infinity platform.</a:t>
            </a:r>
            <a:endParaRPr kumimoji="0" lang="en-US" sz="1550" b="0" i="0" u="none"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ts val="2400"/>
              </a:lnSpc>
              <a:spcBef>
                <a:spcPts val="0"/>
              </a:spcBef>
              <a:spcAft>
                <a:spcPts val="0"/>
              </a:spcAft>
              <a:buClrTx/>
              <a:buSzPct val="100000"/>
              <a:buFontTx/>
              <a:buChar char="•"/>
              <a:tabLst/>
              <a:defRPr/>
            </a:pPr>
            <a:r>
              <a:rPr kumimoji="0" lang="en-US" sz="1550" b="1"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Lecturer Self-Service Portal:</a:t>
            </a:r>
            <a:r>
              <a:rPr kumimoji="0" lang="en-US" sz="1550" b="0"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 Enable remote academic access and marks capture.</a:t>
            </a:r>
            <a:endParaRPr kumimoji="0" lang="en-US" sz="1550" b="0" i="0" u="none"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ts val="2400"/>
              </a:lnSpc>
              <a:spcBef>
                <a:spcPts val="0"/>
              </a:spcBef>
              <a:spcAft>
                <a:spcPts val="0"/>
              </a:spcAft>
              <a:buClrTx/>
              <a:buSzPct val="100000"/>
              <a:buFontTx/>
              <a:buChar char="•"/>
              <a:tabLst/>
              <a:defRPr/>
            </a:pPr>
            <a:r>
              <a:rPr kumimoji="0" lang="en-US" sz="1550" b="1"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Marks Capture &amp; Setup:</a:t>
            </a:r>
            <a:r>
              <a:rPr kumimoji="0" lang="en-US" sz="1550" b="0"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 Configure assessment criteria and facilitate academic marks capture.</a:t>
            </a:r>
            <a:endParaRPr kumimoji="0" lang="en-US" sz="1550" b="0" i="0" u="none" strike="noStrike" kern="1200" cap="none" spc="0" normalizeH="0" baseline="0" noProof="0" dirty="0">
              <a:ln>
                <a:noFill/>
              </a:ln>
              <a:solidFill>
                <a:prstClr val="black"/>
              </a:solidFill>
              <a:effectLst/>
              <a:uLnTx/>
              <a:uFillTx/>
              <a:ea typeface="+mn-ea"/>
              <a:cs typeface="+mn-cs"/>
            </a:endParaRPr>
          </a:p>
        </p:txBody>
      </p:sp>
      <p:sp>
        <p:nvSpPr>
          <p:cNvPr id="10" name="Shape 8"/>
          <p:cNvSpPr/>
          <p:nvPr/>
        </p:nvSpPr>
        <p:spPr>
          <a:xfrm>
            <a:off x="787241" y="5110043"/>
            <a:ext cx="6437590" cy="2487692"/>
          </a:xfrm>
          <a:prstGeom prst="roundRect">
            <a:avLst>
              <a:gd name="adj" fmla="val 7325"/>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ea typeface="+mn-ea"/>
              <a:cs typeface="+mn-cs"/>
            </a:endParaRPr>
          </a:p>
        </p:txBody>
      </p:sp>
      <p:sp>
        <p:nvSpPr>
          <p:cNvPr id="11" name="Text 9"/>
          <p:cNvSpPr/>
          <p:nvPr/>
        </p:nvSpPr>
        <p:spPr>
          <a:xfrm>
            <a:off x="989648" y="5312450"/>
            <a:ext cx="3774400"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1E3063"/>
                </a:solidFill>
                <a:effectLst/>
                <a:uLnTx/>
                <a:uFillTx/>
                <a:ea typeface="Instrument Sans Semi Bold" pitchFamily="34" charset="-122"/>
                <a:cs typeface="Instrument Sans Semi Bold" pitchFamily="34" charset="-120"/>
              </a:rPr>
              <a:t>Academic Lifecycle Automation</a:t>
            </a:r>
            <a:endParaRPr kumimoji="0" lang="en-US" sz="1950" b="0" i="0" u="none" strike="noStrike" kern="1200" cap="none" spc="0" normalizeH="0" baseline="0" noProof="0" dirty="0">
              <a:ln>
                <a:noFill/>
              </a:ln>
              <a:solidFill>
                <a:prstClr val="black"/>
              </a:solidFill>
              <a:effectLst/>
              <a:uLnTx/>
              <a:uFillTx/>
              <a:ea typeface="+mn-ea"/>
              <a:cs typeface="+mn-cs"/>
            </a:endParaRPr>
          </a:p>
        </p:txBody>
      </p:sp>
      <p:sp>
        <p:nvSpPr>
          <p:cNvPr id="12" name="Text 10"/>
          <p:cNvSpPr/>
          <p:nvPr/>
        </p:nvSpPr>
        <p:spPr>
          <a:xfrm>
            <a:off x="989648" y="5737146"/>
            <a:ext cx="6032778" cy="1288613"/>
          </a:xfrm>
          <a:prstGeom prst="rect">
            <a:avLst/>
          </a:prstGeom>
          <a:noFill/>
          <a:ln/>
        </p:spPr>
        <p:txBody>
          <a:bodyPr wrap="square" lIns="0" tIns="0" rIns="0" bIns="0" rtlCol="0" anchor="t"/>
          <a:lstStyle/>
          <a:p>
            <a:pPr marL="342900" marR="0" lvl="0" indent="-342900" algn="l" defTabSz="914400" rtl="0" eaLnBrk="1" fontAlgn="auto" latinLnBrk="0" hangingPunct="1">
              <a:lnSpc>
                <a:spcPts val="2400"/>
              </a:lnSpc>
              <a:spcBef>
                <a:spcPts val="0"/>
              </a:spcBef>
              <a:spcAft>
                <a:spcPts val="0"/>
              </a:spcAft>
              <a:buClrTx/>
              <a:buSzPct val="100000"/>
              <a:buFontTx/>
              <a:buChar char="•"/>
              <a:tabLst/>
              <a:defRPr/>
            </a:pPr>
            <a:r>
              <a:rPr kumimoji="0" lang="en-US" sz="1550" b="1"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Progression:</a:t>
            </a:r>
            <a:r>
              <a:rPr kumimoji="0" lang="en-US" sz="1550" b="0"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 Automate student progression based on marks and defined rules.</a:t>
            </a:r>
            <a:endParaRPr kumimoji="0" lang="en-US" sz="1550" b="0" i="0" u="none"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ts val="2400"/>
              </a:lnSpc>
              <a:spcBef>
                <a:spcPts val="0"/>
              </a:spcBef>
              <a:spcAft>
                <a:spcPts val="0"/>
              </a:spcAft>
              <a:buClrTx/>
              <a:buSzPct val="100000"/>
              <a:buFontTx/>
              <a:buChar char="•"/>
              <a:tabLst/>
              <a:defRPr/>
            </a:pPr>
            <a:r>
              <a:rPr kumimoji="0" lang="en-US" sz="1550" b="1"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Graduation:</a:t>
            </a:r>
            <a:r>
              <a:rPr kumimoji="0" lang="en-US" sz="1550" b="0"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 Automatically identify students eligible for graduation.</a:t>
            </a:r>
            <a:endParaRPr kumimoji="0" lang="en-US" sz="1550" b="0" i="0" u="none" strike="noStrike" kern="1200" cap="none" spc="0" normalizeH="0" baseline="0" noProof="0" dirty="0">
              <a:ln>
                <a:noFill/>
              </a:ln>
              <a:solidFill>
                <a:prstClr val="black"/>
              </a:solidFill>
              <a:effectLst/>
              <a:uLnTx/>
              <a:uFillTx/>
              <a:ea typeface="+mn-ea"/>
              <a:cs typeface="+mn-cs"/>
            </a:endParaRPr>
          </a:p>
        </p:txBody>
      </p:sp>
      <p:sp>
        <p:nvSpPr>
          <p:cNvPr id="13" name="Shape 11"/>
          <p:cNvSpPr/>
          <p:nvPr/>
        </p:nvSpPr>
        <p:spPr>
          <a:xfrm>
            <a:off x="7405449" y="5110043"/>
            <a:ext cx="6437709" cy="2487692"/>
          </a:xfrm>
          <a:prstGeom prst="roundRect">
            <a:avLst>
              <a:gd name="adj" fmla="val 7325"/>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ea typeface="+mn-ea"/>
              <a:cs typeface="+mn-cs"/>
            </a:endParaRPr>
          </a:p>
        </p:txBody>
      </p:sp>
      <p:sp>
        <p:nvSpPr>
          <p:cNvPr id="14" name="Text 12"/>
          <p:cNvSpPr/>
          <p:nvPr/>
        </p:nvSpPr>
        <p:spPr>
          <a:xfrm>
            <a:off x="7607856" y="5312450"/>
            <a:ext cx="3760470"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1E3063"/>
                </a:solidFill>
                <a:effectLst/>
                <a:uLnTx/>
                <a:uFillTx/>
                <a:ea typeface="Instrument Sans Semi Bold" pitchFamily="34" charset="-122"/>
                <a:cs typeface="Instrument Sans Semi Bold" pitchFamily="34" charset="-120"/>
              </a:rPr>
              <a:t>Student &amp; Institutional Services</a:t>
            </a:r>
            <a:endParaRPr kumimoji="0" lang="en-US" sz="1950" b="0" i="0" u="none" strike="noStrike" kern="1200" cap="none" spc="0" normalizeH="0" baseline="0" noProof="0" dirty="0">
              <a:ln>
                <a:noFill/>
              </a:ln>
              <a:solidFill>
                <a:prstClr val="black"/>
              </a:solidFill>
              <a:effectLst/>
              <a:uLnTx/>
              <a:uFillTx/>
              <a:ea typeface="+mn-ea"/>
              <a:cs typeface="+mn-cs"/>
            </a:endParaRPr>
          </a:p>
        </p:txBody>
      </p:sp>
      <p:sp>
        <p:nvSpPr>
          <p:cNvPr id="15" name="Text 13"/>
          <p:cNvSpPr/>
          <p:nvPr/>
        </p:nvSpPr>
        <p:spPr>
          <a:xfrm>
            <a:off x="7607856" y="5737146"/>
            <a:ext cx="6032897" cy="1658183"/>
          </a:xfrm>
          <a:prstGeom prst="rect">
            <a:avLst/>
          </a:prstGeom>
          <a:noFill/>
          <a:ln/>
        </p:spPr>
        <p:txBody>
          <a:bodyPr wrap="square" lIns="0" tIns="0" rIns="0" bIns="0" rtlCol="0" anchor="t"/>
          <a:lstStyle/>
          <a:p>
            <a:pPr marL="342900" marR="0" lvl="0" indent="-342900" algn="l" defTabSz="914400" rtl="0" eaLnBrk="1" fontAlgn="auto" latinLnBrk="0" hangingPunct="1">
              <a:lnSpc>
                <a:spcPts val="2400"/>
              </a:lnSpc>
              <a:spcBef>
                <a:spcPts val="0"/>
              </a:spcBef>
              <a:spcAft>
                <a:spcPts val="0"/>
              </a:spcAft>
              <a:buClrTx/>
              <a:buSzPct val="100000"/>
              <a:buFontTx/>
              <a:buChar char="•"/>
              <a:tabLst/>
              <a:defRPr/>
            </a:pPr>
            <a:r>
              <a:rPr kumimoji="0" lang="en-US" sz="1550" b="1"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Residence Management:</a:t>
            </a:r>
            <a:r>
              <a:rPr kumimoji="0" lang="en-US" sz="1550" b="0"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 Setup hostels, rooms, fees, and bulk student allocation.</a:t>
            </a:r>
            <a:endParaRPr kumimoji="0" lang="en-US" sz="1550" b="0" i="0" u="none"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ts val="2400"/>
              </a:lnSpc>
              <a:spcBef>
                <a:spcPts val="0"/>
              </a:spcBef>
              <a:spcAft>
                <a:spcPts val="0"/>
              </a:spcAft>
              <a:buClrTx/>
              <a:buSzPct val="100000"/>
              <a:buFontTx/>
              <a:buChar char="•"/>
              <a:tabLst/>
              <a:defRPr/>
            </a:pPr>
            <a:r>
              <a:rPr kumimoji="0" lang="en-US" sz="1550" b="1"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Alumni Management:</a:t>
            </a:r>
            <a:r>
              <a:rPr kumimoji="0" lang="en-US" sz="1550" b="0"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 Manage institutional alumni records effectively.</a:t>
            </a:r>
            <a:endParaRPr kumimoji="0" lang="en-US" sz="1550" b="0" i="0" u="none"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ts val="2400"/>
              </a:lnSpc>
              <a:spcBef>
                <a:spcPts val="0"/>
              </a:spcBef>
              <a:spcAft>
                <a:spcPts val="0"/>
              </a:spcAft>
              <a:buClrTx/>
              <a:buSzPct val="100000"/>
              <a:buFontTx/>
              <a:buChar char="•"/>
              <a:tabLst/>
              <a:defRPr/>
            </a:pPr>
            <a:r>
              <a:rPr kumimoji="0" lang="en-US" sz="1550" b="1"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Reporting:</a:t>
            </a:r>
            <a:r>
              <a:rPr kumimoji="0" lang="en-US" sz="1550" b="0" i="0" u="none" strike="noStrike" kern="1200" cap="none" spc="0" normalizeH="0" baseline="0" noProof="0" dirty="0">
                <a:ln>
                  <a:noFill/>
                </a:ln>
                <a:solidFill>
                  <a:srgbClr val="1E3063"/>
                </a:solidFill>
                <a:effectLst/>
                <a:uLnTx/>
                <a:uFillTx/>
                <a:ea typeface="Instrument Sans Medium" pitchFamily="34" charset="-122"/>
                <a:cs typeface="Instrument Sans Medium" pitchFamily="34" charset="-120"/>
              </a:rPr>
              <a:t> Generate statutory and institutional reports.</a:t>
            </a:r>
            <a:endParaRPr kumimoji="0" lang="en-US" sz="1550" b="0" i="0" u="none" strike="noStrike" kern="1200" cap="none" spc="0" normalizeH="0" baseline="0" noProof="0" dirty="0">
              <a:ln>
                <a:noFill/>
              </a:ln>
              <a:solidFill>
                <a:prstClr val="black"/>
              </a:solidFill>
              <a:effectLst/>
              <a:uLnTx/>
              <a:uFillTx/>
              <a:ea typeface="+mn-ea"/>
              <a:cs typeface="+mn-cs"/>
            </a:endParaRPr>
          </a:p>
        </p:txBody>
      </p:sp>
      <p:sp>
        <p:nvSpPr>
          <p:cNvPr id="16" name="Title 15">
            <a:extLst>
              <a:ext uri="{FF2B5EF4-FFF2-40B4-BE49-F238E27FC236}">
                <a16:creationId xmlns:a16="http://schemas.microsoft.com/office/drawing/2014/main" id="{5F6FEBB5-1853-E69E-88BF-54019943E0F0}"/>
              </a:ext>
            </a:extLst>
          </p:cNvPr>
          <p:cNvSpPr>
            <a:spLocks noGrp="1"/>
          </p:cNvSpPr>
          <p:nvPr>
            <p:ph type="title"/>
          </p:nvPr>
        </p:nvSpPr>
        <p:spPr/>
        <p:txBody>
          <a:bodyPr/>
          <a:lstStyle/>
          <a:p>
            <a:r>
              <a:rPr lang="en-ZA" dirty="0">
                <a:latin typeface="+mn-lt"/>
              </a:rPr>
              <a:t>Infinity Roadmap: Key Capabilities</a:t>
            </a:r>
            <a:br>
              <a:rPr lang="en-ZA" dirty="0">
                <a:latin typeface="+mn-lt"/>
              </a:rPr>
            </a:br>
            <a:endParaRPr lang="en-ZA" dirty="0">
              <a:latin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F26F5-7A02-E759-FE52-E42C8F77CB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6C55F-8E25-860B-0EC7-7655B974FFF4}"/>
              </a:ext>
            </a:extLst>
          </p:cNvPr>
          <p:cNvSpPr>
            <a:spLocks noGrp="1"/>
          </p:cNvSpPr>
          <p:nvPr>
            <p:ph type="title"/>
          </p:nvPr>
        </p:nvSpPr>
        <p:spPr>
          <a:xfrm>
            <a:off x="1323399" y="1273902"/>
            <a:ext cx="7093688" cy="5709713"/>
          </a:xfrm>
        </p:spPr>
        <p:txBody>
          <a:bodyPr/>
          <a:lstStyle/>
          <a:p>
            <a:r>
              <a:rPr lang="en-ZA" sz="5755" dirty="0"/>
              <a:t>Special Interest Groups (SIGs)</a:t>
            </a:r>
            <a:endParaRPr lang="en-GB" sz="5755" dirty="0"/>
          </a:p>
        </p:txBody>
      </p:sp>
    </p:spTree>
    <p:extLst>
      <p:ext uri="{BB962C8B-B14F-4D97-AF65-F5344CB8AC3E}">
        <p14:creationId xmlns:p14="http://schemas.microsoft.com/office/powerpoint/2010/main" val="2864035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3040142"/>
            <a:ext cx="6959322" cy="620078"/>
          </a:xfrm>
          <a:prstGeom prst="rect">
            <a:avLst/>
          </a:prstGeom>
          <a:noFill/>
          <a:ln/>
        </p:spPr>
        <p:txBody>
          <a:bodyPr wrap="none" lIns="0" tIns="0" rIns="0" bIns="0" rtlCol="0" anchor="t"/>
          <a:lstStyle/>
          <a:p>
            <a:pPr marL="0" indent="0" algn="l">
              <a:lnSpc>
                <a:spcPts val="4850"/>
              </a:lnSpc>
              <a:buNone/>
            </a:pPr>
            <a:endParaRPr lang="en-US" sz="3900" dirty="0"/>
          </a:p>
        </p:txBody>
      </p:sp>
      <p:sp>
        <p:nvSpPr>
          <p:cNvPr id="4" name="Text 1"/>
          <p:cNvSpPr/>
          <p:nvPr/>
        </p:nvSpPr>
        <p:spPr>
          <a:xfrm>
            <a:off x="793790" y="3957876"/>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A structured pathway for higher-education institutions to co-design the future of digital technology — before it reaches the broader market.</a:t>
            </a:r>
            <a:endParaRPr lang="en-US" sz="1550" dirty="0"/>
          </a:p>
        </p:txBody>
      </p:sp>
      <p:sp>
        <p:nvSpPr>
          <p:cNvPr id="5" name="Shape 2"/>
          <p:cNvSpPr/>
          <p:nvPr/>
        </p:nvSpPr>
        <p:spPr>
          <a:xfrm>
            <a:off x="793790" y="4816197"/>
            <a:ext cx="2326124" cy="373142"/>
          </a:xfrm>
          <a:prstGeom prst="roundRect">
            <a:avLst>
              <a:gd name="adj" fmla="val 38297"/>
            </a:avLst>
          </a:prstGeom>
          <a:solidFill>
            <a:srgbClr val="CEE6FD"/>
          </a:solidFill>
          <a:ln/>
        </p:spPr>
        <p:txBody>
          <a:bodyPr/>
          <a:lstStyle/>
          <a:p>
            <a:endParaRPr lang="en-ZA"/>
          </a:p>
        </p:txBody>
      </p:sp>
      <p:sp>
        <p:nvSpPr>
          <p:cNvPr id="6" name="Text 3"/>
          <p:cNvSpPr/>
          <p:nvPr/>
        </p:nvSpPr>
        <p:spPr>
          <a:xfrm>
            <a:off x="912852" y="4875728"/>
            <a:ext cx="2087999" cy="254079"/>
          </a:xfrm>
          <a:prstGeom prst="rect">
            <a:avLst/>
          </a:prstGeom>
          <a:noFill/>
          <a:ln/>
        </p:spPr>
        <p:txBody>
          <a:bodyPr wrap="none" lIns="0" tIns="0" rIns="0" bIns="0" rtlCol="0" anchor="t"/>
          <a:lstStyle/>
          <a:p>
            <a:pPr marL="0" indent="0" algn="l">
              <a:lnSpc>
                <a:spcPts val="2000"/>
              </a:lnSpc>
              <a:buNone/>
            </a:pPr>
            <a:r>
              <a:rPr lang="en-US" sz="1250" dirty="0">
                <a:solidFill>
                  <a:srgbClr val="1E3063"/>
                </a:solidFill>
                <a:latin typeface="Instrument Sans Medium" pitchFamily="34" charset="0"/>
                <a:ea typeface="Instrument Sans Medium" pitchFamily="34" charset="-122"/>
                <a:cs typeface="Instrument Sans Medium" pitchFamily="34" charset="-120"/>
              </a:rPr>
              <a:t>INNOVATION PARTNERSHIP</a:t>
            </a:r>
            <a:endParaRPr lang="en-US" sz="1250" dirty="0"/>
          </a:p>
        </p:txBody>
      </p:sp>
      <p:sp>
        <p:nvSpPr>
          <p:cNvPr id="7" name="Title 6">
            <a:extLst>
              <a:ext uri="{FF2B5EF4-FFF2-40B4-BE49-F238E27FC236}">
                <a16:creationId xmlns:a16="http://schemas.microsoft.com/office/drawing/2014/main" id="{41D1D907-F6CC-DFB2-D931-A156F24EB250}"/>
              </a:ext>
            </a:extLst>
          </p:cNvPr>
          <p:cNvSpPr>
            <a:spLocks noGrp="1"/>
          </p:cNvSpPr>
          <p:nvPr>
            <p:ph type="title"/>
          </p:nvPr>
        </p:nvSpPr>
        <p:spPr/>
        <p:txBody>
          <a:bodyPr/>
          <a:lstStyle/>
          <a:p>
            <a:r>
              <a:rPr lang="en-ZA" dirty="0"/>
              <a:t>Special Interest Groups (SIGs)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066205"/>
            <a:ext cx="7683222" cy="620078"/>
          </a:xfrm>
          <a:prstGeom prst="rect">
            <a:avLst/>
          </a:prstGeom>
          <a:noFill/>
          <a:ln/>
        </p:spPr>
        <p:txBody>
          <a:bodyPr wrap="none" lIns="0" tIns="0" rIns="0" bIns="0" rtlCol="0" anchor="t"/>
          <a:lstStyle/>
          <a:p>
            <a:pPr marL="0" indent="0" algn="l">
              <a:lnSpc>
                <a:spcPts val="4850"/>
              </a:lnSpc>
              <a:buNone/>
            </a:pPr>
            <a:endParaRPr lang="en-US" sz="3900" dirty="0"/>
          </a:p>
        </p:txBody>
      </p:sp>
      <p:grpSp>
        <p:nvGrpSpPr>
          <p:cNvPr id="17" name="Group 16">
            <a:extLst>
              <a:ext uri="{FF2B5EF4-FFF2-40B4-BE49-F238E27FC236}">
                <a16:creationId xmlns:a16="http://schemas.microsoft.com/office/drawing/2014/main" id="{AAF47BB9-06BA-9D68-D0A9-ED460EDB55E0}"/>
              </a:ext>
            </a:extLst>
          </p:cNvPr>
          <p:cNvGrpSpPr/>
          <p:nvPr/>
        </p:nvGrpSpPr>
        <p:grpSpPr>
          <a:xfrm>
            <a:off x="650915" y="1983938"/>
            <a:ext cx="13193197" cy="5179457"/>
            <a:chOff x="650915" y="1983938"/>
            <a:chExt cx="13193197" cy="5179457"/>
          </a:xfrm>
        </p:grpSpPr>
        <p:sp>
          <p:nvSpPr>
            <p:cNvPr id="3" name="Shape 1"/>
            <p:cNvSpPr/>
            <p:nvPr/>
          </p:nvSpPr>
          <p:spPr>
            <a:xfrm>
              <a:off x="650915" y="1983938"/>
              <a:ext cx="7241381" cy="5179457"/>
            </a:xfrm>
            <a:prstGeom prst="roundRect">
              <a:avLst>
                <a:gd name="adj" fmla="val 5518"/>
              </a:avLst>
            </a:prstGeom>
            <a:solidFill>
              <a:srgbClr val="00B0F0"/>
            </a:solidFill>
            <a:ln/>
          </p:spPr>
          <p:txBody>
            <a:bodyPr/>
            <a:lstStyle/>
            <a:p>
              <a:endParaRPr lang="en-ZA"/>
            </a:p>
          </p:txBody>
        </p:sp>
        <p:sp>
          <p:nvSpPr>
            <p:cNvPr id="4" name="Text 2"/>
            <p:cNvSpPr/>
            <p:nvPr/>
          </p:nvSpPr>
          <p:spPr>
            <a:xfrm>
              <a:off x="849273" y="218229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Instrument Sans Semi Bold" pitchFamily="34" charset="0"/>
                  <a:ea typeface="Instrument Sans Semi Bold" pitchFamily="34" charset="-122"/>
                  <a:cs typeface="Instrument Sans Semi Bold" pitchFamily="34" charset="-120"/>
                </a:rPr>
                <a:t>The Core Idea</a:t>
              </a:r>
              <a:endParaRPr lang="en-US" sz="1950" dirty="0"/>
            </a:p>
          </p:txBody>
        </p:sp>
        <p:sp>
          <p:nvSpPr>
            <p:cNvPr id="5" name="Text 3"/>
            <p:cNvSpPr/>
            <p:nvPr/>
          </p:nvSpPr>
          <p:spPr>
            <a:xfrm>
              <a:off x="849273" y="2690813"/>
              <a:ext cx="6844665"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Instrument Sans Medium" pitchFamily="34" charset="0"/>
                  <a:ea typeface="Instrument Sans Medium" pitchFamily="34" charset="-122"/>
                  <a:cs typeface="Instrument Sans Medium" pitchFamily="34" charset="-120"/>
                </a:rPr>
                <a:t>A SIG is a structured collaboration between a select group of higher-education institutions and the product team. Together, they co-design and shape a future solution before it is released to the broader market.</a:t>
              </a:r>
              <a:endParaRPr lang="en-US" sz="1550" dirty="0"/>
            </a:p>
          </p:txBody>
        </p:sp>
        <p:sp>
          <p:nvSpPr>
            <p:cNvPr id="6" name="Text 4"/>
            <p:cNvSpPr/>
            <p:nvPr/>
          </p:nvSpPr>
          <p:spPr>
            <a:xfrm>
              <a:off x="849273" y="3822025"/>
              <a:ext cx="6844665"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Instrument Sans Medium" pitchFamily="34" charset="0"/>
                  <a:ea typeface="Instrument Sans Medium" pitchFamily="34" charset="-122"/>
                  <a:cs typeface="Instrument Sans Medium" pitchFamily="34" charset="-120"/>
                </a:rPr>
                <a:t>Rather than building products in isolation, the SIG model ensures that solutions are designed around real institutional needs, real workflows, and real challenges — not assumptions.</a:t>
              </a:r>
              <a:endParaRPr lang="en-US" sz="1550" dirty="0"/>
            </a:p>
          </p:txBody>
        </p:sp>
        <p:sp>
          <p:nvSpPr>
            <p:cNvPr id="7" name="Text 5"/>
            <p:cNvSpPr/>
            <p:nvPr/>
          </p:nvSpPr>
          <p:spPr>
            <a:xfrm>
              <a:off x="8241149" y="2182297"/>
              <a:ext cx="3200519" cy="310158"/>
            </a:xfrm>
            <a:prstGeom prst="rect">
              <a:avLst/>
            </a:prstGeom>
            <a:noFill/>
            <a:ln/>
          </p:spPr>
          <p:txBody>
            <a:bodyPr wrap="none" lIns="0" tIns="0" rIns="0" bIns="0" rtlCol="0" anchor="t"/>
            <a:lstStyle/>
            <a:p>
              <a:pPr marL="0" indent="0" algn="l">
                <a:lnSpc>
                  <a:spcPts val="2400"/>
                </a:lnSpc>
                <a:buNone/>
              </a:pPr>
              <a:r>
                <a:rPr lang="en-US" sz="1950" dirty="0">
                  <a:solidFill>
                    <a:srgbClr val="091C53"/>
                  </a:solidFill>
                  <a:latin typeface="Instrument Sans Semi Bold" pitchFamily="34" charset="0"/>
                  <a:ea typeface="Instrument Sans Semi Bold" pitchFamily="34" charset="-122"/>
                  <a:cs typeface="Instrument Sans Semi Bold" pitchFamily="34" charset="-120"/>
                </a:rPr>
                <a:t>What Makes a SIG Different</a:t>
              </a:r>
              <a:endParaRPr lang="en-US" sz="1950" dirty="0"/>
            </a:p>
          </p:txBody>
        </p:sp>
        <p:pic>
          <p:nvPicPr>
            <p:cNvPr id="8"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5563" y="2721769"/>
              <a:ext cx="297656" cy="297656"/>
            </a:xfrm>
            <a:prstGeom prst="rect">
              <a:avLst/>
            </a:prstGeom>
          </p:spPr>
        </p:pic>
        <p:sp>
          <p:nvSpPr>
            <p:cNvPr id="9" name="Text 6"/>
            <p:cNvSpPr/>
            <p:nvPr/>
          </p:nvSpPr>
          <p:spPr>
            <a:xfrm>
              <a:off x="8885992" y="271569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Direct Influence</a:t>
              </a:r>
              <a:endParaRPr lang="en-US" sz="1950" dirty="0"/>
            </a:p>
          </p:txBody>
        </p:sp>
        <p:sp>
          <p:nvSpPr>
            <p:cNvPr id="10" name="Text 7"/>
            <p:cNvSpPr/>
            <p:nvPr/>
          </p:nvSpPr>
          <p:spPr>
            <a:xfrm>
              <a:off x="8885992" y="3224213"/>
              <a:ext cx="4958120"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Institutions actively shape features, design, and priorities from the ground up.</a:t>
              </a:r>
              <a:endParaRPr lang="en-US" sz="1550" dirty="0"/>
            </a:p>
          </p:txBody>
        </p:sp>
        <p:pic>
          <p:nvPicPr>
            <p:cNvPr id="11"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5563" y="4262199"/>
              <a:ext cx="297656" cy="297656"/>
            </a:xfrm>
            <a:prstGeom prst="rect">
              <a:avLst/>
            </a:prstGeom>
          </p:spPr>
        </p:pic>
        <p:sp>
          <p:nvSpPr>
            <p:cNvPr id="12" name="Text 8"/>
            <p:cNvSpPr/>
            <p:nvPr/>
          </p:nvSpPr>
          <p:spPr>
            <a:xfrm>
              <a:off x="8885992" y="425612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Equal Voice</a:t>
              </a:r>
              <a:endParaRPr lang="en-US" sz="1950" dirty="0"/>
            </a:p>
          </p:txBody>
        </p:sp>
        <p:sp>
          <p:nvSpPr>
            <p:cNvPr id="13" name="Text 9"/>
            <p:cNvSpPr/>
            <p:nvPr/>
          </p:nvSpPr>
          <p:spPr>
            <a:xfrm>
              <a:off x="8885992" y="4764643"/>
              <a:ext cx="4958120"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Every participating institution has equal input, regardless of size or resources.</a:t>
              </a:r>
              <a:endParaRPr lang="en-US" sz="1550" dirty="0"/>
            </a:p>
          </p:txBody>
        </p:sp>
        <p:pic>
          <p:nvPicPr>
            <p:cNvPr id="14" name="Image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5563" y="5802630"/>
              <a:ext cx="297656" cy="297656"/>
            </a:xfrm>
            <a:prstGeom prst="rect">
              <a:avLst/>
            </a:prstGeom>
          </p:spPr>
        </p:pic>
        <p:sp>
          <p:nvSpPr>
            <p:cNvPr id="15" name="Text 10"/>
            <p:cNvSpPr/>
            <p:nvPr/>
          </p:nvSpPr>
          <p:spPr>
            <a:xfrm>
              <a:off x="8885992" y="579655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Early Access</a:t>
              </a:r>
              <a:endParaRPr lang="en-US" sz="1950" dirty="0"/>
            </a:p>
          </p:txBody>
        </p:sp>
        <p:sp>
          <p:nvSpPr>
            <p:cNvPr id="16" name="Text 11"/>
            <p:cNvSpPr/>
            <p:nvPr/>
          </p:nvSpPr>
          <p:spPr>
            <a:xfrm>
              <a:off x="8885992" y="6305074"/>
              <a:ext cx="4958120"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SIG members gain access to new capabilities well before general availability.</a:t>
              </a:r>
              <a:endParaRPr lang="en-US" sz="1550" dirty="0"/>
            </a:p>
          </p:txBody>
        </p:sp>
      </p:grpSp>
      <p:sp>
        <p:nvSpPr>
          <p:cNvPr id="18" name="Title 17">
            <a:extLst>
              <a:ext uri="{FF2B5EF4-FFF2-40B4-BE49-F238E27FC236}">
                <a16:creationId xmlns:a16="http://schemas.microsoft.com/office/drawing/2014/main" id="{8F55425F-5936-3530-CD9C-66DD0B007C17}"/>
              </a:ext>
            </a:extLst>
          </p:cNvPr>
          <p:cNvSpPr>
            <a:spLocks noGrp="1"/>
          </p:cNvSpPr>
          <p:nvPr>
            <p:ph type="title"/>
          </p:nvPr>
        </p:nvSpPr>
        <p:spPr>
          <a:xfrm>
            <a:off x="514558" y="1264560"/>
            <a:ext cx="13652499" cy="768909"/>
          </a:xfrm>
        </p:spPr>
        <p:txBody>
          <a:bodyPr/>
          <a:lstStyle/>
          <a:p>
            <a:r>
              <a:rPr lang="en-US" dirty="0"/>
              <a:t>What Is a Special Interest Group?</a:t>
            </a:r>
            <a:endParaRPr lang="en-ZA"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DA1013-0DE0-6583-2FDF-7048EB00B878}"/>
              </a:ext>
            </a:extLst>
          </p:cNvPr>
          <p:cNvSpPr/>
          <p:nvPr/>
        </p:nvSpPr>
        <p:spPr>
          <a:xfrm>
            <a:off x="6767" y="0"/>
            <a:ext cx="14616866" cy="69836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77"/>
          </a:p>
        </p:txBody>
      </p:sp>
      <p:sp>
        <p:nvSpPr>
          <p:cNvPr id="3" name="Content Placeholder 2">
            <a:extLst>
              <a:ext uri="{FF2B5EF4-FFF2-40B4-BE49-F238E27FC236}">
                <a16:creationId xmlns:a16="http://schemas.microsoft.com/office/drawing/2014/main" id="{18854260-FD5B-C89C-D856-A4130A841075}"/>
              </a:ext>
            </a:extLst>
          </p:cNvPr>
          <p:cNvSpPr>
            <a:spLocks noGrp="1"/>
          </p:cNvSpPr>
          <p:nvPr>
            <p:ph sz="quarter" idx="11"/>
          </p:nvPr>
        </p:nvSpPr>
        <p:spPr>
          <a:xfrm>
            <a:off x="910561" y="3182214"/>
            <a:ext cx="7531356" cy="3456278"/>
          </a:xfrm>
        </p:spPr>
        <p:txBody>
          <a:bodyPr/>
          <a:lstStyle/>
          <a:p>
            <a:r>
              <a:rPr lang="en-GB" dirty="0">
                <a:solidFill>
                  <a:schemeClr val="tx1"/>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endParaRPr lang="en-GB" dirty="0">
              <a:solidFill>
                <a:schemeClr val="tx1"/>
              </a:solidFill>
            </a:endParaRPr>
          </a:p>
          <a:p>
            <a:r>
              <a:rPr lang="en-GB" dirty="0">
                <a:solidFill>
                  <a:schemeClr val="tx1"/>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a:p>
            <a:endParaRPr lang="en-GB" dirty="0">
              <a:solidFill>
                <a:schemeClr val="tx1"/>
              </a:solidFill>
            </a:endParaRPr>
          </a:p>
        </p:txBody>
      </p:sp>
      <p:sp>
        <p:nvSpPr>
          <p:cNvPr id="4" name="Title 3">
            <a:extLst>
              <a:ext uri="{FF2B5EF4-FFF2-40B4-BE49-F238E27FC236}">
                <a16:creationId xmlns:a16="http://schemas.microsoft.com/office/drawing/2014/main" id="{CC5068F8-CA74-FF4D-5739-FB44C6F52466}"/>
              </a:ext>
            </a:extLst>
          </p:cNvPr>
          <p:cNvSpPr>
            <a:spLocks noGrp="1"/>
          </p:cNvSpPr>
          <p:nvPr>
            <p:ph type="title"/>
          </p:nvPr>
        </p:nvSpPr>
        <p:spPr>
          <a:xfrm>
            <a:off x="910559" y="1888012"/>
            <a:ext cx="12677065" cy="944006"/>
          </a:xfrm>
        </p:spPr>
        <p:txBody>
          <a:bodyPr anchor="b"/>
          <a:lstStyle/>
          <a:p>
            <a:pPr>
              <a:lnSpc>
                <a:spcPts val="3932"/>
              </a:lnSpc>
            </a:pPr>
            <a:r>
              <a:rPr lang="en-GB" sz="3836" dirty="0">
                <a:solidFill>
                  <a:srgbClr val="A6CE3C"/>
                </a:solidFill>
              </a:rPr>
              <a:t>DISCLAIMER</a:t>
            </a:r>
          </a:p>
        </p:txBody>
      </p:sp>
      <p:sp>
        <p:nvSpPr>
          <p:cNvPr id="8" name="Freeform 7">
            <a:extLst>
              <a:ext uri="{FF2B5EF4-FFF2-40B4-BE49-F238E27FC236}">
                <a16:creationId xmlns:a16="http://schemas.microsoft.com/office/drawing/2014/main" id="{D611B29A-42B0-369E-F998-BEC923501154}"/>
              </a:ext>
            </a:extLst>
          </p:cNvPr>
          <p:cNvSpPr/>
          <p:nvPr/>
        </p:nvSpPr>
        <p:spPr>
          <a:xfrm>
            <a:off x="8719135" y="1770448"/>
            <a:ext cx="5965401" cy="5242680"/>
          </a:xfrm>
          <a:custGeom>
            <a:avLst/>
            <a:gdLst>
              <a:gd name="connsiteX0" fmla="*/ 2913144 w 3884229"/>
              <a:gd name="connsiteY0" fmla="*/ 0 h 3413646"/>
              <a:gd name="connsiteX1" fmla="*/ 3731135 w 3884229"/>
              <a:gd name="connsiteY1" fmla="*/ 629259 h 3413646"/>
              <a:gd name="connsiteX2" fmla="*/ 3884229 w 3884229"/>
              <a:gd name="connsiteY2" fmla="*/ 1203639 h 3413646"/>
              <a:gd name="connsiteX3" fmla="*/ 3884229 w 3884229"/>
              <a:gd name="connsiteY3" fmla="*/ 3413646 h 3413646"/>
              <a:gd name="connsiteX4" fmla="*/ 3864040 w 3884229"/>
              <a:gd name="connsiteY4" fmla="*/ 3413646 h 3413646"/>
              <a:gd name="connsiteX5" fmla="*/ 3831276 w 3884229"/>
              <a:gd name="connsiteY5" fmla="*/ 3291321 h 3413646"/>
              <a:gd name="connsiteX6" fmla="*/ 3159094 w 3884229"/>
              <a:gd name="connsiteY6" fmla="*/ 781722 h 3413646"/>
              <a:gd name="connsiteX7" fmla="*/ 2910380 w 3884229"/>
              <a:gd name="connsiteY7" fmla="*/ 590450 h 3413646"/>
              <a:gd name="connsiteX8" fmla="*/ 2661668 w 3884229"/>
              <a:gd name="connsiteY8" fmla="*/ 781722 h 3413646"/>
              <a:gd name="connsiteX9" fmla="*/ 2272017 w 3884229"/>
              <a:gd name="connsiteY9" fmla="*/ 2239828 h 3413646"/>
              <a:gd name="connsiteX10" fmla="*/ 2585033 w 3884229"/>
              <a:gd name="connsiteY10" fmla="*/ 3413646 h 3413646"/>
              <a:gd name="connsiteX11" fmla="*/ 1978537 w 3884229"/>
              <a:gd name="connsiteY11" fmla="*/ 3413646 h 3413646"/>
              <a:gd name="connsiteX12" fmla="*/ 1977222 w 3884229"/>
              <a:gd name="connsiteY12" fmla="*/ 3408725 h 3413646"/>
              <a:gd name="connsiteX13" fmla="*/ 1970797 w 3884229"/>
              <a:gd name="connsiteY13" fmla="*/ 3384691 h 3413646"/>
              <a:gd name="connsiteX14" fmla="*/ 1963060 w 3884229"/>
              <a:gd name="connsiteY14" fmla="*/ 3413646 h 3413646"/>
              <a:gd name="connsiteX15" fmla="*/ 1350265 w 3884229"/>
              <a:gd name="connsiteY15" fmla="*/ 3413646 h 3413646"/>
              <a:gd name="connsiteX16" fmla="*/ 1664050 w 3884229"/>
              <a:gd name="connsiteY16" fmla="*/ 2239828 h 3413646"/>
              <a:gd name="connsiteX17" fmla="*/ 1542457 w 3884229"/>
              <a:gd name="connsiteY17" fmla="*/ 1779666 h 3413646"/>
              <a:gd name="connsiteX18" fmla="*/ 1293744 w 3884229"/>
              <a:gd name="connsiteY18" fmla="*/ 1588393 h 3413646"/>
              <a:gd name="connsiteX19" fmla="*/ 1047794 w 3884229"/>
              <a:gd name="connsiteY19" fmla="*/ 1779666 h 3413646"/>
              <a:gd name="connsiteX20" fmla="*/ 611967 w 3884229"/>
              <a:gd name="connsiteY20" fmla="*/ 3413646 h 3413646"/>
              <a:gd name="connsiteX21" fmla="*/ 0 w 3884229"/>
              <a:gd name="connsiteY21" fmla="*/ 3413646 h 3413646"/>
              <a:gd name="connsiteX22" fmla="*/ 475753 w 3884229"/>
              <a:gd name="connsiteY22" fmla="*/ 1624430 h 3413646"/>
              <a:gd name="connsiteX23" fmla="*/ 1293744 w 3884229"/>
              <a:gd name="connsiteY23" fmla="*/ 995171 h 3413646"/>
              <a:gd name="connsiteX24" fmla="*/ 1923817 w 3884229"/>
              <a:gd name="connsiteY24" fmla="*/ 1272378 h 3413646"/>
              <a:gd name="connsiteX25" fmla="*/ 2095153 w 3884229"/>
              <a:gd name="connsiteY25" fmla="*/ 629259 h 3413646"/>
              <a:gd name="connsiteX26" fmla="*/ 2913144 w 3884229"/>
              <a:gd name="connsiteY26" fmla="*/ 0 h 341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84229" h="3413646">
                <a:moveTo>
                  <a:pt x="2913144" y="0"/>
                </a:moveTo>
                <a:cubicBezTo>
                  <a:pt x="3302795" y="0"/>
                  <a:pt x="3631649" y="252258"/>
                  <a:pt x="3731135" y="629259"/>
                </a:cubicBezTo>
                <a:lnTo>
                  <a:pt x="3884229" y="1203639"/>
                </a:lnTo>
                <a:lnTo>
                  <a:pt x="3884229" y="3413646"/>
                </a:lnTo>
                <a:lnTo>
                  <a:pt x="3864040" y="3413646"/>
                </a:lnTo>
                <a:lnTo>
                  <a:pt x="3831276" y="3291321"/>
                </a:lnTo>
                <a:cubicBezTo>
                  <a:pt x="3517591" y="2120175"/>
                  <a:pt x="3159094" y="781722"/>
                  <a:pt x="3159094" y="781722"/>
                </a:cubicBezTo>
                <a:cubicBezTo>
                  <a:pt x="3112114" y="604311"/>
                  <a:pt x="2957359" y="590450"/>
                  <a:pt x="2910380" y="590450"/>
                </a:cubicBezTo>
                <a:cubicBezTo>
                  <a:pt x="2863402" y="590450"/>
                  <a:pt x="2711410" y="604311"/>
                  <a:pt x="2661668" y="781722"/>
                </a:cubicBezTo>
                <a:lnTo>
                  <a:pt x="2272017" y="2239828"/>
                </a:lnTo>
                <a:lnTo>
                  <a:pt x="2585033" y="3413646"/>
                </a:lnTo>
                <a:lnTo>
                  <a:pt x="1978537" y="3413646"/>
                </a:lnTo>
                <a:lnTo>
                  <a:pt x="1977222" y="3408725"/>
                </a:lnTo>
                <a:cubicBezTo>
                  <a:pt x="1973032" y="3393051"/>
                  <a:pt x="1970797" y="3384691"/>
                  <a:pt x="1970797" y="3384691"/>
                </a:cubicBezTo>
                <a:lnTo>
                  <a:pt x="1963060" y="3413646"/>
                </a:lnTo>
                <a:lnTo>
                  <a:pt x="1350265" y="3413646"/>
                </a:lnTo>
                <a:lnTo>
                  <a:pt x="1664050" y="2239828"/>
                </a:lnTo>
                <a:lnTo>
                  <a:pt x="1542457" y="1779666"/>
                </a:lnTo>
                <a:cubicBezTo>
                  <a:pt x="1495478" y="1602254"/>
                  <a:pt x="1340723" y="1588393"/>
                  <a:pt x="1293744" y="1588393"/>
                </a:cubicBezTo>
                <a:cubicBezTo>
                  <a:pt x="1246765" y="1588393"/>
                  <a:pt x="1094773" y="1602254"/>
                  <a:pt x="1047794" y="1779666"/>
                </a:cubicBezTo>
                <a:lnTo>
                  <a:pt x="611967" y="3413646"/>
                </a:lnTo>
                <a:lnTo>
                  <a:pt x="0" y="3413646"/>
                </a:lnTo>
                <a:lnTo>
                  <a:pt x="475753" y="1624430"/>
                </a:lnTo>
                <a:cubicBezTo>
                  <a:pt x="575239" y="1247430"/>
                  <a:pt x="904093" y="995171"/>
                  <a:pt x="1293744" y="995171"/>
                </a:cubicBezTo>
                <a:cubicBezTo>
                  <a:pt x="1542457" y="995171"/>
                  <a:pt x="1766299" y="1097738"/>
                  <a:pt x="1923817" y="1272378"/>
                </a:cubicBezTo>
                <a:lnTo>
                  <a:pt x="2095153" y="629259"/>
                </a:lnTo>
                <a:cubicBezTo>
                  <a:pt x="2194638" y="252258"/>
                  <a:pt x="2523493" y="0"/>
                  <a:pt x="2913144" y="0"/>
                </a:cubicBezTo>
                <a:close/>
              </a:path>
            </a:pathLst>
          </a:custGeom>
          <a:noFill/>
          <a:ln w="9525">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877"/>
          </a:p>
        </p:txBody>
      </p:sp>
      <p:pic>
        <p:nvPicPr>
          <p:cNvPr id="9" name="Graphic 8">
            <a:extLst>
              <a:ext uri="{FF2B5EF4-FFF2-40B4-BE49-F238E27FC236}">
                <a16:creationId xmlns:a16="http://schemas.microsoft.com/office/drawing/2014/main" id="{63A996A0-313C-2A6A-60BD-518445C8AB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87625" y="663979"/>
            <a:ext cx="372719" cy="452587"/>
          </a:xfrm>
          <a:prstGeom prst="rect">
            <a:avLst/>
          </a:prstGeom>
        </p:spPr>
      </p:pic>
      <p:sp>
        <p:nvSpPr>
          <p:cNvPr id="10" name="Rectangle 9">
            <a:extLst>
              <a:ext uri="{FF2B5EF4-FFF2-40B4-BE49-F238E27FC236}">
                <a16:creationId xmlns:a16="http://schemas.microsoft.com/office/drawing/2014/main" id="{65A55B0A-8559-0FAB-9460-96FA76119BAB}"/>
              </a:ext>
            </a:extLst>
          </p:cNvPr>
          <p:cNvSpPr/>
          <p:nvPr/>
        </p:nvSpPr>
        <p:spPr>
          <a:xfrm>
            <a:off x="8106947" y="6983615"/>
            <a:ext cx="6516686" cy="318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77"/>
          </a:p>
        </p:txBody>
      </p:sp>
    </p:spTree>
    <p:extLst>
      <p:ext uri="{BB962C8B-B14F-4D97-AF65-F5344CB8AC3E}">
        <p14:creationId xmlns:p14="http://schemas.microsoft.com/office/powerpoint/2010/main" val="1947509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2836307" y="757118"/>
            <a:ext cx="2839760" cy="354925"/>
          </a:xfrm>
          <a:prstGeom prst="rect">
            <a:avLst/>
          </a:prstGeom>
          <a:noFill/>
          <a:ln/>
        </p:spPr>
        <p:txBody>
          <a:bodyPr wrap="none" lIns="0" tIns="0" rIns="0" bIns="0" rtlCol="0" anchor="t"/>
          <a:lstStyle/>
          <a:p>
            <a:pPr marL="0" indent="0" algn="l">
              <a:lnSpc>
                <a:spcPts val="2750"/>
              </a:lnSpc>
              <a:buNone/>
            </a:pPr>
            <a:endParaRPr lang="en-US" sz="2200" dirty="0"/>
          </a:p>
        </p:txBody>
      </p:sp>
      <p:sp>
        <p:nvSpPr>
          <p:cNvPr id="3" name="Text 1"/>
          <p:cNvSpPr/>
          <p:nvPr/>
        </p:nvSpPr>
        <p:spPr>
          <a:xfrm>
            <a:off x="2836307" y="1242060"/>
            <a:ext cx="8957667" cy="285750"/>
          </a:xfrm>
          <a:prstGeom prst="rect">
            <a:avLst/>
          </a:prstGeom>
          <a:noFill/>
          <a:ln/>
        </p:spPr>
        <p:txBody>
          <a:bodyPr wrap="square" lIns="0" tIns="0" rIns="0" bIns="0" rtlCol="0" anchor="t"/>
          <a:lstStyle/>
          <a:p>
            <a:pPr marL="0" indent="0" algn="l">
              <a:lnSpc>
                <a:spcPts val="1100"/>
              </a:lnSpc>
              <a:buNone/>
            </a:pPr>
            <a:r>
              <a:rPr lang="en-US" sz="850" dirty="0">
                <a:solidFill>
                  <a:srgbClr val="1E3063"/>
                </a:solidFill>
                <a:latin typeface="Instrument Sans Medium" pitchFamily="34" charset="0"/>
                <a:ea typeface="Instrument Sans Medium" pitchFamily="34" charset="-122"/>
                <a:cs typeface="Instrument Sans Medium" pitchFamily="34" charset="-120"/>
              </a:rPr>
              <a:t>Every SIG follows a structured, end-to-end process — taking a concept from initial idea all the way through to a market-ready product release. SIG members are active participants at every stage.</a:t>
            </a:r>
            <a:endParaRPr lang="en-US" sz="850" dirty="0"/>
          </a:p>
        </p:txBody>
      </p:sp>
      <p:sp>
        <p:nvSpPr>
          <p:cNvPr id="4" name="Shape 2"/>
          <p:cNvSpPr/>
          <p:nvPr/>
        </p:nvSpPr>
        <p:spPr>
          <a:xfrm>
            <a:off x="7307461" y="1600914"/>
            <a:ext cx="15240" cy="5304115"/>
          </a:xfrm>
          <a:prstGeom prst="roundRect">
            <a:avLst>
              <a:gd name="adj" fmla="val 670830"/>
            </a:avLst>
          </a:prstGeom>
          <a:solidFill>
            <a:srgbClr val="B4CCE3"/>
          </a:solidFill>
          <a:ln/>
        </p:spPr>
        <p:txBody>
          <a:bodyPr/>
          <a:lstStyle/>
          <a:p>
            <a:endParaRPr lang="en-ZA"/>
          </a:p>
        </p:txBody>
      </p:sp>
      <p:sp>
        <p:nvSpPr>
          <p:cNvPr id="5" name="Shape 3"/>
          <p:cNvSpPr/>
          <p:nvPr/>
        </p:nvSpPr>
        <p:spPr>
          <a:xfrm>
            <a:off x="7103150" y="1721048"/>
            <a:ext cx="227171" cy="15240"/>
          </a:xfrm>
          <a:prstGeom prst="roundRect">
            <a:avLst>
              <a:gd name="adj" fmla="val 670830"/>
            </a:avLst>
          </a:prstGeom>
          <a:solidFill>
            <a:srgbClr val="B4CCE3"/>
          </a:solidFill>
          <a:ln/>
        </p:spPr>
        <p:txBody>
          <a:bodyPr/>
          <a:lstStyle/>
          <a:p>
            <a:endParaRPr lang="en-ZA"/>
          </a:p>
        </p:txBody>
      </p:sp>
      <p:sp>
        <p:nvSpPr>
          <p:cNvPr id="6" name="Shape 4"/>
          <p:cNvSpPr/>
          <p:nvPr/>
        </p:nvSpPr>
        <p:spPr>
          <a:xfrm>
            <a:off x="7272516" y="1686104"/>
            <a:ext cx="85130" cy="85130"/>
          </a:xfrm>
          <a:prstGeom prst="roundRect">
            <a:avLst>
              <a:gd name="adj" fmla="val 537061"/>
            </a:avLst>
          </a:prstGeom>
          <a:solidFill>
            <a:srgbClr val="84C1FA"/>
          </a:solidFill>
          <a:ln/>
        </p:spPr>
        <p:txBody>
          <a:bodyPr/>
          <a:lstStyle/>
          <a:p>
            <a:endParaRPr lang="en-ZA"/>
          </a:p>
        </p:txBody>
      </p:sp>
      <p:sp>
        <p:nvSpPr>
          <p:cNvPr id="7" name="Text 5"/>
          <p:cNvSpPr/>
          <p:nvPr/>
        </p:nvSpPr>
        <p:spPr>
          <a:xfrm>
            <a:off x="5440918" y="1639848"/>
            <a:ext cx="1419820" cy="177522"/>
          </a:xfrm>
          <a:prstGeom prst="rect">
            <a:avLst/>
          </a:prstGeom>
          <a:noFill/>
          <a:ln/>
        </p:spPr>
        <p:txBody>
          <a:bodyPr wrap="none" lIns="0" tIns="0" rIns="0" bIns="0" rtlCol="0" anchor="t"/>
          <a:lstStyle/>
          <a:p>
            <a:pPr marL="0" indent="0" algn="r">
              <a:lnSpc>
                <a:spcPts val="1350"/>
              </a:lnSpc>
              <a:buNone/>
            </a:pPr>
            <a:r>
              <a:rPr lang="en-US" sz="1100" dirty="0">
                <a:solidFill>
                  <a:srgbClr val="1E3063"/>
                </a:solidFill>
                <a:latin typeface="Instrument Sans Semi Bold" pitchFamily="34" charset="0"/>
                <a:ea typeface="Instrument Sans Semi Bold" pitchFamily="34" charset="-122"/>
                <a:cs typeface="Instrument Sans Semi Bold" pitchFamily="34" charset="-120"/>
              </a:rPr>
              <a:t>Idea</a:t>
            </a:r>
            <a:endParaRPr lang="en-US" sz="1100" dirty="0"/>
          </a:p>
        </p:txBody>
      </p:sp>
      <p:sp>
        <p:nvSpPr>
          <p:cNvPr id="8" name="Text 6"/>
          <p:cNvSpPr/>
          <p:nvPr/>
        </p:nvSpPr>
        <p:spPr>
          <a:xfrm>
            <a:off x="2836307" y="1856303"/>
            <a:ext cx="4024432" cy="142875"/>
          </a:xfrm>
          <a:prstGeom prst="rect">
            <a:avLst/>
          </a:prstGeom>
          <a:noFill/>
          <a:ln/>
        </p:spPr>
        <p:txBody>
          <a:bodyPr wrap="none" lIns="0" tIns="0" rIns="0" bIns="0" rtlCol="0" anchor="t"/>
          <a:lstStyle/>
          <a:p>
            <a:pPr marL="0" indent="0" algn="r">
              <a:lnSpc>
                <a:spcPts val="1100"/>
              </a:lnSpc>
              <a:buNone/>
            </a:pPr>
            <a:r>
              <a:rPr lang="en-US" sz="850" dirty="0">
                <a:solidFill>
                  <a:srgbClr val="1E3063"/>
                </a:solidFill>
                <a:latin typeface="Instrument Sans Medium" pitchFamily="34" charset="0"/>
                <a:ea typeface="Instrument Sans Medium" pitchFamily="34" charset="-122"/>
                <a:cs typeface="Instrument Sans Medium" pitchFamily="34" charset="-120"/>
              </a:rPr>
              <a:t>Concept identified</a:t>
            </a:r>
            <a:endParaRPr lang="en-US" sz="850" dirty="0"/>
          </a:p>
        </p:txBody>
      </p:sp>
      <p:sp>
        <p:nvSpPr>
          <p:cNvPr id="9" name="Shape 7"/>
          <p:cNvSpPr/>
          <p:nvPr/>
        </p:nvSpPr>
        <p:spPr>
          <a:xfrm>
            <a:off x="7299841" y="2305407"/>
            <a:ext cx="227171" cy="15240"/>
          </a:xfrm>
          <a:prstGeom prst="roundRect">
            <a:avLst>
              <a:gd name="adj" fmla="val 670830"/>
            </a:avLst>
          </a:prstGeom>
          <a:solidFill>
            <a:srgbClr val="B4CCE3"/>
          </a:solidFill>
          <a:ln/>
        </p:spPr>
        <p:txBody>
          <a:bodyPr/>
          <a:lstStyle/>
          <a:p>
            <a:endParaRPr lang="en-ZA"/>
          </a:p>
        </p:txBody>
      </p:sp>
      <p:sp>
        <p:nvSpPr>
          <p:cNvPr id="10" name="Shape 8"/>
          <p:cNvSpPr/>
          <p:nvPr/>
        </p:nvSpPr>
        <p:spPr>
          <a:xfrm>
            <a:off x="7272516" y="2270462"/>
            <a:ext cx="85130" cy="85130"/>
          </a:xfrm>
          <a:prstGeom prst="roundRect">
            <a:avLst>
              <a:gd name="adj" fmla="val 537061"/>
            </a:avLst>
          </a:prstGeom>
          <a:solidFill>
            <a:srgbClr val="84C1FA"/>
          </a:solidFill>
          <a:ln/>
        </p:spPr>
        <p:txBody>
          <a:bodyPr/>
          <a:lstStyle/>
          <a:p>
            <a:endParaRPr lang="en-ZA"/>
          </a:p>
        </p:txBody>
      </p:sp>
      <p:sp>
        <p:nvSpPr>
          <p:cNvPr id="11" name="Text 9"/>
          <p:cNvSpPr/>
          <p:nvPr/>
        </p:nvSpPr>
        <p:spPr>
          <a:xfrm>
            <a:off x="7769423" y="2224207"/>
            <a:ext cx="1419820" cy="177522"/>
          </a:xfrm>
          <a:prstGeom prst="rect">
            <a:avLst/>
          </a:prstGeom>
          <a:noFill/>
          <a:ln/>
        </p:spPr>
        <p:txBody>
          <a:bodyPr wrap="none" lIns="0" tIns="0" rIns="0" bIns="0" rtlCol="0" anchor="t"/>
          <a:lstStyle/>
          <a:p>
            <a:pPr marL="0" indent="0" algn="l">
              <a:lnSpc>
                <a:spcPts val="1350"/>
              </a:lnSpc>
              <a:buNone/>
            </a:pPr>
            <a:r>
              <a:rPr lang="en-US" sz="1100" dirty="0">
                <a:solidFill>
                  <a:srgbClr val="1E3063"/>
                </a:solidFill>
                <a:latin typeface="Instrument Sans Semi Bold" pitchFamily="34" charset="0"/>
                <a:ea typeface="Instrument Sans Semi Bold" pitchFamily="34" charset="-122"/>
                <a:cs typeface="Instrument Sans Semi Bold" pitchFamily="34" charset="-120"/>
              </a:rPr>
              <a:t>Enrollment</a:t>
            </a:r>
            <a:endParaRPr lang="en-US" sz="1100" dirty="0"/>
          </a:p>
        </p:txBody>
      </p:sp>
      <p:sp>
        <p:nvSpPr>
          <p:cNvPr id="12" name="Text 10"/>
          <p:cNvSpPr/>
          <p:nvPr/>
        </p:nvSpPr>
        <p:spPr>
          <a:xfrm>
            <a:off x="7769423" y="2440662"/>
            <a:ext cx="4024551" cy="142875"/>
          </a:xfrm>
          <a:prstGeom prst="rect">
            <a:avLst/>
          </a:prstGeom>
          <a:noFill/>
          <a:ln/>
        </p:spPr>
        <p:txBody>
          <a:bodyPr wrap="none" lIns="0" tIns="0" rIns="0" bIns="0" rtlCol="0" anchor="t"/>
          <a:lstStyle/>
          <a:p>
            <a:pPr marL="0" indent="0" algn="l">
              <a:lnSpc>
                <a:spcPts val="1100"/>
              </a:lnSpc>
              <a:buNone/>
            </a:pPr>
            <a:r>
              <a:rPr lang="en-US" sz="850" dirty="0">
                <a:solidFill>
                  <a:srgbClr val="1E3063"/>
                </a:solidFill>
                <a:latin typeface="Instrument Sans Medium" pitchFamily="34" charset="0"/>
                <a:ea typeface="Instrument Sans Medium" pitchFamily="34" charset="-122"/>
                <a:cs typeface="Instrument Sans Medium" pitchFamily="34" charset="-120"/>
              </a:rPr>
              <a:t>Institutions join</a:t>
            </a:r>
            <a:endParaRPr lang="en-US" sz="850" dirty="0"/>
          </a:p>
        </p:txBody>
      </p:sp>
      <p:sp>
        <p:nvSpPr>
          <p:cNvPr id="13" name="Shape 11"/>
          <p:cNvSpPr/>
          <p:nvPr/>
        </p:nvSpPr>
        <p:spPr>
          <a:xfrm>
            <a:off x="7103150" y="2844165"/>
            <a:ext cx="227171" cy="15240"/>
          </a:xfrm>
          <a:prstGeom prst="roundRect">
            <a:avLst>
              <a:gd name="adj" fmla="val 670830"/>
            </a:avLst>
          </a:prstGeom>
          <a:solidFill>
            <a:srgbClr val="B4CCE3"/>
          </a:solidFill>
          <a:ln/>
        </p:spPr>
        <p:txBody>
          <a:bodyPr/>
          <a:lstStyle/>
          <a:p>
            <a:endParaRPr lang="en-ZA"/>
          </a:p>
        </p:txBody>
      </p:sp>
      <p:sp>
        <p:nvSpPr>
          <p:cNvPr id="14" name="Shape 12"/>
          <p:cNvSpPr/>
          <p:nvPr/>
        </p:nvSpPr>
        <p:spPr>
          <a:xfrm>
            <a:off x="7272516" y="2809220"/>
            <a:ext cx="85130" cy="85130"/>
          </a:xfrm>
          <a:prstGeom prst="roundRect">
            <a:avLst>
              <a:gd name="adj" fmla="val 537061"/>
            </a:avLst>
          </a:prstGeom>
          <a:solidFill>
            <a:srgbClr val="84C1FA"/>
          </a:solidFill>
          <a:ln/>
        </p:spPr>
        <p:txBody>
          <a:bodyPr/>
          <a:lstStyle/>
          <a:p>
            <a:endParaRPr lang="en-ZA"/>
          </a:p>
        </p:txBody>
      </p:sp>
      <p:sp>
        <p:nvSpPr>
          <p:cNvPr id="15" name="Text 13"/>
          <p:cNvSpPr/>
          <p:nvPr/>
        </p:nvSpPr>
        <p:spPr>
          <a:xfrm>
            <a:off x="5440918" y="2762964"/>
            <a:ext cx="1419820" cy="177522"/>
          </a:xfrm>
          <a:prstGeom prst="rect">
            <a:avLst/>
          </a:prstGeom>
          <a:noFill/>
          <a:ln/>
        </p:spPr>
        <p:txBody>
          <a:bodyPr wrap="none" lIns="0" tIns="0" rIns="0" bIns="0" rtlCol="0" anchor="t"/>
          <a:lstStyle/>
          <a:p>
            <a:pPr marL="0" indent="0" algn="r">
              <a:lnSpc>
                <a:spcPts val="1350"/>
              </a:lnSpc>
              <a:buNone/>
            </a:pPr>
            <a:r>
              <a:rPr lang="en-US" sz="1100" dirty="0">
                <a:solidFill>
                  <a:srgbClr val="1E3063"/>
                </a:solidFill>
                <a:latin typeface="Instrument Sans Semi Bold" pitchFamily="34" charset="0"/>
                <a:ea typeface="Instrument Sans Semi Bold" pitchFamily="34" charset="-122"/>
                <a:cs typeface="Instrument Sans Semi Bold" pitchFamily="34" charset="-120"/>
              </a:rPr>
              <a:t>Kickoff</a:t>
            </a:r>
            <a:endParaRPr lang="en-US" sz="1100" dirty="0"/>
          </a:p>
        </p:txBody>
      </p:sp>
      <p:sp>
        <p:nvSpPr>
          <p:cNvPr id="16" name="Text 14"/>
          <p:cNvSpPr/>
          <p:nvPr/>
        </p:nvSpPr>
        <p:spPr>
          <a:xfrm>
            <a:off x="2836307" y="2979420"/>
            <a:ext cx="4024432" cy="142875"/>
          </a:xfrm>
          <a:prstGeom prst="rect">
            <a:avLst/>
          </a:prstGeom>
          <a:noFill/>
          <a:ln/>
        </p:spPr>
        <p:txBody>
          <a:bodyPr wrap="none" lIns="0" tIns="0" rIns="0" bIns="0" rtlCol="0" anchor="t"/>
          <a:lstStyle/>
          <a:p>
            <a:pPr marL="0" indent="0" algn="r">
              <a:lnSpc>
                <a:spcPts val="1100"/>
              </a:lnSpc>
              <a:buNone/>
            </a:pPr>
            <a:r>
              <a:rPr lang="en-US" sz="850" dirty="0">
                <a:solidFill>
                  <a:srgbClr val="1E3063"/>
                </a:solidFill>
                <a:latin typeface="Instrument Sans Medium" pitchFamily="34" charset="0"/>
                <a:ea typeface="Instrument Sans Medium" pitchFamily="34" charset="-122"/>
                <a:cs typeface="Instrument Sans Medium" pitchFamily="34" charset="-120"/>
              </a:rPr>
              <a:t>Workshop launch</a:t>
            </a:r>
            <a:endParaRPr lang="en-US" sz="850" dirty="0"/>
          </a:p>
        </p:txBody>
      </p:sp>
      <p:sp>
        <p:nvSpPr>
          <p:cNvPr id="17" name="Shape 15"/>
          <p:cNvSpPr/>
          <p:nvPr/>
        </p:nvSpPr>
        <p:spPr>
          <a:xfrm>
            <a:off x="7299841" y="3383042"/>
            <a:ext cx="227171" cy="15240"/>
          </a:xfrm>
          <a:prstGeom prst="roundRect">
            <a:avLst>
              <a:gd name="adj" fmla="val 670830"/>
            </a:avLst>
          </a:prstGeom>
          <a:solidFill>
            <a:srgbClr val="B4CCE3"/>
          </a:solidFill>
          <a:ln/>
        </p:spPr>
        <p:txBody>
          <a:bodyPr/>
          <a:lstStyle/>
          <a:p>
            <a:endParaRPr lang="en-ZA"/>
          </a:p>
        </p:txBody>
      </p:sp>
      <p:sp>
        <p:nvSpPr>
          <p:cNvPr id="18" name="Shape 16"/>
          <p:cNvSpPr/>
          <p:nvPr/>
        </p:nvSpPr>
        <p:spPr>
          <a:xfrm>
            <a:off x="7272516" y="3348097"/>
            <a:ext cx="85130" cy="85130"/>
          </a:xfrm>
          <a:prstGeom prst="roundRect">
            <a:avLst>
              <a:gd name="adj" fmla="val 537061"/>
            </a:avLst>
          </a:prstGeom>
          <a:solidFill>
            <a:srgbClr val="84C1FA"/>
          </a:solidFill>
          <a:ln/>
        </p:spPr>
        <p:txBody>
          <a:bodyPr/>
          <a:lstStyle/>
          <a:p>
            <a:endParaRPr lang="en-ZA"/>
          </a:p>
        </p:txBody>
      </p:sp>
      <p:sp>
        <p:nvSpPr>
          <p:cNvPr id="19" name="Text 17"/>
          <p:cNvSpPr/>
          <p:nvPr/>
        </p:nvSpPr>
        <p:spPr>
          <a:xfrm>
            <a:off x="7769423" y="3301841"/>
            <a:ext cx="1419820" cy="177522"/>
          </a:xfrm>
          <a:prstGeom prst="rect">
            <a:avLst/>
          </a:prstGeom>
          <a:noFill/>
          <a:ln/>
        </p:spPr>
        <p:txBody>
          <a:bodyPr wrap="none" lIns="0" tIns="0" rIns="0" bIns="0" rtlCol="0" anchor="t"/>
          <a:lstStyle/>
          <a:p>
            <a:pPr marL="0" indent="0" algn="l">
              <a:lnSpc>
                <a:spcPts val="1350"/>
              </a:lnSpc>
              <a:buNone/>
            </a:pPr>
            <a:r>
              <a:rPr lang="en-US" sz="1100" dirty="0">
                <a:solidFill>
                  <a:srgbClr val="1E3063"/>
                </a:solidFill>
                <a:latin typeface="Instrument Sans Semi Bold" pitchFamily="34" charset="0"/>
                <a:ea typeface="Instrument Sans Semi Bold" pitchFamily="34" charset="-122"/>
                <a:cs typeface="Instrument Sans Semi Bold" pitchFamily="34" charset="-120"/>
              </a:rPr>
              <a:t>Discovery</a:t>
            </a:r>
            <a:endParaRPr lang="en-US" sz="1100" dirty="0"/>
          </a:p>
        </p:txBody>
      </p:sp>
      <p:sp>
        <p:nvSpPr>
          <p:cNvPr id="20" name="Text 18"/>
          <p:cNvSpPr/>
          <p:nvPr/>
        </p:nvSpPr>
        <p:spPr>
          <a:xfrm>
            <a:off x="7769423" y="3518297"/>
            <a:ext cx="4024551" cy="142875"/>
          </a:xfrm>
          <a:prstGeom prst="rect">
            <a:avLst/>
          </a:prstGeom>
          <a:noFill/>
          <a:ln/>
        </p:spPr>
        <p:txBody>
          <a:bodyPr wrap="none" lIns="0" tIns="0" rIns="0" bIns="0" rtlCol="0" anchor="t"/>
          <a:lstStyle/>
          <a:p>
            <a:pPr marL="0" indent="0" algn="l">
              <a:lnSpc>
                <a:spcPts val="1100"/>
              </a:lnSpc>
              <a:buNone/>
            </a:pPr>
            <a:r>
              <a:rPr lang="en-US" sz="850" dirty="0">
                <a:solidFill>
                  <a:srgbClr val="1E3063"/>
                </a:solidFill>
                <a:latin typeface="Instrument Sans Medium" pitchFamily="34" charset="0"/>
                <a:ea typeface="Instrument Sans Medium" pitchFamily="34" charset="-122"/>
                <a:cs typeface="Instrument Sans Medium" pitchFamily="34" charset="-120"/>
              </a:rPr>
              <a:t>Research &amp; needs analysis</a:t>
            </a:r>
            <a:endParaRPr lang="en-US" sz="850" dirty="0"/>
          </a:p>
        </p:txBody>
      </p:sp>
      <p:sp>
        <p:nvSpPr>
          <p:cNvPr id="21" name="Shape 19"/>
          <p:cNvSpPr/>
          <p:nvPr/>
        </p:nvSpPr>
        <p:spPr>
          <a:xfrm>
            <a:off x="7103150" y="3921919"/>
            <a:ext cx="227171" cy="15240"/>
          </a:xfrm>
          <a:prstGeom prst="roundRect">
            <a:avLst>
              <a:gd name="adj" fmla="val 670830"/>
            </a:avLst>
          </a:prstGeom>
          <a:solidFill>
            <a:srgbClr val="B4CCE3"/>
          </a:solidFill>
          <a:ln/>
        </p:spPr>
        <p:txBody>
          <a:bodyPr/>
          <a:lstStyle/>
          <a:p>
            <a:endParaRPr lang="en-ZA"/>
          </a:p>
        </p:txBody>
      </p:sp>
      <p:sp>
        <p:nvSpPr>
          <p:cNvPr id="22" name="Shape 20"/>
          <p:cNvSpPr/>
          <p:nvPr/>
        </p:nvSpPr>
        <p:spPr>
          <a:xfrm>
            <a:off x="7272516" y="3886974"/>
            <a:ext cx="85130" cy="85130"/>
          </a:xfrm>
          <a:prstGeom prst="roundRect">
            <a:avLst>
              <a:gd name="adj" fmla="val 537061"/>
            </a:avLst>
          </a:prstGeom>
          <a:solidFill>
            <a:srgbClr val="84C1FA"/>
          </a:solidFill>
          <a:ln/>
        </p:spPr>
        <p:txBody>
          <a:bodyPr/>
          <a:lstStyle/>
          <a:p>
            <a:endParaRPr lang="en-ZA"/>
          </a:p>
        </p:txBody>
      </p:sp>
      <p:sp>
        <p:nvSpPr>
          <p:cNvPr id="23" name="Text 21"/>
          <p:cNvSpPr/>
          <p:nvPr/>
        </p:nvSpPr>
        <p:spPr>
          <a:xfrm>
            <a:off x="5440918" y="3840718"/>
            <a:ext cx="1419820" cy="177522"/>
          </a:xfrm>
          <a:prstGeom prst="rect">
            <a:avLst/>
          </a:prstGeom>
          <a:noFill/>
          <a:ln/>
        </p:spPr>
        <p:txBody>
          <a:bodyPr wrap="none" lIns="0" tIns="0" rIns="0" bIns="0" rtlCol="0" anchor="t"/>
          <a:lstStyle/>
          <a:p>
            <a:pPr marL="0" indent="0" algn="r">
              <a:lnSpc>
                <a:spcPts val="1350"/>
              </a:lnSpc>
              <a:buNone/>
            </a:pPr>
            <a:r>
              <a:rPr lang="en-US" sz="1100" dirty="0">
                <a:solidFill>
                  <a:srgbClr val="1E3063"/>
                </a:solidFill>
                <a:latin typeface="Instrument Sans Semi Bold" pitchFamily="34" charset="0"/>
                <a:ea typeface="Instrument Sans Semi Bold" pitchFamily="34" charset="-122"/>
                <a:cs typeface="Instrument Sans Semi Bold" pitchFamily="34" charset="-120"/>
              </a:rPr>
              <a:t>Prioritization</a:t>
            </a:r>
            <a:endParaRPr lang="en-US" sz="1100" dirty="0"/>
          </a:p>
        </p:txBody>
      </p:sp>
      <p:sp>
        <p:nvSpPr>
          <p:cNvPr id="24" name="Text 22"/>
          <p:cNvSpPr/>
          <p:nvPr/>
        </p:nvSpPr>
        <p:spPr>
          <a:xfrm>
            <a:off x="2836307" y="4057174"/>
            <a:ext cx="4024432" cy="142875"/>
          </a:xfrm>
          <a:prstGeom prst="rect">
            <a:avLst/>
          </a:prstGeom>
          <a:noFill/>
          <a:ln/>
        </p:spPr>
        <p:txBody>
          <a:bodyPr wrap="none" lIns="0" tIns="0" rIns="0" bIns="0" rtlCol="0" anchor="t"/>
          <a:lstStyle/>
          <a:p>
            <a:pPr marL="0" indent="0" algn="r">
              <a:lnSpc>
                <a:spcPts val="1100"/>
              </a:lnSpc>
              <a:buNone/>
            </a:pPr>
            <a:r>
              <a:rPr lang="en-US" sz="850" dirty="0">
                <a:solidFill>
                  <a:srgbClr val="1E3063"/>
                </a:solidFill>
                <a:latin typeface="Instrument Sans Medium" pitchFamily="34" charset="0"/>
                <a:ea typeface="Instrument Sans Medium" pitchFamily="34" charset="-122"/>
                <a:cs typeface="Instrument Sans Medium" pitchFamily="34" charset="-120"/>
              </a:rPr>
              <a:t>Requirements aligned</a:t>
            </a:r>
            <a:endParaRPr lang="en-US" sz="850" dirty="0"/>
          </a:p>
        </p:txBody>
      </p:sp>
      <p:sp>
        <p:nvSpPr>
          <p:cNvPr id="25" name="Shape 23"/>
          <p:cNvSpPr/>
          <p:nvPr/>
        </p:nvSpPr>
        <p:spPr>
          <a:xfrm>
            <a:off x="7299841" y="4460796"/>
            <a:ext cx="227171" cy="15240"/>
          </a:xfrm>
          <a:prstGeom prst="roundRect">
            <a:avLst>
              <a:gd name="adj" fmla="val 670830"/>
            </a:avLst>
          </a:prstGeom>
          <a:solidFill>
            <a:srgbClr val="B4CCE3"/>
          </a:solidFill>
          <a:ln/>
        </p:spPr>
        <p:txBody>
          <a:bodyPr/>
          <a:lstStyle/>
          <a:p>
            <a:endParaRPr lang="en-ZA"/>
          </a:p>
        </p:txBody>
      </p:sp>
      <p:sp>
        <p:nvSpPr>
          <p:cNvPr id="26" name="Shape 24"/>
          <p:cNvSpPr/>
          <p:nvPr/>
        </p:nvSpPr>
        <p:spPr>
          <a:xfrm>
            <a:off x="7272516" y="4425851"/>
            <a:ext cx="85130" cy="85130"/>
          </a:xfrm>
          <a:prstGeom prst="roundRect">
            <a:avLst>
              <a:gd name="adj" fmla="val 537061"/>
            </a:avLst>
          </a:prstGeom>
          <a:solidFill>
            <a:srgbClr val="84C1FA"/>
          </a:solidFill>
          <a:ln/>
        </p:spPr>
        <p:txBody>
          <a:bodyPr/>
          <a:lstStyle/>
          <a:p>
            <a:endParaRPr lang="en-ZA"/>
          </a:p>
        </p:txBody>
      </p:sp>
      <p:sp>
        <p:nvSpPr>
          <p:cNvPr id="27" name="Text 25"/>
          <p:cNvSpPr/>
          <p:nvPr/>
        </p:nvSpPr>
        <p:spPr>
          <a:xfrm>
            <a:off x="7769423" y="4379595"/>
            <a:ext cx="1419820" cy="177522"/>
          </a:xfrm>
          <a:prstGeom prst="rect">
            <a:avLst/>
          </a:prstGeom>
          <a:noFill/>
          <a:ln/>
        </p:spPr>
        <p:txBody>
          <a:bodyPr wrap="none" lIns="0" tIns="0" rIns="0" bIns="0" rtlCol="0" anchor="t"/>
          <a:lstStyle/>
          <a:p>
            <a:pPr marL="0" indent="0" algn="l">
              <a:lnSpc>
                <a:spcPts val="1350"/>
              </a:lnSpc>
              <a:buNone/>
            </a:pPr>
            <a:r>
              <a:rPr lang="en-US" sz="1100" dirty="0">
                <a:solidFill>
                  <a:srgbClr val="1E3063"/>
                </a:solidFill>
                <a:latin typeface="Instrument Sans Semi Bold" pitchFamily="34" charset="0"/>
                <a:ea typeface="Instrument Sans Semi Bold" pitchFamily="34" charset="-122"/>
                <a:cs typeface="Instrument Sans Semi Bold" pitchFamily="34" charset="-120"/>
              </a:rPr>
              <a:t>Design Review</a:t>
            </a:r>
            <a:endParaRPr lang="en-US" sz="1100" dirty="0"/>
          </a:p>
        </p:txBody>
      </p:sp>
      <p:sp>
        <p:nvSpPr>
          <p:cNvPr id="28" name="Text 26"/>
          <p:cNvSpPr/>
          <p:nvPr/>
        </p:nvSpPr>
        <p:spPr>
          <a:xfrm>
            <a:off x="7769423" y="4596051"/>
            <a:ext cx="4024551" cy="142875"/>
          </a:xfrm>
          <a:prstGeom prst="rect">
            <a:avLst/>
          </a:prstGeom>
          <a:noFill/>
          <a:ln/>
        </p:spPr>
        <p:txBody>
          <a:bodyPr wrap="none" lIns="0" tIns="0" rIns="0" bIns="0" rtlCol="0" anchor="t"/>
          <a:lstStyle/>
          <a:p>
            <a:pPr marL="0" indent="0" algn="l">
              <a:lnSpc>
                <a:spcPts val="1100"/>
              </a:lnSpc>
              <a:buNone/>
            </a:pPr>
            <a:r>
              <a:rPr lang="en-US" sz="850" dirty="0">
                <a:solidFill>
                  <a:srgbClr val="1E3063"/>
                </a:solidFill>
                <a:latin typeface="Instrument Sans Medium" pitchFamily="34" charset="0"/>
                <a:ea typeface="Instrument Sans Medium" pitchFamily="34" charset="-122"/>
                <a:cs typeface="Instrument Sans Medium" pitchFamily="34" charset="-120"/>
              </a:rPr>
              <a:t>Mockups validated</a:t>
            </a:r>
            <a:endParaRPr lang="en-US" sz="850" dirty="0"/>
          </a:p>
        </p:txBody>
      </p:sp>
      <p:sp>
        <p:nvSpPr>
          <p:cNvPr id="29" name="Shape 27"/>
          <p:cNvSpPr/>
          <p:nvPr/>
        </p:nvSpPr>
        <p:spPr>
          <a:xfrm>
            <a:off x="7103150" y="4999673"/>
            <a:ext cx="227171" cy="15240"/>
          </a:xfrm>
          <a:prstGeom prst="roundRect">
            <a:avLst>
              <a:gd name="adj" fmla="val 670830"/>
            </a:avLst>
          </a:prstGeom>
          <a:solidFill>
            <a:srgbClr val="B4CCE3"/>
          </a:solidFill>
          <a:ln/>
        </p:spPr>
        <p:txBody>
          <a:bodyPr/>
          <a:lstStyle/>
          <a:p>
            <a:endParaRPr lang="en-ZA"/>
          </a:p>
        </p:txBody>
      </p:sp>
      <p:sp>
        <p:nvSpPr>
          <p:cNvPr id="30" name="Shape 28"/>
          <p:cNvSpPr/>
          <p:nvPr/>
        </p:nvSpPr>
        <p:spPr>
          <a:xfrm>
            <a:off x="7272516" y="4964728"/>
            <a:ext cx="85130" cy="85130"/>
          </a:xfrm>
          <a:prstGeom prst="roundRect">
            <a:avLst>
              <a:gd name="adj" fmla="val 537061"/>
            </a:avLst>
          </a:prstGeom>
          <a:solidFill>
            <a:srgbClr val="84C1FA"/>
          </a:solidFill>
          <a:ln/>
        </p:spPr>
        <p:txBody>
          <a:bodyPr/>
          <a:lstStyle/>
          <a:p>
            <a:endParaRPr lang="en-ZA"/>
          </a:p>
        </p:txBody>
      </p:sp>
      <p:sp>
        <p:nvSpPr>
          <p:cNvPr id="31" name="Text 29"/>
          <p:cNvSpPr/>
          <p:nvPr/>
        </p:nvSpPr>
        <p:spPr>
          <a:xfrm>
            <a:off x="5440918" y="4918472"/>
            <a:ext cx="1419820" cy="177522"/>
          </a:xfrm>
          <a:prstGeom prst="rect">
            <a:avLst/>
          </a:prstGeom>
          <a:noFill/>
          <a:ln/>
        </p:spPr>
        <p:txBody>
          <a:bodyPr wrap="none" lIns="0" tIns="0" rIns="0" bIns="0" rtlCol="0" anchor="t"/>
          <a:lstStyle/>
          <a:p>
            <a:pPr marL="0" indent="0" algn="r">
              <a:lnSpc>
                <a:spcPts val="1350"/>
              </a:lnSpc>
              <a:buNone/>
            </a:pPr>
            <a:r>
              <a:rPr lang="en-US" sz="1100" dirty="0">
                <a:solidFill>
                  <a:srgbClr val="1E3063"/>
                </a:solidFill>
                <a:latin typeface="Instrument Sans Semi Bold" pitchFamily="34" charset="0"/>
                <a:ea typeface="Instrument Sans Semi Bold" pitchFamily="34" charset="-122"/>
                <a:cs typeface="Instrument Sans Semi Bold" pitchFamily="34" charset="-120"/>
              </a:rPr>
              <a:t>Development</a:t>
            </a:r>
            <a:endParaRPr lang="en-US" sz="1100" dirty="0"/>
          </a:p>
        </p:txBody>
      </p:sp>
      <p:sp>
        <p:nvSpPr>
          <p:cNvPr id="32" name="Text 30"/>
          <p:cNvSpPr/>
          <p:nvPr/>
        </p:nvSpPr>
        <p:spPr>
          <a:xfrm>
            <a:off x="2836307" y="5134928"/>
            <a:ext cx="4024432" cy="142875"/>
          </a:xfrm>
          <a:prstGeom prst="rect">
            <a:avLst/>
          </a:prstGeom>
          <a:noFill/>
          <a:ln/>
        </p:spPr>
        <p:txBody>
          <a:bodyPr wrap="none" lIns="0" tIns="0" rIns="0" bIns="0" rtlCol="0" anchor="t"/>
          <a:lstStyle/>
          <a:p>
            <a:pPr marL="0" indent="0" algn="r">
              <a:lnSpc>
                <a:spcPts val="1100"/>
              </a:lnSpc>
              <a:buNone/>
            </a:pPr>
            <a:r>
              <a:rPr lang="en-US" sz="850" dirty="0">
                <a:solidFill>
                  <a:srgbClr val="1E3063"/>
                </a:solidFill>
                <a:latin typeface="Instrument Sans Medium" pitchFamily="34" charset="0"/>
                <a:ea typeface="Instrument Sans Medium" pitchFamily="34" charset="-122"/>
                <a:cs typeface="Instrument Sans Medium" pitchFamily="34" charset="-120"/>
              </a:rPr>
              <a:t>Solution built</a:t>
            </a:r>
            <a:endParaRPr lang="en-US" sz="850" dirty="0"/>
          </a:p>
        </p:txBody>
      </p:sp>
      <p:sp>
        <p:nvSpPr>
          <p:cNvPr id="33" name="Shape 31"/>
          <p:cNvSpPr/>
          <p:nvPr/>
        </p:nvSpPr>
        <p:spPr>
          <a:xfrm>
            <a:off x="7299841" y="5538549"/>
            <a:ext cx="227171" cy="15240"/>
          </a:xfrm>
          <a:prstGeom prst="roundRect">
            <a:avLst>
              <a:gd name="adj" fmla="val 670830"/>
            </a:avLst>
          </a:prstGeom>
          <a:solidFill>
            <a:srgbClr val="B4CCE3"/>
          </a:solidFill>
          <a:ln/>
        </p:spPr>
        <p:txBody>
          <a:bodyPr/>
          <a:lstStyle/>
          <a:p>
            <a:endParaRPr lang="en-ZA"/>
          </a:p>
        </p:txBody>
      </p:sp>
      <p:sp>
        <p:nvSpPr>
          <p:cNvPr id="34" name="Shape 32"/>
          <p:cNvSpPr/>
          <p:nvPr/>
        </p:nvSpPr>
        <p:spPr>
          <a:xfrm>
            <a:off x="7272516" y="5503605"/>
            <a:ext cx="85130" cy="85130"/>
          </a:xfrm>
          <a:prstGeom prst="roundRect">
            <a:avLst>
              <a:gd name="adj" fmla="val 537061"/>
            </a:avLst>
          </a:prstGeom>
          <a:solidFill>
            <a:srgbClr val="84C1FA"/>
          </a:solidFill>
          <a:ln/>
        </p:spPr>
        <p:txBody>
          <a:bodyPr/>
          <a:lstStyle/>
          <a:p>
            <a:endParaRPr lang="en-ZA"/>
          </a:p>
        </p:txBody>
      </p:sp>
      <p:sp>
        <p:nvSpPr>
          <p:cNvPr id="35" name="Text 33"/>
          <p:cNvSpPr/>
          <p:nvPr/>
        </p:nvSpPr>
        <p:spPr>
          <a:xfrm>
            <a:off x="7769423" y="5457349"/>
            <a:ext cx="1419820" cy="177522"/>
          </a:xfrm>
          <a:prstGeom prst="rect">
            <a:avLst/>
          </a:prstGeom>
          <a:noFill/>
          <a:ln/>
        </p:spPr>
        <p:txBody>
          <a:bodyPr wrap="none" lIns="0" tIns="0" rIns="0" bIns="0" rtlCol="0" anchor="t"/>
          <a:lstStyle/>
          <a:p>
            <a:pPr marL="0" indent="0" algn="l">
              <a:lnSpc>
                <a:spcPts val="1350"/>
              </a:lnSpc>
              <a:buNone/>
            </a:pPr>
            <a:r>
              <a:rPr lang="en-US" sz="1100" dirty="0">
                <a:solidFill>
                  <a:srgbClr val="1E3063"/>
                </a:solidFill>
                <a:latin typeface="Instrument Sans Semi Bold" pitchFamily="34" charset="0"/>
                <a:ea typeface="Instrument Sans Semi Bold" pitchFamily="34" charset="-122"/>
                <a:cs typeface="Instrument Sans Semi Bold" pitchFamily="34" charset="-120"/>
              </a:rPr>
              <a:t>Alpha &amp; Beta</a:t>
            </a:r>
            <a:endParaRPr lang="en-US" sz="1100" dirty="0"/>
          </a:p>
        </p:txBody>
      </p:sp>
      <p:sp>
        <p:nvSpPr>
          <p:cNvPr id="36" name="Text 34"/>
          <p:cNvSpPr/>
          <p:nvPr/>
        </p:nvSpPr>
        <p:spPr>
          <a:xfrm>
            <a:off x="7769423" y="5673804"/>
            <a:ext cx="4024551" cy="142875"/>
          </a:xfrm>
          <a:prstGeom prst="rect">
            <a:avLst/>
          </a:prstGeom>
          <a:noFill/>
          <a:ln/>
        </p:spPr>
        <p:txBody>
          <a:bodyPr wrap="none" lIns="0" tIns="0" rIns="0" bIns="0" rtlCol="0" anchor="t"/>
          <a:lstStyle/>
          <a:p>
            <a:pPr marL="0" indent="0" algn="l">
              <a:lnSpc>
                <a:spcPts val="1100"/>
              </a:lnSpc>
              <a:buNone/>
            </a:pPr>
            <a:r>
              <a:rPr lang="en-US" sz="850" dirty="0">
                <a:solidFill>
                  <a:srgbClr val="1E3063"/>
                </a:solidFill>
                <a:latin typeface="Instrument Sans Medium" pitchFamily="34" charset="0"/>
                <a:ea typeface="Instrument Sans Medium" pitchFamily="34" charset="-122"/>
                <a:cs typeface="Instrument Sans Medium" pitchFamily="34" charset="-120"/>
              </a:rPr>
              <a:t>Testing with SIG members</a:t>
            </a:r>
            <a:endParaRPr lang="en-US" sz="850" dirty="0"/>
          </a:p>
        </p:txBody>
      </p:sp>
      <p:sp>
        <p:nvSpPr>
          <p:cNvPr id="37" name="Shape 35"/>
          <p:cNvSpPr/>
          <p:nvPr/>
        </p:nvSpPr>
        <p:spPr>
          <a:xfrm>
            <a:off x="7103150" y="6077426"/>
            <a:ext cx="227171" cy="15240"/>
          </a:xfrm>
          <a:prstGeom prst="roundRect">
            <a:avLst>
              <a:gd name="adj" fmla="val 670830"/>
            </a:avLst>
          </a:prstGeom>
          <a:solidFill>
            <a:srgbClr val="B4CCE3"/>
          </a:solidFill>
          <a:ln/>
        </p:spPr>
        <p:txBody>
          <a:bodyPr/>
          <a:lstStyle/>
          <a:p>
            <a:endParaRPr lang="en-ZA"/>
          </a:p>
        </p:txBody>
      </p:sp>
      <p:sp>
        <p:nvSpPr>
          <p:cNvPr id="38" name="Shape 36"/>
          <p:cNvSpPr/>
          <p:nvPr/>
        </p:nvSpPr>
        <p:spPr>
          <a:xfrm>
            <a:off x="7272516" y="6042481"/>
            <a:ext cx="85130" cy="85130"/>
          </a:xfrm>
          <a:prstGeom prst="roundRect">
            <a:avLst>
              <a:gd name="adj" fmla="val 537061"/>
            </a:avLst>
          </a:prstGeom>
          <a:solidFill>
            <a:srgbClr val="84C1FA"/>
          </a:solidFill>
          <a:ln/>
        </p:spPr>
        <p:txBody>
          <a:bodyPr/>
          <a:lstStyle/>
          <a:p>
            <a:endParaRPr lang="en-ZA"/>
          </a:p>
        </p:txBody>
      </p:sp>
      <p:sp>
        <p:nvSpPr>
          <p:cNvPr id="39" name="Text 37"/>
          <p:cNvSpPr/>
          <p:nvPr/>
        </p:nvSpPr>
        <p:spPr>
          <a:xfrm>
            <a:off x="5440918" y="5996226"/>
            <a:ext cx="1419820" cy="177522"/>
          </a:xfrm>
          <a:prstGeom prst="rect">
            <a:avLst/>
          </a:prstGeom>
          <a:noFill/>
          <a:ln/>
        </p:spPr>
        <p:txBody>
          <a:bodyPr wrap="none" lIns="0" tIns="0" rIns="0" bIns="0" rtlCol="0" anchor="t"/>
          <a:lstStyle/>
          <a:p>
            <a:pPr marL="0" indent="0" algn="r">
              <a:lnSpc>
                <a:spcPts val="1350"/>
              </a:lnSpc>
              <a:buNone/>
            </a:pPr>
            <a:r>
              <a:rPr lang="en-US" sz="1100" dirty="0">
                <a:solidFill>
                  <a:srgbClr val="1E3063"/>
                </a:solidFill>
                <a:latin typeface="Instrument Sans Semi Bold" pitchFamily="34" charset="0"/>
                <a:ea typeface="Instrument Sans Semi Bold" pitchFamily="34" charset="-122"/>
                <a:cs typeface="Instrument Sans Semi Bold" pitchFamily="34" charset="-120"/>
              </a:rPr>
              <a:t>General Release</a:t>
            </a:r>
            <a:endParaRPr lang="en-US" sz="1100" dirty="0"/>
          </a:p>
        </p:txBody>
      </p:sp>
      <p:sp>
        <p:nvSpPr>
          <p:cNvPr id="40" name="Text 38"/>
          <p:cNvSpPr/>
          <p:nvPr/>
        </p:nvSpPr>
        <p:spPr>
          <a:xfrm>
            <a:off x="2836307" y="6212681"/>
            <a:ext cx="4024432" cy="142875"/>
          </a:xfrm>
          <a:prstGeom prst="rect">
            <a:avLst/>
          </a:prstGeom>
          <a:noFill/>
          <a:ln/>
        </p:spPr>
        <p:txBody>
          <a:bodyPr wrap="none" lIns="0" tIns="0" rIns="0" bIns="0" rtlCol="0" anchor="t"/>
          <a:lstStyle/>
          <a:p>
            <a:pPr marL="0" indent="0" algn="r">
              <a:lnSpc>
                <a:spcPts val="1100"/>
              </a:lnSpc>
              <a:buNone/>
            </a:pPr>
            <a:r>
              <a:rPr lang="en-US" sz="850" dirty="0">
                <a:solidFill>
                  <a:srgbClr val="1E3063"/>
                </a:solidFill>
                <a:latin typeface="Instrument Sans Medium" pitchFamily="34" charset="0"/>
                <a:ea typeface="Instrument Sans Medium" pitchFamily="34" charset="-122"/>
                <a:cs typeface="Instrument Sans Medium" pitchFamily="34" charset="-120"/>
              </a:rPr>
              <a:t>Available to all</a:t>
            </a:r>
            <a:endParaRPr lang="en-US" sz="850" dirty="0"/>
          </a:p>
        </p:txBody>
      </p:sp>
      <p:sp>
        <p:nvSpPr>
          <p:cNvPr id="41" name="Shape 39"/>
          <p:cNvSpPr/>
          <p:nvPr/>
        </p:nvSpPr>
        <p:spPr>
          <a:xfrm>
            <a:off x="2836307" y="6978134"/>
            <a:ext cx="8957667" cy="494348"/>
          </a:xfrm>
          <a:prstGeom prst="roundRect">
            <a:avLst>
              <a:gd name="adj" fmla="val 20681"/>
            </a:avLst>
          </a:prstGeom>
          <a:solidFill>
            <a:srgbClr val="B5DAFC"/>
          </a:solidFill>
          <a:ln/>
        </p:spPr>
        <p:txBody>
          <a:bodyPr/>
          <a:lstStyle/>
          <a:p>
            <a:endParaRPr lang="en-ZA"/>
          </a:p>
        </p:txBody>
      </p:sp>
      <p:sp>
        <p:nvSpPr>
          <p:cNvPr id="43" name="Text 40"/>
          <p:cNvSpPr/>
          <p:nvPr/>
        </p:nvSpPr>
        <p:spPr>
          <a:xfrm>
            <a:off x="3205401" y="7071479"/>
            <a:ext cx="8474988" cy="285750"/>
          </a:xfrm>
          <a:prstGeom prst="rect">
            <a:avLst/>
          </a:prstGeom>
          <a:noFill/>
          <a:ln/>
        </p:spPr>
        <p:txBody>
          <a:bodyPr wrap="square" lIns="0" tIns="0" rIns="0" bIns="0" rtlCol="0" anchor="t"/>
          <a:lstStyle/>
          <a:p>
            <a:pPr marL="0" indent="0" algn="l">
              <a:lnSpc>
                <a:spcPts val="1100"/>
              </a:lnSpc>
              <a:buNone/>
            </a:pPr>
            <a:r>
              <a:rPr lang="en-US" sz="800" dirty="0">
                <a:solidFill>
                  <a:srgbClr val="000000"/>
                </a:solidFill>
                <a:latin typeface="Instrument Sans Medium" pitchFamily="34" charset="0"/>
                <a:ea typeface="Instrument Sans Medium" pitchFamily="34" charset="-122"/>
                <a:cs typeface="Instrument Sans Medium" pitchFamily="34" charset="-120"/>
              </a:rPr>
              <a:t>SIG programs typically run 9–18 months, with 8–10 participating institutions, a dedicated Product Owner, and a full development team committed to the collaboration.</a:t>
            </a:r>
            <a:endParaRPr lang="en-US" sz="800" dirty="0"/>
          </a:p>
        </p:txBody>
      </p:sp>
      <p:sp>
        <p:nvSpPr>
          <p:cNvPr id="44" name="Title 43">
            <a:extLst>
              <a:ext uri="{FF2B5EF4-FFF2-40B4-BE49-F238E27FC236}">
                <a16:creationId xmlns:a16="http://schemas.microsoft.com/office/drawing/2014/main" id="{64151059-6AD0-6E4A-7AC7-7ECE01C3532C}"/>
              </a:ext>
            </a:extLst>
          </p:cNvPr>
          <p:cNvSpPr>
            <a:spLocks noGrp="1"/>
          </p:cNvSpPr>
          <p:nvPr>
            <p:ph type="title"/>
          </p:nvPr>
        </p:nvSpPr>
        <p:spPr>
          <a:xfrm>
            <a:off x="485141" y="1273901"/>
            <a:ext cx="3223829" cy="1848394"/>
          </a:xfrm>
        </p:spPr>
        <p:txBody>
          <a:bodyPr/>
          <a:lstStyle/>
          <a:p>
            <a:r>
              <a:rPr lang="en-ZA" dirty="0"/>
              <a:t>The SIG Lifecycle</a:t>
            </a:r>
            <a:br>
              <a:rPr lang="en-ZA" dirty="0"/>
            </a:br>
            <a:endParaRPr lang="en-ZA"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2982E5B-10AF-5F13-731E-84B2148B2E90}"/>
              </a:ext>
            </a:extLst>
          </p:cNvPr>
          <p:cNvGrpSpPr/>
          <p:nvPr/>
        </p:nvGrpSpPr>
        <p:grpSpPr>
          <a:xfrm>
            <a:off x="793790" y="2110621"/>
            <a:ext cx="13042702" cy="5025271"/>
            <a:chOff x="793790" y="2110621"/>
            <a:chExt cx="13042702" cy="5025271"/>
          </a:xfrm>
        </p:grpSpPr>
        <p:sp>
          <p:nvSpPr>
            <p:cNvPr id="3" name="Shape 1"/>
            <p:cNvSpPr/>
            <p:nvPr/>
          </p:nvSpPr>
          <p:spPr>
            <a:xfrm>
              <a:off x="793790" y="2110621"/>
              <a:ext cx="4215289" cy="2572226"/>
            </a:xfrm>
            <a:prstGeom prst="roundRect">
              <a:avLst>
                <a:gd name="adj" fmla="val 6944"/>
              </a:avLst>
            </a:prstGeom>
            <a:solidFill>
              <a:srgbClr val="CEE6FD"/>
            </a:solidFill>
            <a:ln/>
          </p:spPr>
          <p:txBody>
            <a:bodyPr/>
            <a:lstStyle/>
            <a:p>
              <a:endParaRPr lang="en-ZA"/>
            </a:p>
          </p:txBody>
        </p:sp>
        <p:sp>
          <p:nvSpPr>
            <p:cNvPr id="4" name="Shape 2"/>
            <p:cNvSpPr/>
            <p:nvPr/>
          </p:nvSpPr>
          <p:spPr>
            <a:xfrm>
              <a:off x="992148" y="2308979"/>
              <a:ext cx="595313" cy="595313"/>
            </a:xfrm>
            <a:prstGeom prst="roundRect">
              <a:avLst>
                <a:gd name="adj" fmla="val 15358451"/>
              </a:avLst>
            </a:prstGeom>
            <a:solidFill>
              <a:srgbClr val="84C1FA"/>
            </a:solidFill>
            <a:ln/>
          </p:spPr>
          <p:txBody>
            <a:bodyPr/>
            <a:lstStyle/>
            <a:p>
              <a:endParaRPr lang="en-ZA"/>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5859" y="2472571"/>
              <a:ext cx="267891" cy="267891"/>
            </a:xfrm>
            <a:prstGeom prst="rect">
              <a:avLst/>
            </a:prstGeom>
          </p:spPr>
        </p:pic>
        <p:sp>
          <p:nvSpPr>
            <p:cNvPr id="6" name="Text 3"/>
            <p:cNvSpPr/>
            <p:nvPr/>
          </p:nvSpPr>
          <p:spPr>
            <a:xfrm>
              <a:off x="992148" y="310265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Collaborative Design</a:t>
              </a:r>
              <a:endParaRPr lang="en-US" sz="1950" dirty="0"/>
            </a:p>
          </p:txBody>
        </p:sp>
        <p:sp>
          <p:nvSpPr>
            <p:cNvPr id="7" name="Text 4"/>
            <p:cNvSpPr/>
            <p:nvPr/>
          </p:nvSpPr>
          <p:spPr>
            <a:xfrm>
              <a:off x="992148" y="3531870"/>
              <a:ext cx="3818573" cy="95261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Institutions are active partners — not passive observers — in shaping the solution from day one.</a:t>
              </a:r>
              <a:endParaRPr lang="en-US" sz="1550" dirty="0"/>
            </a:p>
          </p:txBody>
        </p:sp>
        <p:sp>
          <p:nvSpPr>
            <p:cNvPr id="8" name="Shape 5"/>
            <p:cNvSpPr/>
            <p:nvPr/>
          </p:nvSpPr>
          <p:spPr>
            <a:xfrm>
              <a:off x="5207437" y="2110621"/>
              <a:ext cx="4215408" cy="2572226"/>
            </a:xfrm>
            <a:prstGeom prst="roundRect">
              <a:avLst>
                <a:gd name="adj" fmla="val 6944"/>
              </a:avLst>
            </a:prstGeom>
            <a:solidFill>
              <a:srgbClr val="CEE6FD"/>
            </a:solidFill>
            <a:ln/>
          </p:spPr>
          <p:txBody>
            <a:bodyPr/>
            <a:lstStyle/>
            <a:p>
              <a:endParaRPr lang="en-ZA"/>
            </a:p>
          </p:txBody>
        </p:sp>
        <p:sp>
          <p:nvSpPr>
            <p:cNvPr id="9" name="Shape 6"/>
            <p:cNvSpPr/>
            <p:nvPr/>
          </p:nvSpPr>
          <p:spPr>
            <a:xfrm>
              <a:off x="5405795" y="2308979"/>
              <a:ext cx="595313" cy="595313"/>
            </a:xfrm>
            <a:prstGeom prst="roundRect">
              <a:avLst>
                <a:gd name="adj" fmla="val 15358451"/>
              </a:avLst>
            </a:prstGeom>
            <a:solidFill>
              <a:srgbClr val="84C1FA"/>
            </a:solidFill>
            <a:ln/>
          </p:spPr>
          <p:txBody>
            <a:bodyPr/>
            <a:lstStyle/>
            <a:p>
              <a:endParaRPr lang="en-ZA"/>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9506" y="2472571"/>
              <a:ext cx="267891" cy="267891"/>
            </a:xfrm>
            <a:prstGeom prst="rect">
              <a:avLst/>
            </a:prstGeom>
          </p:spPr>
        </p:pic>
        <p:sp>
          <p:nvSpPr>
            <p:cNvPr id="11" name="Text 7"/>
            <p:cNvSpPr/>
            <p:nvPr/>
          </p:nvSpPr>
          <p:spPr>
            <a:xfrm>
              <a:off x="5405795" y="310265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Equal Voice</a:t>
              </a:r>
              <a:endParaRPr lang="en-US" sz="1950" dirty="0"/>
            </a:p>
          </p:txBody>
        </p:sp>
        <p:sp>
          <p:nvSpPr>
            <p:cNvPr id="12" name="Text 8"/>
            <p:cNvSpPr/>
            <p:nvPr/>
          </p:nvSpPr>
          <p:spPr>
            <a:xfrm>
              <a:off x="5405795" y="3531870"/>
              <a:ext cx="3818692" cy="95261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Every institution contributes equally. Size or budget does not determine influence within the SIG.</a:t>
              </a:r>
              <a:endParaRPr lang="en-US" sz="1550" dirty="0"/>
            </a:p>
          </p:txBody>
        </p:sp>
        <p:sp>
          <p:nvSpPr>
            <p:cNvPr id="13" name="Shape 9"/>
            <p:cNvSpPr/>
            <p:nvPr/>
          </p:nvSpPr>
          <p:spPr>
            <a:xfrm>
              <a:off x="9621203" y="2110621"/>
              <a:ext cx="4215289" cy="2572226"/>
            </a:xfrm>
            <a:prstGeom prst="roundRect">
              <a:avLst>
                <a:gd name="adj" fmla="val 6944"/>
              </a:avLst>
            </a:prstGeom>
            <a:solidFill>
              <a:srgbClr val="CEE6FD"/>
            </a:solidFill>
            <a:ln/>
          </p:spPr>
          <p:txBody>
            <a:bodyPr/>
            <a:lstStyle/>
            <a:p>
              <a:endParaRPr lang="en-ZA"/>
            </a:p>
          </p:txBody>
        </p:sp>
        <p:sp>
          <p:nvSpPr>
            <p:cNvPr id="14" name="Shape 10"/>
            <p:cNvSpPr/>
            <p:nvPr/>
          </p:nvSpPr>
          <p:spPr>
            <a:xfrm>
              <a:off x="9819561" y="2308979"/>
              <a:ext cx="595313" cy="595313"/>
            </a:xfrm>
            <a:prstGeom prst="roundRect">
              <a:avLst>
                <a:gd name="adj" fmla="val 15358451"/>
              </a:avLst>
            </a:prstGeom>
            <a:solidFill>
              <a:srgbClr val="84C1FA"/>
            </a:solidFill>
            <a:ln/>
          </p:spPr>
          <p:txBody>
            <a:bodyPr/>
            <a:lstStyle/>
            <a:p>
              <a:endParaRPr lang="en-ZA"/>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3272" y="2472571"/>
              <a:ext cx="267891" cy="267891"/>
            </a:xfrm>
            <a:prstGeom prst="rect">
              <a:avLst/>
            </a:prstGeom>
          </p:spPr>
        </p:pic>
        <p:sp>
          <p:nvSpPr>
            <p:cNvPr id="16" name="Text 11"/>
            <p:cNvSpPr/>
            <p:nvPr/>
          </p:nvSpPr>
          <p:spPr>
            <a:xfrm>
              <a:off x="9819561" y="3102650"/>
              <a:ext cx="2541627"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Real-World Validation</a:t>
              </a:r>
              <a:endParaRPr lang="en-US" sz="1950" dirty="0"/>
            </a:p>
          </p:txBody>
        </p:sp>
        <p:sp>
          <p:nvSpPr>
            <p:cNvPr id="17" name="Text 12"/>
            <p:cNvSpPr/>
            <p:nvPr/>
          </p:nvSpPr>
          <p:spPr>
            <a:xfrm>
              <a:off x="9819561" y="3531870"/>
              <a:ext cx="3818573" cy="95261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Solutions are tested against actual institutional processes and challenges, not hypothetical scenarios.</a:t>
              </a:r>
              <a:endParaRPr lang="en-US" sz="1550" dirty="0"/>
            </a:p>
          </p:txBody>
        </p:sp>
        <p:sp>
          <p:nvSpPr>
            <p:cNvPr id="18" name="Shape 13"/>
            <p:cNvSpPr/>
            <p:nvPr/>
          </p:nvSpPr>
          <p:spPr>
            <a:xfrm>
              <a:off x="793790" y="4881205"/>
              <a:ext cx="6422112" cy="2254687"/>
            </a:xfrm>
            <a:prstGeom prst="roundRect">
              <a:avLst>
                <a:gd name="adj" fmla="val 7922"/>
              </a:avLst>
            </a:prstGeom>
            <a:solidFill>
              <a:srgbClr val="CEE6FD"/>
            </a:solidFill>
            <a:ln/>
          </p:spPr>
          <p:txBody>
            <a:bodyPr/>
            <a:lstStyle/>
            <a:p>
              <a:endParaRPr lang="en-ZA"/>
            </a:p>
          </p:txBody>
        </p:sp>
        <p:sp>
          <p:nvSpPr>
            <p:cNvPr id="19" name="Shape 14"/>
            <p:cNvSpPr/>
            <p:nvPr/>
          </p:nvSpPr>
          <p:spPr>
            <a:xfrm>
              <a:off x="992148" y="5079563"/>
              <a:ext cx="595313" cy="595313"/>
            </a:xfrm>
            <a:prstGeom prst="roundRect">
              <a:avLst>
                <a:gd name="adj" fmla="val 15358451"/>
              </a:avLst>
            </a:prstGeom>
            <a:solidFill>
              <a:srgbClr val="84C1FA"/>
            </a:solidFill>
            <a:ln/>
          </p:spPr>
          <p:txBody>
            <a:bodyPr/>
            <a:lstStyle/>
            <a:p>
              <a:endParaRPr lang="en-ZA"/>
            </a:p>
          </p:txBody>
        </p:sp>
        <p:pic>
          <p:nvPicPr>
            <p:cNvPr id="20"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5859" y="5243155"/>
              <a:ext cx="267891" cy="267891"/>
            </a:xfrm>
            <a:prstGeom prst="rect">
              <a:avLst/>
            </a:prstGeom>
          </p:spPr>
        </p:pic>
        <p:sp>
          <p:nvSpPr>
            <p:cNvPr id="21" name="Text 15"/>
            <p:cNvSpPr/>
            <p:nvPr/>
          </p:nvSpPr>
          <p:spPr>
            <a:xfrm>
              <a:off x="992148" y="5873234"/>
              <a:ext cx="2557463"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Structured Innovation</a:t>
              </a:r>
              <a:endParaRPr lang="en-US" sz="1950" dirty="0"/>
            </a:p>
          </p:txBody>
        </p:sp>
        <p:sp>
          <p:nvSpPr>
            <p:cNvPr id="22" name="Text 16"/>
            <p:cNvSpPr/>
            <p:nvPr/>
          </p:nvSpPr>
          <p:spPr>
            <a:xfrm>
              <a:off x="992148" y="6302454"/>
              <a:ext cx="6025396"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A defined lifecycle guides the SIG from concept through to product release — with clear milestones and accountability.</a:t>
              </a:r>
              <a:endParaRPr lang="en-US" sz="1550" dirty="0"/>
            </a:p>
          </p:txBody>
        </p:sp>
        <p:sp>
          <p:nvSpPr>
            <p:cNvPr id="23" name="Shape 17"/>
            <p:cNvSpPr/>
            <p:nvPr/>
          </p:nvSpPr>
          <p:spPr>
            <a:xfrm>
              <a:off x="7414260" y="4881205"/>
              <a:ext cx="6422231" cy="2254687"/>
            </a:xfrm>
            <a:prstGeom prst="roundRect">
              <a:avLst>
                <a:gd name="adj" fmla="val 7922"/>
              </a:avLst>
            </a:prstGeom>
            <a:solidFill>
              <a:srgbClr val="CEE6FD"/>
            </a:solidFill>
            <a:ln/>
          </p:spPr>
          <p:txBody>
            <a:bodyPr/>
            <a:lstStyle/>
            <a:p>
              <a:endParaRPr lang="en-ZA"/>
            </a:p>
          </p:txBody>
        </p:sp>
        <p:sp>
          <p:nvSpPr>
            <p:cNvPr id="24" name="Shape 18"/>
            <p:cNvSpPr/>
            <p:nvPr/>
          </p:nvSpPr>
          <p:spPr>
            <a:xfrm>
              <a:off x="7612618" y="5079563"/>
              <a:ext cx="595313" cy="595313"/>
            </a:xfrm>
            <a:prstGeom prst="roundRect">
              <a:avLst>
                <a:gd name="adj" fmla="val 15358451"/>
              </a:avLst>
            </a:prstGeom>
            <a:solidFill>
              <a:srgbClr val="84C1FA"/>
            </a:solidFill>
            <a:ln/>
          </p:spPr>
          <p:txBody>
            <a:bodyPr/>
            <a:lstStyle/>
            <a:p>
              <a:endParaRPr lang="en-ZA"/>
            </a:p>
          </p:txBody>
        </p:sp>
        <p:pic>
          <p:nvPicPr>
            <p:cNvPr id="2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76329" y="5243155"/>
              <a:ext cx="267891" cy="267891"/>
            </a:xfrm>
            <a:prstGeom prst="rect">
              <a:avLst/>
            </a:prstGeom>
          </p:spPr>
        </p:pic>
        <p:sp>
          <p:nvSpPr>
            <p:cNvPr id="26" name="Text 19"/>
            <p:cNvSpPr/>
            <p:nvPr/>
          </p:nvSpPr>
          <p:spPr>
            <a:xfrm>
              <a:off x="7612618" y="587323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Early Access</a:t>
              </a:r>
              <a:endParaRPr lang="en-US" sz="1950" dirty="0"/>
            </a:p>
          </p:txBody>
        </p:sp>
        <p:sp>
          <p:nvSpPr>
            <p:cNvPr id="27" name="Text 20"/>
            <p:cNvSpPr/>
            <p:nvPr/>
          </p:nvSpPr>
          <p:spPr>
            <a:xfrm>
              <a:off x="7612618" y="6302454"/>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SIG members gain access to new capabilities before the wider market — staying ahead of digital transformation trends.</a:t>
              </a:r>
              <a:endParaRPr lang="en-US" sz="1550" dirty="0"/>
            </a:p>
          </p:txBody>
        </p:sp>
      </p:grpSp>
      <p:sp>
        <p:nvSpPr>
          <p:cNvPr id="29" name="Title 28">
            <a:extLst>
              <a:ext uri="{FF2B5EF4-FFF2-40B4-BE49-F238E27FC236}">
                <a16:creationId xmlns:a16="http://schemas.microsoft.com/office/drawing/2014/main" id="{1B4C2F6A-B913-793E-3B86-2371E951E61D}"/>
              </a:ext>
            </a:extLst>
          </p:cNvPr>
          <p:cNvSpPr>
            <a:spLocks noGrp="1"/>
          </p:cNvSpPr>
          <p:nvPr>
            <p:ph type="title"/>
          </p:nvPr>
        </p:nvSpPr>
        <p:spPr/>
        <p:txBody>
          <a:bodyPr/>
          <a:lstStyle/>
          <a:p>
            <a:r>
              <a:rPr lang="en-US" dirty="0"/>
              <a:t>Key Principles of a SIG</a:t>
            </a:r>
            <a:endParaRPr lang="en-ZA"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706755"/>
            <a:ext cx="8579168" cy="620078"/>
          </a:xfrm>
          <a:prstGeom prst="rect">
            <a:avLst/>
          </a:prstGeom>
          <a:noFill/>
          <a:ln/>
        </p:spPr>
        <p:txBody>
          <a:bodyPr wrap="none" lIns="0" tIns="0" rIns="0" bIns="0" rtlCol="0" anchor="t"/>
          <a:lstStyle/>
          <a:p>
            <a:pPr marL="0" indent="0" algn="l">
              <a:lnSpc>
                <a:spcPts val="4850"/>
              </a:lnSpc>
              <a:buNone/>
            </a:pPr>
            <a:endParaRPr lang="en-US" sz="3900" dirty="0"/>
          </a:p>
        </p:txBody>
      </p:sp>
      <p:grpSp>
        <p:nvGrpSpPr>
          <p:cNvPr id="25" name="Group 24">
            <a:extLst>
              <a:ext uri="{FF2B5EF4-FFF2-40B4-BE49-F238E27FC236}">
                <a16:creationId xmlns:a16="http://schemas.microsoft.com/office/drawing/2014/main" id="{C46E97F4-6EE0-CC3D-3CE3-4BF9C8917C32}"/>
              </a:ext>
            </a:extLst>
          </p:cNvPr>
          <p:cNvGrpSpPr/>
          <p:nvPr/>
        </p:nvGrpSpPr>
        <p:grpSpPr>
          <a:xfrm>
            <a:off x="770930" y="1624489"/>
            <a:ext cx="13216175" cy="5898356"/>
            <a:chOff x="770930" y="1624489"/>
            <a:chExt cx="13216175" cy="5898356"/>
          </a:xfrm>
        </p:grpSpPr>
        <p:sp>
          <p:nvSpPr>
            <p:cNvPr id="3" name="Text 1"/>
            <p:cNvSpPr/>
            <p:nvPr/>
          </p:nvSpPr>
          <p:spPr>
            <a:xfrm>
              <a:off x="793790" y="182284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91C53"/>
                  </a:solidFill>
                  <a:latin typeface="Instrument Sans Semi Bold" pitchFamily="34" charset="0"/>
                  <a:ea typeface="Instrument Sans Semi Bold" pitchFamily="34" charset="-122"/>
                  <a:cs typeface="Instrument Sans Semi Bold" pitchFamily="34" charset="-120"/>
                </a:rPr>
                <a:t>What You Gain</a:t>
              </a:r>
              <a:endParaRPr lang="en-US" sz="1950" dirty="0"/>
            </a:p>
          </p:txBody>
        </p:sp>
        <p:sp>
          <p:nvSpPr>
            <p:cNvPr id="4" name="Shape 2"/>
            <p:cNvSpPr/>
            <p:nvPr/>
          </p:nvSpPr>
          <p:spPr>
            <a:xfrm>
              <a:off x="793790" y="2356247"/>
              <a:ext cx="3040499" cy="2213729"/>
            </a:xfrm>
            <a:prstGeom prst="roundRect">
              <a:avLst>
                <a:gd name="adj" fmla="val 4957"/>
              </a:avLst>
            </a:prstGeom>
            <a:solidFill>
              <a:srgbClr val="FFFFFF"/>
            </a:solidFill>
            <a:ln w="22860">
              <a:solidFill>
                <a:srgbClr val="B4CCE3"/>
              </a:solidFill>
              <a:prstDash val="solid"/>
            </a:ln>
          </p:spPr>
          <p:txBody>
            <a:bodyPr/>
            <a:lstStyle/>
            <a:p>
              <a:endParaRPr lang="en-ZA"/>
            </a:p>
          </p:txBody>
        </p:sp>
        <p:sp>
          <p:nvSpPr>
            <p:cNvPr id="5" name="Shape 3"/>
            <p:cNvSpPr/>
            <p:nvPr/>
          </p:nvSpPr>
          <p:spPr>
            <a:xfrm>
              <a:off x="770930" y="2356247"/>
              <a:ext cx="91440" cy="2213729"/>
            </a:xfrm>
            <a:prstGeom prst="roundRect">
              <a:avLst>
                <a:gd name="adj" fmla="val 195349"/>
              </a:avLst>
            </a:prstGeom>
            <a:solidFill>
              <a:srgbClr val="84C1FA"/>
            </a:solidFill>
            <a:ln/>
          </p:spPr>
          <p:txBody>
            <a:bodyPr/>
            <a:lstStyle/>
            <a:p>
              <a:endParaRPr lang="en-ZA"/>
            </a:p>
          </p:txBody>
        </p:sp>
        <p:sp>
          <p:nvSpPr>
            <p:cNvPr id="6" name="Text 4"/>
            <p:cNvSpPr/>
            <p:nvPr/>
          </p:nvSpPr>
          <p:spPr>
            <a:xfrm>
              <a:off x="1083588" y="2577465"/>
              <a:ext cx="2529483" cy="620316"/>
            </a:xfrm>
            <a:prstGeom prst="rect">
              <a:avLst/>
            </a:prstGeom>
            <a:noFill/>
            <a:ln/>
          </p:spPr>
          <p:txBody>
            <a:bodyPr wrap="squar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Shape the Product Roadmap</a:t>
              </a:r>
              <a:endParaRPr lang="en-US" sz="1950" dirty="0"/>
            </a:p>
          </p:txBody>
        </p:sp>
        <p:sp>
          <p:nvSpPr>
            <p:cNvPr id="7" name="Text 5"/>
            <p:cNvSpPr/>
            <p:nvPr/>
          </p:nvSpPr>
          <p:spPr>
            <a:xfrm>
              <a:off x="1083588" y="3396139"/>
              <a:ext cx="2529483" cy="95261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Directly influence design decisions, feature priorities, and solution direction.</a:t>
              </a:r>
              <a:endParaRPr lang="en-US" sz="1550" dirty="0"/>
            </a:p>
          </p:txBody>
        </p:sp>
        <p:sp>
          <p:nvSpPr>
            <p:cNvPr id="8" name="Shape 6"/>
            <p:cNvSpPr/>
            <p:nvPr/>
          </p:nvSpPr>
          <p:spPr>
            <a:xfrm>
              <a:off x="4032647" y="2356247"/>
              <a:ext cx="3040499" cy="2213729"/>
            </a:xfrm>
            <a:prstGeom prst="roundRect">
              <a:avLst>
                <a:gd name="adj" fmla="val 4957"/>
              </a:avLst>
            </a:prstGeom>
            <a:solidFill>
              <a:srgbClr val="FFFFFF"/>
            </a:solidFill>
            <a:ln w="22860">
              <a:solidFill>
                <a:srgbClr val="B4CCE3"/>
              </a:solidFill>
              <a:prstDash val="solid"/>
            </a:ln>
          </p:spPr>
          <p:txBody>
            <a:bodyPr/>
            <a:lstStyle/>
            <a:p>
              <a:endParaRPr lang="en-ZA"/>
            </a:p>
          </p:txBody>
        </p:sp>
        <p:sp>
          <p:nvSpPr>
            <p:cNvPr id="9" name="Shape 7"/>
            <p:cNvSpPr/>
            <p:nvPr/>
          </p:nvSpPr>
          <p:spPr>
            <a:xfrm>
              <a:off x="4009787" y="2356247"/>
              <a:ext cx="91440" cy="2213729"/>
            </a:xfrm>
            <a:prstGeom prst="roundRect">
              <a:avLst>
                <a:gd name="adj" fmla="val 195349"/>
              </a:avLst>
            </a:prstGeom>
            <a:solidFill>
              <a:srgbClr val="84C1FA"/>
            </a:solidFill>
            <a:ln/>
          </p:spPr>
          <p:txBody>
            <a:bodyPr/>
            <a:lstStyle/>
            <a:p>
              <a:endParaRPr lang="en-ZA"/>
            </a:p>
          </p:txBody>
        </p:sp>
        <p:sp>
          <p:nvSpPr>
            <p:cNvPr id="10" name="Text 8"/>
            <p:cNvSpPr/>
            <p:nvPr/>
          </p:nvSpPr>
          <p:spPr>
            <a:xfrm>
              <a:off x="4322445" y="2577465"/>
              <a:ext cx="2529483" cy="620316"/>
            </a:xfrm>
            <a:prstGeom prst="rect">
              <a:avLst/>
            </a:prstGeom>
            <a:noFill/>
            <a:ln/>
          </p:spPr>
          <p:txBody>
            <a:bodyPr wrap="squar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Solve Real Challenges</a:t>
              </a:r>
              <a:endParaRPr lang="en-US" sz="1950" dirty="0"/>
            </a:p>
          </p:txBody>
        </p:sp>
        <p:sp>
          <p:nvSpPr>
            <p:cNvPr id="11" name="Text 9"/>
            <p:cNvSpPr/>
            <p:nvPr/>
          </p:nvSpPr>
          <p:spPr>
            <a:xfrm>
              <a:off x="4322445" y="3396139"/>
              <a:ext cx="2529483" cy="95261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Ensure the final product addresses your institution's actual operational needs.</a:t>
              </a:r>
              <a:endParaRPr lang="en-US" sz="1550" dirty="0"/>
            </a:p>
          </p:txBody>
        </p:sp>
        <p:sp>
          <p:nvSpPr>
            <p:cNvPr id="12" name="Shape 10"/>
            <p:cNvSpPr/>
            <p:nvPr/>
          </p:nvSpPr>
          <p:spPr>
            <a:xfrm>
              <a:off x="793790" y="4768334"/>
              <a:ext cx="3040499" cy="2531269"/>
            </a:xfrm>
            <a:prstGeom prst="roundRect">
              <a:avLst>
                <a:gd name="adj" fmla="val 4335"/>
              </a:avLst>
            </a:prstGeom>
            <a:solidFill>
              <a:srgbClr val="FFFFFF"/>
            </a:solidFill>
            <a:ln w="22860">
              <a:solidFill>
                <a:srgbClr val="B4CCE3"/>
              </a:solidFill>
              <a:prstDash val="solid"/>
            </a:ln>
          </p:spPr>
          <p:txBody>
            <a:bodyPr/>
            <a:lstStyle/>
            <a:p>
              <a:endParaRPr lang="en-ZA"/>
            </a:p>
          </p:txBody>
        </p:sp>
        <p:sp>
          <p:nvSpPr>
            <p:cNvPr id="13" name="Shape 11"/>
            <p:cNvSpPr/>
            <p:nvPr/>
          </p:nvSpPr>
          <p:spPr>
            <a:xfrm>
              <a:off x="770930" y="4768334"/>
              <a:ext cx="91440" cy="2531269"/>
            </a:xfrm>
            <a:prstGeom prst="roundRect">
              <a:avLst>
                <a:gd name="adj" fmla="val 195349"/>
              </a:avLst>
            </a:prstGeom>
            <a:solidFill>
              <a:srgbClr val="84C1FA"/>
            </a:solidFill>
            <a:ln/>
          </p:spPr>
          <p:txBody>
            <a:bodyPr/>
            <a:lstStyle/>
            <a:p>
              <a:endParaRPr lang="en-ZA"/>
            </a:p>
          </p:txBody>
        </p:sp>
        <p:sp>
          <p:nvSpPr>
            <p:cNvPr id="14" name="Text 12"/>
            <p:cNvSpPr/>
            <p:nvPr/>
          </p:nvSpPr>
          <p:spPr>
            <a:xfrm>
              <a:off x="1083588" y="4989552"/>
              <a:ext cx="2529483" cy="620316"/>
            </a:xfrm>
            <a:prstGeom prst="rect">
              <a:avLst/>
            </a:prstGeom>
            <a:noFill/>
            <a:ln/>
          </p:spPr>
          <p:txBody>
            <a:bodyPr wrap="squar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Get Ahead of the Market</a:t>
              </a:r>
              <a:endParaRPr lang="en-US" sz="1950" dirty="0"/>
            </a:p>
          </p:txBody>
        </p:sp>
        <p:sp>
          <p:nvSpPr>
            <p:cNvPr id="15" name="Text 13"/>
            <p:cNvSpPr/>
            <p:nvPr/>
          </p:nvSpPr>
          <p:spPr>
            <a:xfrm>
              <a:off x="1083588" y="5808226"/>
              <a:ext cx="2529483" cy="127015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Access emerging capabilities months before they become widely available.</a:t>
              </a:r>
              <a:endParaRPr lang="en-US" sz="1550" dirty="0"/>
            </a:p>
          </p:txBody>
        </p:sp>
        <p:sp>
          <p:nvSpPr>
            <p:cNvPr id="16" name="Shape 14"/>
            <p:cNvSpPr/>
            <p:nvPr/>
          </p:nvSpPr>
          <p:spPr>
            <a:xfrm>
              <a:off x="4032647" y="4768334"/>
              <a:ext cx="3040499" cy="2531269"/>
            </a:xfrm>
            <a:prstGeom prst="roundRect">
              <a:avLst>
                <a:gd name="adj" fmla="val 4335"/>
              </a:avLst>
            </a:prstGeom>
            <a:solidFill>
              <a:srgbClr val="FFFFFF"/>
            </a:solidFill>
            <a:ln w="22860">
              <a:solidFill>
                <a:srgbClr val="B4CCE3"/>
              </a:solidFill>
              <a:prstDash val="solid"/>
            </a:ln>
          </p:spPr>
          <p:txBody>
            <a:bodyPr/>
            <a:lstStyle/>
            <a:p>
              <a:endParaRPr lang="en-ZA"/>
            </a:p>
          </p:txBody>
        </p:sp>
        <p:sp>
          <p:nvSpPr>
            <p:cNvPr id="17" name="Shape 15"/>
            <p:cNvSpPr/>
            <p:nvPr/>
          </p:nvSpPr>
          <p:spPr>
            <a:xfrm>
              <a:off x="4009787" y="4768334"/>
              <a:ext cx="91440" cy="2531269"/>
            </a:xfrm>
            <a:prstGeom prst="roundRect">
              <a:avLst>
                <a:gd name="adj" fmla="val 195349"/>
              </a:avLst>
            </a:prstGeom>
            <a:solidFill>
              <a:srgbClr val="84C1FA"/>
            </a:solidFill>
            <a:ln/>
          </p:spPr>
          <p:txBody>
            <a:bodyPr/>
            <a:lstStyle/>
            <a:p>
              <a:endParaRPr lang="en-ZA"/>
            </a:p>
          </p:txBody>
        </p:sp>
        <p:sp>
          <p:nvSpPr>
            <p:cNvPr id="18" name="Text 16"/>
            <p:cNvSpPr/>
            <p:nvPr/>
          </p:nvSpPr>
          <p:spPr>
            <a:xfrm>
              <a:off x="4322445" y="4989552"/>
              <a:ext cx="2529483" cy="620316"/>
            </a:xfrm>
            <a:prstGeom prst="rect">
              <a:avLst/>
            </a:prstGeom>
            <a:noFill/>
            <a:ln/>
          </p:spPr>
          <p:txBody>
            <a:bodyPr wrap="squar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Peer Learning &amp; Best Practices</a:t>
              </a:r>
              <a:endParaRPr lang="en-US" sz="1950" dirty="0"/>
            </a:p>
          </p:txBody>
        </p:sp>
        <p:sp>
          <p:nvSpPr>
            <p:cNvPr id="19" name="Text 17"/>
            <p:cNvSpPr/>
            <p:nvPr/>
          </p:nvSpPr>
          <p:spPr>
            <a:xfrm>
              <a:off x="4322445" y="5808226"/>
              <a:ext cx="2529483" cy="127015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Collaborate and exchange insights with peer institutions navigating similar challenges.</a:t>
              </a:r>
              <a:endParaRPr lang="en-US" sz="1550" dirty="0"/>
            </a:p>
          </p:txBody>
        </p:sp>
        <p:sp>
          <p:nvSpPr>
            <p:cNvPr id="20" name="Shape 18"/>
            <p:cNvSpPr/>
            <p:nvPr/>
          </p:nvSpPr>
          <p:spPr>
            <a:xfrm>
              <a:off x="7421999" y="1624489"/>
              <a:ext cx="6565106" cy="5898356"/>
            </a:xfrm>
            <a:prstGeom prst="roundRect">
              <a:avLst>
                <a:gd name="adj" fmla="val 4845"/>
              </a:avLst>
            </a:prstGeom>
            <a:solidFill>
              <a:srgbClr val="00B0F0"/>
            </a:solidFill>
            <a:ln/>
          </p:spPr>
          <p:txBody>
            <a:bodyPr/>
            <a:lstStyle/>
            <a:p>
              <a:endParaRPr lang="en-ZA"/>
            </a:p>
          </p:txBody>
        </p:sp>
        <p:sp>
          <p:nvSpPr>
            <p:cNvPr id="21" name="Text 19"/>
            <p:cNvSpPr/>
            <p:nvPr/>
          </p:nvSpPr>
          <p:spPr>
            <a:xfrm>
              <a:off x="7620357" y="182284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Instrument Sans Semi Bold" pitchFamily="34" charset="0"/>
                  <a:ea typeface="Instrument Sans Semi Bold" pitchFamily="34" charset="-122"/>
                  <a:cs typeface="Instrument Sans Semi Bold" pitchFamily="34" charset="-120"/>
                </a:rPr>
                <a:t>Beyond the Product</a:t>
              </a:r>
              <a:endParaRPr lang="en-US" sz="1950" dirty="0"/>
            </a:p>
          </p:txBody>
        </p:sp>
        <p:sp>
          <p:nvSpPr>
            <p:cNvPr id="22" name="Text 20"/>
            <p:cNvSpPr/>
            <p:nvPr/>
          </p:nvSpPr>
          <p:spPr>
            <a:xfrm>
              <a:off x="7620357" y="2331363"/>
              <a:ext cx="6168390"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Instrument Sans Medium" pitchFamily="34" charset="0"/>
                  <a:ea typeface="Instrument Sans Medium" pitchFamily="34" charset="-122"/>
                  <a:cs typeface="Instrument Sans Medium" pitchFamily="34" charset="-120"/>
                </a:rPr>
                <a:t>SIG members gain recognition as </a:t>
              </a:r>
              <a:r>
                <a:rPr lang="en-US" sz="1550" b="1" dirty="0">
                  <a:solidFill>
                    <a:srgbClr val="FFFFFF"/>
                  </a:solidFill>
                  <a:latin typeface="Instrument Sans Medium" pitchFamily="34" charset="0"/>
                  <a:ea typeface="Instrument Sans Medium" pitchFamily="34" charset="-122"/>
                  <a:cs typeface="Instrument Sans Medium" pitchFamily="34" charset="-120"/>
                </a:rPr>
                <a:t>reference institutions and thought leaders</a:t>
              </a:r>
              <a:r>
                <a:rPr lang="en-US" sz="1550" dirty="0">
                  <a:solidFill>
                    <a:srgbClr val="FFFFFF"/>
                  </a:solidFill>
                  <a:latin typeface="Instrument Sans Medium" pitchFamily="34" charset="0"/>
                  <a:ea typeface="Instrument Sans Medium" pitchFamily="34" charset="-122"/>
                  <a:cs typeface="Instrument Sans Medium" pitchFamily="34" charset="-120"/>
                </a:rPr>
                <a:t> in the adoption of emerging digital capabilities for higher education.</a:t>
              </a:r>
              <a:endParaRPr lang="en-US" sz="1550" dirty="0"/>
            </a:p>
          </p:txBody>
        </p:sp>
        <p:sp>
          <p:nvSpPr>
            <p:cNvPr id="23" name="Text 21"/>
            <p:cNvSpPr/>
            <p:nvPr/>
          </p:nvSpPr>
          <p:spPr>
            <a:xfrm>
              <a:off x="7620357" y="3462576"/>
              <a:ext cx="6168390"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Instrument Sans Medium" pitchFamily="34" charset="0"/>
                  <a:ea typeface="Instrument Sans Medium" pitchFamily="34" charset="-122"/>
                  <a:cs typeface="Instrument Sans Medium" pitchFamily="34" charset="-120"/>
                </a:rPr>
                <a:t>Participation positions your institution at the forefront of:</a:t>
              </a:r>
              <a:endParaRPr lang="en-US" sz="1550" dirty="0"/>
            </a:p>
          </p:txBody>
        </p:sp>
        <p:sp>
          <p:nvSpPr>
            <p:cNvPr id="24" name="Text 22"/>
            <p:cNvSpPr/>
            <p:nvPr/>
          </p:nvSpPr>
          <p:spPr>
            <a:xfrm>
              <a:off x="7620357" y="3958709"/>
              <a:ext cx="6168390" cy="1091446"/>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FFFFFF"/>
                  </a:solidFill>
                  <a:latin typeface="Instrument Sans Medium" pitchFamily="34" charset="0"/>
                  <a:ea typeface="Instrument Sans Medium" pitchFamily="34" charset="-122"/>
                  <a:cs typeface="Instrument Sans Medium" pitchFamily="34" charset="-120"/>
                </a:rPr>
                <a:t>Digital transformation in higher education</a:t>
              </a:r>
              <a:endParaRPr lang="en-US" sz="1550" dirty="0"/>
            </a:p>
            <a:p>
              <a:pPr marL="342900" indent="-342900" algn="l">
                <a:lnSpc>
                  <a:spcPts val="2500"/>
                </a:lnSpc>
                <a:buSzPct val="100000"/>
                <a:buChar char="•"/>
              </a:pPr>
              <a:r>
                <a:rPr lang="en-US" sz="1550" dirty="0">
                  <a:solidFill>
                    <a:srgbClr val="FFFFFF"/>
                  </a:solidFill>
                  <a:latin typeface="Instrument Sans Medium" pitchFamily="34" charset="0"/>
                  <a:ea typeface="Instrument Sans Medium" pitchFamily="34" charset="-122"/>
                  <a:cs typeface="Instrument Sans Medium" pitchFamily="34" charset="-120"/>
                </a:rPr>
                <a:t>Innovation discussions shaping future platforms</a:t>
              </a:r>
              <a:endParaRPr lang="en-US" sz="1550" dirty="0"/>
            </a:p>
            <a:p>
              <a:pPr marL="342900" indent="-342900" algn="l">
                <a:lnSpc>
                  <a:spcPts val="2500"/>
                </a:lnSpc>
                <a:buSzPct val="100000"/>
                <a:buChar char="•"/>
              </a:pPr>
              <a:r>
                <a:rPr lang="en-US" sz="1550" dirty="0">
                  <a:solidFill>
                    <a:srgbClr val="FFFFFF"/>
                  </a:solidFill>
                  <a:latin typeface="Instrument Sans Medium" pitchFamily="34" charset="0"/>
                  <a:ea typeface="Instrument Sans Medium" pitchFamily="34" charset="-122"/>
                  <a:cs typeface="Instrument Sans Medium" pitchFamily="34" charset="-120"/>
                </a:rPr>
                <a:t>Industry-wide conversations on student experience</a:t>
              </a:r>
              <a:endParaRPr lang="en-US" sz="1550" dirty="0"/>
            </a:p>
          </p:txBody>
        </p:sp>
      </p:grpSp>
      <p:sp>
        <p:nvSpPr>
          <p:cNvPr id="26" name="Title 25">
            <a:extLst>
              <a:ext uri="{FF2B5EF4-FFF2-40B4-BE49-F238E27FC236}">
                <a16:creationId xmlns:a16="http://schemas.microsoft.com/office/drawing/2014/main" id="{A3E92EF5-8553-6B12-274F-FAFE8F04E871}"/>
              </a:ext>
            </a:extLst>
          </p:cNvPr>
          <p:cNvSpPr>
            <a:spLocks noGrp="1"/>
          </p:cNvSpPr>
          <p:nvPr>
            <p:ph type="title"/>
          </p:nvPr>
        </p:nvSpPr>
        <p:spPr>
          <a:xfrm>
            <a:off x="485141" y="1127929"/>
            <a:ext cx="13652499" cy="768909"/>
          </a:xfrm>
        </p:spPr>
        <p:txBody>
          <a:bodyPr/>
          <a:lstStyle/>
          <a:p>
            <a:r>
              <a:rPr lang="en-ZA" dirty="0"/>
              <a:t>Benefits for Participating Institutions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3" name="Text 1"/>
          <p:cNvSpPr/>
          <p:nvPr/>
        </p:nvSpPr>
        <p:spPr>
          <a:xfrm>
            <a:off x="793790" y="218717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SIG participation is most valuable for institutions that are ready to engage, collaborate, and commit to shaping the future of higher education technology.</a:t>
            </a:r>
            <a:endParaRPr lang="en-US" sz="155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3045500"/>
            <a:ext cx="496133" cy="496133"/>
          </a:xfrm>
          <a:prstGeom prst="rect">
            <a:avLst/>
          </a:prstGeom>
        </p:spPr>
      </p:pic>
      <p:sp>
        <p:nvSpPr>
          <p:cNvPr id="5" name="Text 2"/>
          <p:cNvSpPr/>
          <p:nvPr/>
        </p:nvSpPr>
        <p:spPr>
          <a:xfrm>
            <a:off x="793790" y="378964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Influence Seekers</a:t>
            </a:r>
            <a:endParaRPr lang="en-US" sz="1950" dirty="0"/>
          </a:p>
        </p:txBody>
      </p:sp>
      <p:sp>
        <p:nvSpPr>
          <p:cNvPr id="6" name="Text 3"/>
          <p:cNvSpPr/>
          <p:nvPr/>
        </p:nvSpPr>
        <p:spPr>
          <a:xfrm>
            <a:off x="793790" y="4218861"/>
            <a:ext cx="6397347"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Institutions that want a direct voice in the direction of future product capabilities — not just feedback after the fact.</a:t>
            </a:r>
            <a:endParaRPr lang="en-US" sz="155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9144" y="3045500"/>
            <a:ext cx="496133" cy="496133"/>
          </a:xfrm>
          <a:prstGeom prst="rect">
            <a:avLst/>
          </a:prstGeom>
        </p:spPr>
      </p:pic>
      <p:sp>
        <p:nvSpPr>
          <p:cNvPr id="8" name="Text 4"/>
          <p:cNvSpPr/>
          <p:nvPr/>
        </p:nvSpPr>
        <p:spPr>
          <a:xfrm>
            <a:off x="7439144" y="3789640"/>
            <a:ext cx="2568416"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Collaborative Mindset</a:t>
            </a:r>
            <a:endParaRPr lang="en-US" sz="1950" dirty="0"/>
          </a:p>
        </p:txBody>
      </p:sp>
      <p:sp>
        <p:nvSpPr>
          <p:cNvPr id="9" name="Text 5"/>
          <p:cNvSpPr/>
          <p:nvPr/>
        </p:nvSpPr>
        <p:spPr>
          <a:xfrm>
            <a:off x="7439144" y="4218861"/>
            <a:ext cx="6397466"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Teams open to working alongside peer institutions, sharing experiences, and co-creating solutions in a structured environment.</a:t>
            </a:r>
            <a:endParaRPr lang="en-US" sz="1550" dirty="0"/>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790" y="5250775"/>
            <a:ext cx="496133" cy="496133"/>
          </a:xfrm>
          <a:prstGeom prst="rect">
            <a:avLst/>
          </a:prstGeom>
        </p:spPr>
      </p:pic>
      <p:sp>
        <p:nvSpPr>
          <p:cNvPr id="11" name="Text 6"/>
          <p:cNvSpPr/>
          <p:nvPr/>
        </p:nvSpPr>
        <p:spPr>
          <a:xfrm>
            <a:off x="793790" y="5994916"/>
            <a:ext cx="3358277"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Digital Transformation Focus</a:t>
            </a:r>
            <a:endParaRPr lang="en-US" sz="1950" dirty="0"/>
          </a:p>
        </p:txBody>
      </p:sp>
      <p:sp>
        <p:nvSpPr>
          <p:cNvPr id="12" name="Text 7"/>
          <p:cNvSpPr/>
          <p:nvPr/>
        </p:nvSpPr>
        <p:spPr>
          <a:xfrm>
            <a:off x="793790" y="6424136"/>
            <a:ext cx="6397347"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Institutions actively pursuing digital transformation and interested in gaining early access to next-generation capabilities.</a:t>
            </a:r>
            <a:endParaRPr lang="en-US" sz="1550" dirty="0"/>
          </a:p>
        </p:txBody>
      </p:sp>
      <p:pic>
        <p:nvPicPr>
          <p:cNvPr id="1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9144" y="5250775"/>
            <a:ext cx="496133" cy="496133"/>
          </a:xfrm>
          <a:prstGeom prst="rect">
            <a:avLst/>
          </a:prstGeom>
        </p:spPr>
      </p:pic>
      <p:sp>
        <p:nvSpPr>
          <p:cNvPr id="14" name="Text 8"/>
          <p:cNvSpPr/>
          <p:nvPr/>
        </p:nvSpPr>
        <p:spPr>
          <a:xfrm>
            <a:off x="7439144" y="5994916"/>
            <a:ext cx="2913936"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Committed Participation</a:t>
            </a:r>
            <a:endParaRPr lang="en-US" sz="1950" dirty="0"/>
          </a:p>
        </p:txBody>
      </p:sp>
      <p:sp>
        <p:nvSpPr>
          <p:cNvPr id="15" name="Text 9"/>
          <p:cNvSpPr/>
          <p:nvPr/>
        </p:nvSpPr>
        <p:spPr>
          <a:xfrm>
            <a:off x="7439144" y="6424136"/>
            <a:ext cx="6397466"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Willing to dedicate time to workshops, discovery sessions, design reviews, and prototype demonstrations across a 9–18 month program.</a:t>
            </a:r>
            <a:endParaRPr lang="en-US" sz="1550" dirty="0"/>
          </a:p>
        </p:txBody>
      </p:sp>
      <p:sp>
        <p:nvSpPr>
          <p:cNvPr id="16" name="Title 15">
            <a:extLst>
              <a:ext uri="{FF2B5EF4-FFF2-40B4-BE49-F238E27FC236}">
                <a16:creationId xmlns:a16="http://schemas.microsoft.com/office/drawing/2014/main" id="{A043377B-E1CD-DB28-0ECB-418828D5CF61}"/>
              </a:ext>
            </a:extLst>
          </p:cNvPr>
          <p:cNvSpPr>
            <a:spLocks noGrp="1"/>
          </p:cNvSpPr>
          <p:nvPr>
            <p:ph type="title"/>
          </p:nvPr>
        </p:nvSpPr>
        <p:spPr>
          <a:xfrm>
            <a:off x="793790" y="1358737"/>
            <a:ext cx="13652499" cy="768909"/>
          </a:xfrm>
        </p:spPr>
        <p:txBody>
          <a:bodyPr/>
          <a:lstStyle/>
          <a:p>
            <a:r>
              <a:rPr lang="en-ZA" dirty="0"/>
              <a:t>Who Should Participate?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214617F-195F-420C-8BA7-5361E4E59D01}"/>
              </a:ext>
            </a:extLst>
          </p:cNvPr>
          <p:cNvGrpSpPr/>
          <p:nvPr/>
        </p:nvGrpSpPr>
        <p:grpSpPr>
          <a:xfrm>
            <a:off x="674727" y="2187659"/>
            <a:ext cx="1898928" cy="373142"/>
            <a:chOff x="793790" y="1420416"/>
            <a:chExt cx="1898928" cy="373142"/>
          </a:xfrm>
        </p:grpSpPr>
        <p:sp>
          <p:nvSpPr>
            <p:cNvPr id="2" name="Shape 0"/>
            <p:cNvSpPr/>
            <p:nvPr/>
          </p:nvSpPr>
          <p:spPr>
            <a:xfrm>
              <a:off x="793790" y="1420416"/>
              <a:ext cx="1898928" cy="373142"/>
            </a:xfrm>
            <a:prstGeom prst="roundRect">
              <a:avLst>
                <a:gd name="adj" fmla="val 38297"/>
              </a:avLst>
            </a:prstGeom>
            <a:solidFill>
              <a:srgbClr val="CEE6FD"/>
            </a:solidFill>
            <a:ln/>
          </p:spPr>
          <p:txBody>
            <a:bodyPr/>
            <a:lstStyle/>
            <a:p>
              <a:endParaRPr lang="en-ZA"/>
            </a:p>
          </p:txBody>
        </p:sp>
        <p:sp>
          <p:nvSpPr>
            <p:cNvPr id="3" name="Text 1"/>
            <p:cNvSpPr/>
            <p:nvPr/>
          </p:nvSpPr>
          <p:spPr>
            <a:xfrm>
              <a:off x="912852" y="1479947"/>
              <a:ext cx="1660803" cy="254079"/>
            </a:xfrm>
            <a:prstGeom prst="rect">
              <a:avLst/>
            </a:prstGeom>
            <a:noFill/>
            <a:ln/>
          </p:spPr>
          <p:txBody>
            <a:bodyPr wrap="none" lIns="0" tIns="0" rIns="0" bIns="0" rtlCol="0" anchor="t"/>
            <a:lstStyle/>
            <a:p>
              <a:pPr marL="0" indent="0" algn="l">
                <a:lnSpc>
                  <a:spcPts val="2000"/>
                </a:lnSpc>
                <a:buNone/>
              </a:pPr>
              <a:r>
                <a:rPr lang="en-US" sz="1250" dirty="0">
                  <a:solidFill>
                    <a:srgbClr val="1E3063"/>
                  </a:solidFill>
                  <a:latin typeface="Instrument Sans Medium" pitchFamily="34" charset="0"/>
                  <a:ea typeface="Instrument Sans Medium" pitchFamily="34" charset="-122"/>
                  <a:cs typeface="Instrument Sans Medium" pitchFamily="34" charset="-120"/>
                </a:rPr>
                <a:t>INNOVATION THEMES</a:t>
              </a:r>
              <a:endParaRPr lang="en-US" sz="1250" dirty="0"/>
            </a:p>
          </p:txBody>
        </p:sp>
      </p:grpSp>
      <p:sp>
        <p:nvSpPr>
          <p:cNvPr id="4" name="Text 2"/>
          <p:cNvSpPr/>
          <p:nvPr/>
        </p:nvSpPr>
        <p:spPr>
          <a:xfrm>
            <a:off x="793790" y="1872853"/>
            <a:ext cx="13042821" cy="1240155"/>
          </a:xfrm>
          <a:prstGeom prst="rect">
            <a:avLst/>
          </a:prstGeom>
          <a:noFill/>
          <a:ln/>
        </p:spPr>
        <p:txBody>
          <a:bodyPr wrap="square" lIns="0" tIns="0" rIns="0" bIns="0" rtlCol="0" anchor="t"/>
          <a:lstStyle/>
          <a:p>
            <a:pPr marL="0" indent="0" algn="l">
              <a:lnSpc>
                <a:spcPts val="4850"/>
              </a:lnSpc>
              <a:buNone/>
            </a:pPr>
            <a:endParaRPr lang="en-US" sz="3900" dirty="0"/>
          </a:p>
        </p:txBody>
      </p:sp>
      <p:sp>
        <p:nvSpPr>
          <p:cNvPr id="5" name="Text 3"/>
          <p:cNvSpPr/>
          <p:nvPr/>
        </p:nvSpPr>
        <p:spPr>
          <a:xfrm>
            <a:off x="793790" y="3410664"/>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Institutions are invited to participate in six Special Interest Groups, each focused on a critical area of digital innovation. Select the theme — or themes — that best align with your institution's strategic priorities.</a:t>
            </a:r>
            <a:endParaRPr lang="en-US" sz="1550" dirty="0"/>
          </a:p>
        </p:txBody>
      </p:sp>
      <p:sp>
        <p:nvSpPr>
          <p:cNvPr id="6" name="Shape 4"/>
          <p:cNvSpPr/>
          <p:nvPr/>
        </p:nvSpPr>
        <p:spPr>
          <a:xfrm>
            <a:off x="793790" y="4268986"/>
            <a:ext cx="6422231" cy="714494"/>
          </a:xfrm>
          <a:prstGeom prst="roundRect">
            <a:avLst>
              <a:gd name="adj" fmla="val 25001"/>
            </a:avLst>
          </a:prstGeom>
          <a:solidFill>
            <a:srgbClr val="CEE6FD"/>
          </a:solidFill>
          <a:ln/>
        </p:spPr>
        <p:txBody>
          <a:bodyPr/>
          <a:lstStyle/>
          <a:p>
            <a:endParaRPr lang="en-ZA"/>
          </a:p>
        </p:txBody>
      </p:sp>
      <p:sp>
        <p:nvSpPr>
          <p:cNvPr id="7" name="Text 5"/>
          <p:cNvSpPr/>
          <p:nvPr/>
        </p:nvSpPr>
        <p:spPr>
          <a:xfrm>
            <a:off x="992148" y="4467344"/>
            <a:ext cx="5862757" cy="31777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Instrument Sans Semi Bold" pitchFamily="34" charset="0"/>
                <a:ea typeface="Instrument Sans Semi Bold" pitchFamily="34" charset="-122"/>
                <a:cs typeface="Instrument Sans Semi Bold" pitchFamily="34" charset="-120"/>
              </a:rPr>
              <a:t>📡</a:t>
            </a:r>
            <a:r>
              <a:rPr lang="en-US" sz="1950" dirty="0">
                <a:solidFill>
                  <a:srgbClr val="1E3063"/>
                </a:solidFill>
                <a:latin typeface="Instrument Sans Semi Bold" pitchFamily="34" charset="0"/>
                <a:ea typeface="Instrument Sans Semi Bold" pitchFamily="34" charset="-122"/>
                <a:cs typeface="Instrument Sans Semi Bold" pitchFamily="34" charset="-120"/>
              </a:rPr>
              <a:t> Digital Communication &amp; Student Engagement</a:t>
            </a:r>
            <a:endParaRPr lang="en-US" sz="1950" dirty="0"/>
          </a:p>
        </p:txBody>
      </p:sp>
      <p:sp>
        <p:nvSpPr>
          <p:cNvPr id="8" name="Shape 6"/>
          <p:cNvSpPr/>
          <p:nvPr/>
        </p:nvSpPr>
        <p:spPr>
          <a:xfrm>
            <a:off x="7414379" y="4268986"/>
            <a:ext cx="6422231" cy="714494"/>
          </a:xfrm>
          <a:prstGeom prst="roundRect">
            <a:avLst>
              <a:gd name="adj" fmla="val 25001"/>
            </a:avLst>
          </a:prstGeom>
          <a:solidFill>
            <a:srgbClr val="CEE6FD"/>
          </a:solidFill>
          <a:ln/>
        </p:spPr>
        <p:txBody>
          <a:bodyPr/>
          <a:lstStyle/>
          <a:p>
            <a:endParaRPr lang="en-ZA"/>
          </a:p>
        </p:txBody>
      </p:sp>
      <p:sp>
        <p:nvSpPr>
          <p:cNvPr id="9" name="Text 7"/>
          <p:cNvSpPr/>
          <p:nvPr/>
        </p:nvSpPr>
        <p:spPr>
          <a:xfrm>
            <a:off x="7612737" y="4467344"/>
            <a:ext cx="3785711" cy="31777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Instrument Sans Semi Bold" pitchFamily="34" charset="0"/>
                <a:ea typeface="Instrument Sans Semi Bold" pitchFamily="34" charset="-122"/>
                <a:cs typeface="Instrument Sans Semi Bold" pitchFamily="34" charset="-120"/>
              </a:rPr>
              <a:t>🎓</a:t>
            </a:r>
            <a:r>
              <a:rPr lang="en-US" sz="1950" dirty="0">
                <a:solidFill>
                  <a:srgbClr val="1E3063"/>
                </a:solidFill>
                <a:latin typeface="Instrument Sans Semi Bold" pitchFamily="34" charset="0"/>
                <a:ea typeface="Instrument Sans Semi Bold" pitchFamily="34" charset="-122"/>
                <a:cs typeface="Instrument Sans Semi Bold" pitchFamily="34" charset="-120"/>
              </a:rPr>
              <a:t> Employability, Industry &amp; WIL</a:t>
            </a:r>
            <a:endParaRPr lang="en-US" sz="1950" dirty="0"/>
          </a:p>
        </p:txBody>
      </p:sp>
      <p:sp>
        <p:nvSpPr>
          <p:cNvPr id="10" name="Shape 8"/>
          <p:cNvSpPr/>
          <p:nvPr/>
        </p:nvSpPr>
        <p:spPr>
          <a:xfrm>
            <a:off x="793790" y="5181838"/>
            <a:ext cx="6422231" cy="714494"/>
          </a:xfrm>
          <a:prstGeom prst="roundRect">
            <a:avLst>
              <a:gd name="adj" fmla="val 25001"/>
            </a:avLst>
          </a:prstGeom>
          <a:solidFill>
            <a:srgbClr val="CEE6FD"/>
          </a:solidFill>
          <a:ln/>
        </p:spPr>
        <p:txBody>
          <a:bodyPr/>
          <a:lstStyle/>
          <a:p>
            <a:endParaRPr lang="en-ZA"/>
          </a:p>
        </p:txBody>
      </p:sp>
      <p:sp>
        <p:nvSpPr>
          <p:cNvPr id="11" name="Text 9"/>
          <p:cNvSpPr/>
          <p:nvPr/>
        </p:nvSpPr>
        <p:spPr>
          <a:xfrm>
            <a:off x="992148" y="5380196"/>
            <a:ext cx="5155882" cy="31777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Instrument Sans Semi Bold" pitchFamily="34" charset="0"/>
                <a:ea typeface="Instrument Sans Semi Bold" pitchFamily="34" charset="-122"/>
                <a:cs typeface="Instrument Sans Semi Bold" pitchFamily="34" charset="-120"/>
              </a:rPr>
              <a:t>📊</a:t>
            </a:r>
            <a:r>
              <a:rPr lang="en-US" sz="1950" dirty="0">
                <a:solidFill>
                  <a:srgbClr val="1E3063"/>
                </a:solidFill>
                <a:latin typeface="Instrument Sans Semi Bold" pitchFamily="34" charset="0"/>
                <a:ea typeface="Instrument Sans Semi Bold" pitchFamily="34" charset="-122"/>
                <a:cs typeface="Instrument Sans Semi Bold" pitchFamily="34" charset="-120"/>
              </a:rPr>
              <a:t> Student Success &amp; Institutional Analytics</a:t>
            </a:r>
            <a:endParaRPr lang="en-US" sz="1950" dirty="0"/>
          </a:p>
        </p:txBody>
      </p:sp>
      <p:sp>
        <p:nvSpPr>
          <p:cNvPr id="12" name="Shape 10"/>
          <p:cNvSpPr/>
          <p:nvPr/>
        </p:nvSpPr>
        <p:spPr>
          <a:xfrm>
            <a:off x="7414379" y="5181838"/>
            <a:ext cx="6422231" cy="714494"/>
          </a:xfrm>
          <a:prstGeom prst="roundRect">
            <a:avLst>
              <a:gd name="adj" fmla="val 25001"/>
            </a:avLst>
          </a:prstGeom>
          <a:solidFill>
            <a:srgbClr val="CEE6FD"/>
          </a:solidFill>
          <a:ln/>
        </p:spPr>
        <p:txBody>
          <a:bodyPr/>
          <a:lstStyle/>
          <a:p>
            <a:endParaRPr lang="en-ZA"/>
          </a:p>
        </p:txBody>
      </p:sp>
      <p:sp>
        <p:nvSpPr>
          <p:cNvPr id="13" name="Text 11"/>
          <p:cNvSpPr/>
          <p:nvPr/>
        </p:nvSpPr>
        <p:spPr>
          <a:xfrm>
            <a:off x="7612737" y="5380196"/>
            <a:ext cx="5268754" cy="31777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Instrument Sans Semi Bold" pitchFamily="34" charset="0"/>
                <a:ea typeface="Instrument Sans Semi Bold" pitchFamily="34" charset="-122"/>
                <a:cs typeface="Instrument Sans Semi Bold" pitchFamily="34" charset="-120"/>
              </a:rPr>
              <a:t>🗂️</a:t>
            </a:r>
            <a:r>
              <a:rPr lang="en-US" sz="1950" dirty="0">
                <a:solidFill>
                  <a:srgbClr val="1E3063"/>
                </a:solidFill>
                <a:latin typeface="Instrument Sans Semi Bold" pitchFamily="34" charset="0"/>
                <a:ea typeface="Instrument Sans Semi Bold" pitchFamily="34" charset="-122"/>
                <a:cs typeface="Instrument Sans Semi Bold" pitchFamily="34" charset="-120"/>
              </a:rPr>
              <a:t> Digital Records &amp; Document Management</a:t>
            </a:r>
            <a:endParaRPr lang="en-US" sz="1950" dirty="0"/>
          </a:p>
        </p:txBody>
      </p:sp>
      <p:sp>
        <p:nvSpPr>
          <p:cNvPr id="14" name="Shape 12"/>
          <p:cNvSpPr/>
          <p:nvPr/>
        </p:nvSpPr>
        <p:spPr>
          <a:xfrm>
            <a:off x="793790" y="6094690"/>
            <a:ext cx="6422231" cy="714494"/>
          </a:xfrm>
          <a:prstGeom prst="roundRect">
            <a:avLst>
              <a:gd name="adj" fmla="val 25001"/>
            </a:avLst>
          </a:prstGeom>
          <a:solidFill>
            <a:srgbClr val="CEE6FD"/>
          </a:solidFill>
          <a:ln/>
        </p:spPr>
        <p:txBody>
          <a:bodyPr/>
          <a:lstStyle/>
          <a:p>
            <a:endParaRPr lang="en-ZA"/>
          </a:p>
        </p:txBody>
      </p:sp>
      <p:sp>
        <p:nvSpPr>
          <p:cNvPr id="15" name="Text 13"/>
          <p:cNvSpPr/>
          <p:nvPr/>
        </p:nvSpPr>
        <p:spPr>
          <a:xfrm>
            <a:off x="992148" y="6293048"/>
            <a:ext cx="4490085" cy="31777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Instrument Sans Semi Bold" pitchFamily="34" charset="0"/>
                <a:ea typeface="Instrument Sans Semi Bold" pitchFamily="34" charset="-122"/>
                <a:cs typeface="Instrument Sans Semi Bold" pitchFamily="34" charset="-120"/>
              </a:rPr>
              <a:t>🏛️</a:t>
            </a:r>
            <a:r>
              <a:rPr lang="en-US" sz="1950" dirty="0">
                <a:solidFill>
                  <a:srgbClr val="1E3063"/>
                </a:solidFill>
                <a:latin typeface="Instrument Sans Semi Bold" pitchFamily="34" charset="0"/>
                <a:ea typeface="Instrument Sans Semi Bold" pitchFamily="34" charset="-122"/>
                <a:cs typeface="Instrument Sans Semi Bold" pitchFamily="34" charset="-120"/>
              </a:rPr>
              <a:t> Smart Campus &amp; Digital Ecosystem</a:t>
            </a:r>
            <a:endParaRPr lang="en-US" sz="1950" dirty="0"/>
          </a:p>
        </p:txBody>
      </p:sp>
      <p:sp>
        <p:nvSpPr>
          <p:cNvPr id="16" name="Shape 14"/>
          <p:cNvSpPr/>
          <p:nvPr/>
        </p:nvSpPr>
        <p:spPr>
          <a:xfrm>
            <a:off x="7414379" y="6094690"/>
            <a:ext cx="6422231" cy="714494"/>
          </a:xfrm>
          <a:prstGeom prst="roundRect">
            <a:avLst>
              <a:gd name="adj" fmla="val 25001"/>
            </a:avLst>
          </a:prstGeom>
          <a:solidFill>
            <a:srgbClr val="CEE6FD"/>
          </a:solidFill>
          <a:ln/>
        </p:spPr>
        <p:txBody>
          <a:bodyPr/>
          <a:lstStyle/>
          <a:p>
            <a:endParaRPr lang="en-ZA"/>
          </a:p>
        </p:txBody>
      </p:sp>
      <p:sp>
        <p:nvSpPr>
          <p:cNvPr id="17" name="Text 15"/>
          <p:cNvSpPr/>
          <p:nvPr/>
        </p:nvSpPr>
        <p:spPr>
          <a:xfrm>
            <a:off x="7612737" y="6293048"/>
            <a:ext cx="3027521" cy="31777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Instrument Sans Semi Bold" pitchFamily="34" charset="0"/>
                <a:ea typeface="Instrument Sans Semi Bold" pitchFamily="34" charset="-122"/>
                <a:cs typeface="Instrument Sans Semi Bold" pitchFamily="34" charset="-120"/>
              </a:rPr>
              <a:t>🤖</a:t>
            </a:r>
            <a:r>
              <a:rPr lang="en-US" sz="1950" dirty="0">
                <a:solidFill>
                  <a:srgbClr val="1E3063"/>
                </a:solidFill>
                <a:latin typeface="Instrument Sans Semi Bold" pitchFamily="34" charset="0"/>
                <a:ea typeface="Instrument Sans Semi Bold" pitchFamily="34" charset="-122"/>
                <a:cs typeface="Instrument Sans Semi Bold" pitchFamily="34" charset="-120"/>
              </a:rPr>
              <a:t> AI &amp; Digital Experience</a:t>
            </a:r>
            <a:endParaRPr lang="en-US" sz="1950" dirty="0"/>
          </a:p>
        </p:txBody>
      </p:sp>
      <p:sp>
        <p:nvSpPr>
          <p:cNvPr id="18" name="Title 17">
            <a:extLst>
              <a:ext uri="{FF2B5EF4-FFF2-40B4-BE49-F238E27FC236}">
                <a16:creationId xmlns:a16="http://schemas.microsoft.com/office/drawing/2014/main" id="{5C353641-1406-755C-2664-0F7D5BA628D8}"/>
              </a:ext>
            </a:extLst>
          </p:cNvPr>
          <p:cNvSpPr>
            <a:spLocks noGrp="1"/>
          </p:cNvSpPr>
          <p:nvPr>
            <p:ph type="title"/>
          </p:nvPr>
        </p:nvSpPr>
        <p:spPr>
          <a:xfrm>
            <a:off x="674727" y="1307665"/>
            <a:ext cx="13652499" cy="768909"/>
          </a:xfrm>
        </p:spPr>
        <p:txBody>
          <a:bodyPr/>
          <a:lstStyle/>
          <a:p>
            <a:r>
              <a:rPr lang="en-US" dirty="0"/>
              <a:t>Join a SIG: Six Themes Shaping the Future of Higher Education</a:t>
            </a:r>
            <a:endParaRPr lang="en-ZA"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grpSp>
        <p:nvGrpSpPr>
          <p:cNvPr id="12" name="Group 11">
            <a:extLst>
              <a:ext uri="{FF2B5EF4-FFF2-40B4-BE49-F238E27FC236}">
                <a16:creationId xmlns:a16="http://schemas.microsoft.com/office/drawing/2014/main" id="{A3BAA200-0D1F-FEEF-5132-D0CAF23930EE}"/>
              </a:ext>
            </a:extLst>
          </p:cNvPr>
          <p:cNvGrpSpPr/>
          <p:nvPr/>
        </p:nvGrpSpPr>
        <p:grpSpPr>
          <a:xfrm>
            <a:off x="793790" y="1913491"/>
            <a:ext cx="1202650" cy="388382"/>
            <a:chOff x="793790" y="838557"/>
            <a:chExt cx="1202650" cy="388382"/>
          </a:xfrm>
        </p:grpSpPr>
        <p:sp>
          <p:nvSpPr>
            <p:cNvPr id="3" name="Shape 0"/>
            <p:cNvSpPr/>
            <p:nvPr/>
          </p:nvSpPr>
          <p:spPr>
            <a:xfrm>
              <a:off x="793790" y="838557"/>
              <a:ext cx="1202650" cy="388382"/>
            </a:xfrm>
            <a:prstGeom prst="roundRect">
              <a:avLst>
                <a:gd name="adj" fmla="val 36794"/>
              </a:avLst>
            </a:prstGeom>
            <a:noFill/>
            <a:ln w="7620">
              <a:solidFill>
                <a:srgbClr val="84C1FA"/>
              </a:solidFill>
              <a:prstDash val="solid"/>
            </a:ln>
          </p:spPr>
          <p:txBody>
            <a:bodyPr/>
            <a:lstStyle/>
            <a:p>
              <a:endParaRPr lang="en-ZA"/>
            </a:p>
          </p:txBody>
        </p:sp>
        <p:sp>
          <p:nvSpPr>
            <p:cNvPr id="4" name="Text 1"/>
            <p:cNvSpPr/>
            <p:nvPr/>
          </p:nvSpPr>
          <p:spPr>
            <a:xfrm>
              <a:off x="920472" y="905708"/>
              <a:ext cx="949285" cy="254079"/>
            </a:xfrm>
            <a:prstGeom prst="rect">
              <a:avLst/>
            </a:prstGeom>
            <a:noFill/>
            <a:ln/>
          </p:spPr>
          <p:txBody>
            <a:bodyPr wrap="none" lIns="0" tIns="0" rIns="0" bIns="0" rtlCol="0" anchor="t"/>
            <a:lstStyle/>
            <a:p>
              <a:pPr marL="0" indent="0" algn="l">
                <a:lnSpc>
                  <a:spcPts val="2000"/>
                </a:lnSpc>
                <a:buNone/>
              </a:pPr>
              <a:r>
                <a:rPr lang="en-US" sz="1250" dirty="0">
                  <a:solidFill>
                    <a:srgbClr val="84C1FA"/>
                  </a:solidFill>
                  <a:latin typeface="Instrument Sans Medium" pitchFamily="34" charset="0"/>
                  <a:ea typeface="Instrument Sans Medium" pitchFamily="34" charset="-122"/>
                  <a:cs typeface="Instrument Sans Medium" pitchFamily="34" charset="-120"/>
                </a:rPr>
                <a:t>SIG THEME 1</a:t>
              </a:r>
              <a:endParaRPr lang="en-US" sz="1250" dirty="0"/>
            </a:p>
          </p:txBody>
        </p:sp>
      </p:grpSp>
      <p:sp>
        <p:nvSpPr>
          <p:cNvPr id="5" name="Text 2"/>
          <p:cNvSpPr/>
          <p:nvPr/>
        </p:nvSpPr>
        <p:spPr>
          <a:xfrm>
            <a:off x="1098946" y="1337251"/>
            <a:ext cx="7556421" cy="1240155"/>
          </a:xfrm>
          <a:prstGeom prst="rect">
            <a:avLst/>
          </a:prstGeom>
          <a:noFill/>
          <a:ln/>
        </p:spPr>
        <p:txBody>
          <a:bodyPr wrap="square" lIns="0" tIns="0" rIns="0" bIns="0" rtlCol="0" anchor="t"/>
          <a:lstStyle/>
          <a:p>
            <a:pPr marL="0" indent="0" algn="l">
              <a:lnSpc>
                <a:spcPts val="4850"/>
              </a:lnSpc>
              <a:buNone/>
            </a:pPr>
            <a:endParaRPr lang="en-US" sz="3900" dirty="0"/>
          </a:p>
        </p:txBody>
      </p:sp>
      <p:sp>
        <p:nvSpPr>
          <p:cNvPr id="6" name="Text 3"/>
          <p:cNvSpPr/>
          <p:nvPr/>
        </p:nvSpPr>
        <p:spPr>
          <a:xfrm>
            <a:off x="793790" y="304240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91C53"/>
                </a:solidFill>
                <a:latin typeface="Instrument Sans Semi Bold" pitchFamily="34" charset="0"/>
                <a:ea typeface="Instrument Sans Semi Bold" pitchFamily="34" charset="-122"/>
                <a:cs typeface="Instrument Sans Semi Bold" pitchFamily="34" charset="-120"/>
              </a:rPr>
              <a:t>Focus Areas</a:t>
            </a:r>
            <a:endParaRPr lang="en-US" sz="1950" dirty="0"/>
          </a:p>
        </p:txBody>
      </p:sp>
      <p:sp>
        <p:nvSpPr>
          <p:cNvPr id="7" name="Text 4"/>
          <p:cNvSpPr/>
          <p:nvPr/>
        </p:nvSpPr>
        <p:spPr>
          <a:xfrm>
            <a:off x="793790" y="3550920"/>
            <a:ext cx="3536156" cy="3770590"/>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Omni-channel communication: Email, SMS, WhatsApp, and push notifications</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Student engagement tracking and behavioral insights</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Communication campaigns and notification management</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Student communities and discussion forums</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Mobile-first student communication design</a:t>
            </a:r>
            <a:endParaRPr lang="en-US" sz="1550" dirty="0"/>
          </a:p>
        </p:txBody>
      </p:sp>
      <p:sp>
        <p:nvSpPr>
          <p:cNvPr id="8" name="Shape 5"/>
          <p:cNvSpPr/>
          <p:nvPr/>
        </p:nvSpPr>
        <p:spPr>
          <a:xfrm>
            <a:off x="4688860" y="2628035"/>
            <a:ext cx="3821906" cy="4546878"/>
          </a:xfrm>
          <a:prstGeom prst="roundRect">
            <a:avLst>
              <a:gd name="adj" fmla="val 7478"/>
            </a:avLst>
          </a:prstGeom>
          <a:solidFill>
            <a:srgbClr val="00B0F0"/>
          </a:solidFill>
          <a:ln/>
        </p:spPr>
        <p:txBody>
          <a:bodyPr/>
          <a:lstStyle/>
          <a:p>
            <a:endParaRPr lang="en-ZA"/>
          </a:p>
        </p:txBody>
      </p:sp>
      <p:sp>
        <p:nvSpPr>
          <p:cNvPr id="9" name="Text 6"/>
          <p:cNvSpPr/>
          <p:nvPr/>
        </p:nvSpPr>
        <p:spPr>
          <a:xfrm>
            <a:off x="4877157" y="304240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Instrument Sans Semi Bold" pitchFamily="34" charset="0"/>
                <a:ea typeface="Instrument Sans Semi Bold" pitchFamily="34" charset="-122"/>
                <a:cs typeface="Instrument Sans Semi Bold" pitchFamily="34" charset="-120"/>
              </a:rPr>
              <a:t>Objective</a:t>
            </a:r>
            <a:endParaRPr lang="en-US" sz="1950" dirty="0"/>
          </a:p>
        </p:txBody>
      </p:sp>
      <p:sp>
        <p:nvSpPr>
          <p:cNvPr id="10" name="Text 7"/>
          <p:cNvSpPr/>
          <p:nvPr/>
        </p:nvSpPr>
        <p:spPr>
          <a:xfrm>
            <a:off x="4877157" y="3550920"/>
            <a:ext cx="3425190" cy="2222778"/>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Instrument Sans Medium" pitchFamily="34" charset="0"/>
                <a:ea typeface="Instrument Sans Medium" pitchFamily="34" charset="-122"/>
                <a:cs typeface="Instrument Sans Medium" pitchFamily="34" charset="-120"/>
              </a:rPr>
              <a:t>To design a unified student communication and engagement platform that transforms how institutions interact with students across all digital channels — meeting students where they are, in the formats they prefer.</a:t>
            </a:r>
            <a:endParaRPr lang="en-US" sz="1550" dirty="0"/>
          </a:p>
        </p:txBody>
      </p:sp>
      <p:sp>
        <p:nvSpPr>
          <p:cNvPr id="11" name="Title 10">
            <a:extLst>
              <a:ext uri="{FF2B5EF4-FFF2-40B4-BE49-F238E27FC236}">
                <a16:creationId xmlns:a16="http://schemas.microsoft.com/office/drawing/2014/main" id="{633C74EC-8184-4F57-4716-DCB27F827023}"/>
              </a:ext>
            </a:extLst>
          </p:cNvPr>
          <p:cNvSpPr>
            <a:spLocks noGrp="1"/>
          </p:cNvSpPr>
          <p:nvPr>
            <p:ph type="title"/>
          </p:nvPr>
        </p:nvSpPr>
        <p:spPr>
          <a:xfrm>
            <a:off x="639254" y="1387880"/>
            <a:ext cx="13652499" cy="768909"/>
          </a:xfrm>
        </p:spPr>
        <p:txBody>
          <a:bodyPr/>
          <a:lstStyle/>
          <a:p>
            <a:r>
              <a:rPr lang="en-ZA" dirty="0"/>
              <a:t>Digital Communication &amp; Student Engagement</a:t>
            </a:r>
            <a:br>
              <a:rPr lang="en-ZA" dirty="0"/>
            </a:br>
            <a:endParaRPr lang="en-ZA"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grpSp>
        <p:nvGrpSpPr>
          <p:cNvPr id="12" name="Group 11">
            <a:extLst>
              <a:ext uri="{FF2B5EF4-FFF2-40B4-BE49-F238E27FC236}">
                <a16:creationId xmlns:a16="http://schemas.microsoft.com/office/drawing/2014/main" id="{3FE84BB8-CEE2-A4ED-DD83-0EF68EA872A5}"/>
              </a:ext>
            </a:extLst>
          </p:cNvPr>
          <p:cNvGrpSpPr/>
          <p:nvPr/>
        </p:nvGrpSpPr>
        <p:grpSpPr>
          <a:xfrm>
            <a:off x="805874" y="1955364"/>
            <a:ext cx="1228368" cy="388382"/>
            <a:chOff x="793790" y="997387"/>
            <a:chExt cx="1228368" cy="388382"/>
          </a:xfrm>
        </p:grpSpPr>
        <p:sp>
          <p:nvSpPr>
            <p:cNvPr id="3" name="Shape 0"/>
            <p:cNvSpPr/>
            <p:nvPr/>
          </p:nvSpPr>
          <p:spPr>
            <a:xfrm>
              <a:off x="793790" y="997387"/>
              <a:ext cx="1228368" cy="388382"/>
            </a:xfrm>
            <a:prstGeom prst="roundRect">
              <a:avLst>
                <a:gd name="adj" fmla="val 36794"/>
              </a:avLst>
            </a:prstGeom>
            <a:noFill/>
            <a:ln w="7620">
              <a:solidFill>
                <a:srgbClr val="84C1FA"/>
              </a:solidFill>
              <a:prstDash val="solid"/>
            </a:ln>
          </p:spPr>
          <p:txBody>
            <a:bodyPr/>
            <a:lstStyle/>
            <a:p>
              <a:endParaRPr lang="en-ZA"/>
            </a:p>
          </p:txBody>
        </p:sp>
        <p:sp>
          <p:nvSpPr>
            <p:cNvPr id="4" name="Text 1"/>
            <p:cNvSpPr/>
            <p:nvPr/>
          </p:nvSpPr>
          <p:spPr>
            <a:xfrm>
              <a:off x="920472" y="1064538"/>
              <a:ext cx="975003" cy="254079"/>
            </a:xfrm>
            <a:prstGeom prst="rect">
              <a:avLst/>
            </a:prstGeom>
            <a:noFill/>
            <a:ln/>
          </p:spPr>
          <p:txBody>
            <a:bodyPr wrap="none" lIns="0" tIns="0" rIns="0" bIns="0" rtlCol="0" anchor="t"/>
            <a:lstStyle/>
            <a:p>
              <a:pPr marL="0" indent="0" algn="l">
                <a:lnSpc>
                  <a:spcPts val="2000"/>
                </a:lnSpc>
                <a:buNone/>
              </a:pPr>
              <a:r>
                <a:rPr lang="en-US" sz="1250" dirty="0">
                  <a:solidFill>
                    <a:srgbClr val="84C1FA"/>
                  </a:solidFill>
                  <a:latin typeface="Instrument Sans Medium" pitchFamily="34" charset="0"/>
                  <a:ea typeface="Instrument Sans Medium" pitchFamily="34" charset="-122"/>
                  <a:cs typeface="Instrument Sans Medium" pitchFamily="34" charset="-120"/>
                </a:rPr>
                <a:t>SIG THEME 2</a:t>
              </a:r>
              <a:endParaRPr lang="en-US" sz="1250" dirty="0"/>
            </a:p>
          </p:txBody>
        </p:sp>
      </p:grpSp>
      <p:sp>
        <p:nvSpPr>
          <p:cNvPr id="5" name="Text 2"/>
          <p:cNvSpPr/>
          <p:nvPr/>
        </p:nvSpPr>
        <p:spPr>
          <a:xfrm>
            <a:off x="793790" y="1465064"/>
            <a:ext cx="7556421" cy="1240155"/>
          </a:xfrm>
          <a:prstGeom prst="rect">
            <a:avLst/>
          </a:prstGeom>
          <a:noFill/>
          <a:ln/>
        </p:spPr>
        <p:txBody>
          <a:bodyPr wrap="square" lIns="0" tIns="0" rIns="0" bIns="0" rtlCol="0" anchor="t"/>
          <a:lstStyle/>
          <a:p>
            <a:pPr marL="0" indent="0" algn="l">
              <a:lnSpc>
                <a:spcPts val="4850"/>
              </a:lnSpc>
              <a:buNone/>
            </a:pPr>
            <a:endParaRPr lang="en-US" sz="3900" dirty="0"/>
          </a:p>
        </p:txBody>
      </p:sp>
      <p:sp>
        <p:nvSpPr>
          <p:cNvPr id="6" name="Text 3"/>
          <p:cNvSpPr/>
          <p:nvPr/>
        </p:nvSpPr>
        <p:spPr>
          <a:xfrm>
            <a:off x="793790" y="32012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91C53"/>
                </a:solidFill>
                <a:latin typeface="Instrument Sans Semi Bold" pitchFamily="34" charset="0"/>
                <a:ea typeface="Instrument Sans Semi Bold" pitchFamily="34" charset="-122"/>
                <a:cs typeface="Instrument Sans Semi Bold" pitchFamily="34" charset="-120"/>
              </a:rPr>
              <a:t>Focus Areas</a:t>
            </a:r>
            <a:endParaRPr lang="en-US" sz="1950" dirty="0"/>
          </a:p>
        </p:txBody>
      </p:sp>
      <p:sp>
        <p:nvSpPr>
          <p:cNvPr id="7" name="Text 4"/>
          <p:cNvSpPr/>
          <p:nvPr/>
        </p:nvSpPr>
        <p:spPr>
          <a:xfrm>
            <a:off x="793790" y="3709749"/>
            <a:ext cx="3536156" cy="3453051"/>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Employer portals and industry relationship management</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Work Integrated Learning (WIL) placement management</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Internship tracking and supervision workflows</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Graduate employment outcomes and reporting</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Alumni and industry engagement platforms</a:t>
            </a:r>
            <a:endParaRPr lang="en-US" sz="1550" dirty="0"/>
          </a:p>
        </p:txBody>
      </p:sp>
      <p:sp>
        <p:nvSpPr>
          <p:cNvPr id="8" name="Shape 5"/>
          <p:cNvSpPr/>
          <p:nvPr/>
        </p:nvSpPr>
        <p:spPr>
          <a:xfrm>
            <a:off x="4678799" y="3002875"/>
            <a:ext cx="3821906" cy="4229338"/>
          </a:xfrm>
          <a:prstGeom prst="roundRect">
            <a:avLst>
              <a:gd name="adj" fmla="val 7478"/>
            </a:avLst>
          </a:prstGeom>
          <a:solidFill>
            <a:srgbClr val="00B0F0"/>
          </a:solidFill>
          <a:ln/>
        </p:spPr>
        <p:txBody>
          <a:bodyPr/>
          <a:lstStyle/>
          <a:p>
            <a:endParaRPr lang="en-ZA"/>
          </a:p>
        </p:txBody>
      </p:sp>
      <p:sp>
        <p:nvSpPr>
          <p:cNvPr id="9" name="Text 6"/>
          <p:cNvSpPr/>
          <p:nvPr/>
        </p:nvSpPr>
        <p:spPr>
          <a:xfrm>
            <a:off x="4877157" y="32012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Instrument Sans Semi Bold" pitchFamily="34" charset="0"/>
                <a:ea typeface="Instrument Sans Semi Bold" pitchFamily="34" charset="-122"/>
                <a:cs typeface="Instrument Sans Semi Bold" pitchFamily="34" charset="-120"/>
              </a:rPr>
              <a:t>Objective</a:t>
            </a:r>
            <a:endParaRPr lang="en-US" sz="1950" dirty="0"/>
          </a:p>
        </p:txBody>
      </p:sp>
      <p:sp>
        <p:nvSpPr>
          <p:cNvPr id="10" name="Text 7"/>
          <p:cNvSpPr/>
          <p:nvPr/>
        </p:nvSpPr>
        <p:spPr>
          <a:xfrm>
            <a:off x="4877157" y="3709749"/>
            <a:ext cx="3425190" cy="2222778"/>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Instrument Sans Medium" pitchFamily="34" charset="0"/>
                <a:ea typeface="Instrument Sans Medium" pitchFamily="34" charset="-122"/>
                <a:cs typeface="Instrument Sans Medium" pitchFamily="34" charset="-120"/>
              </a:rPr>
              <a:t>To create an employability and industry engagement platform that strengthens the connection between institutions, employers, and graduates — bridging the gap between academic achievement and career-ready outcomes.</a:t>
            </a:r>
            <a:endParaRPr lang="en-US" sz="1550" dirty="0"/>
          </a:p>
        </p:txBody>
      </p:sp>
      <p:sp>
        <p:nvSpPr>
          <p:cNvPr id="11" name="Title 10">
            <a:extLst>
              <a:ext uri="{FF2B5EF4-FFF2-40B4-BE49-F238E27FC236}">
                <a16:creationId xmlns:a16="http://schemas.microsoft.com/office/drawing/2014/main" id="{49717577-9A30-E2EE-B090-2D17A936708D}"/>
              </a:ext>
            </a:extLst>
          </p:cNvPr>
          <p:cNvSpPr>
            <a:spLocks noGrp="1"/>
          </p:cNvSpPr>
          <p:nvPr>
            <p:ph type="title"/>
          </p:nvPr>
        </p:nvSpPr>
        <p:spPr>
          <a:xfrm>
            <a:off x="774070" y="1231818"/>
            <a:ext cx="13652499" cy="768909"/>
          </a:xfrm>
        </p:spPr>
        <p:txBody>
          <a:bodyPr/>
          <a:lstStyle/>
          <a:p>
            <a:r>
              <a:rPr lang="en-US" dirty="0"/>
              <a:t>Employability, Industry &amp; Work Integrated Learning</a:t>
            </a:r>
            <a:endParaRPr lang="en-ZA"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grpSp>
        <p:nvGrpSpPr>
          <p:cNvPr id="12" name="Group 11">
            <a:extLst>
              <a:ext uri="{FF2B5EF4-FFF2-40B4-BE49-F238E27FC236}">
                <a16:creationId xmlns:a16="http://schemas.microsoft.com/office/drawing/2014/main" id="{B05A7A85-B572-B96E-E469-8107D443C090}"/>
              </a:ext>
            </a:extLst>
          </p:cNvPr>
          <p:cNvGrpSpPr/>
          <p:nvPr/>
        </p:nvGrpSpPr>
        <p:grpSpPr>
          <a:xfrm>
            <a:off x="6197573" y="2141204"/>
            <a:ext cx="1232535" cy="388382"/>
            <a:chOff x="6280190" y="997387"/>
            <a:chExt cx="1232535" cy="388382"/>
          </a:xfrm>
        </p:grpSpPr>
        <p:sp>
          <p:nvSpPr>
            <p:cNvPr id="3" name="Shape 0"/>
            <p:cNvSpPr/>
            <p:nvPr/>
          </p:nvSpPr>
          <p:spPr>
            <a:xfrm>
              <a:off x="6280190" y="997387"/>
              <a:ext cx="1232535" cy="388382"/>
            </a:xfrm>
            <a:prstGeom prst="roundRect">
              <a:avLst>
                <a:gd name="adj" fmla="val 36794"/>
              </a:avLst>
            </a:prstGeom>
            <a:noFill/>
            <a:ln w="7620">
              <a:solidFill>
                <a:srgbClr val="84C1FA"/>
              </a:solidFill>
              <a:prstDash val="solid"/>
            </a:ln>
          </p:spPr>
          <p:txBody>
            <a:bodyPr/>
            <a:lstStyle/>
            <a:p>
              <a:endParaRPr lang="en-ZA"/>
            </a:p>
          </p:txBody>
        </p:sp>
        <p:sp>
          <p:nvSpPr>
            <p:cNvPr id="4" name="Text 1"/>
            <p:cNvSpPr/>
            <p:nvPr/>
          </p:nvSpPr>
          <p:spPr>
            <a:xfrm>
              <a:off x="6406872" y="1064538"/>
              <a:ext cx="979170" cy="254079"/>
            </a:xfrm>
            <a:prstGeom prst="rect">
              <a:avLst/>
            </a:prstGeom>
            <a:noFill/>
            <a:ln/>
          </p:spPr>
          <p:txBody>
            <a:bodyPr wrap="none" lIns="0" tIns="0" rIns="0" bIns="0" rtlCol="0" anchor="t"/>
            <a:lstStyle/>
            <a:p>
              <a:pPr marL="0" indent="0" algn="l">
                <a:lnSpc>
                  <a:spcPts val="2000"/>
                </a:lnSpc>
                <a:buNone/>
              </a:pPr>
              <a:r>
                <a:rPr lang="en-US" sz="1250" dirty="0">
                  <a:solidFill>
                    <a:srgbClr val="84C1FA"/>
                  </a:solidFill>
                  <a:latin typeface="Instrument Sans Medium" pitchFamily="34" charset="0"/>
                  <a:ea typeface="Instrument Sans Medium" pitchFamily="34" charset="-122"/>
                  <a:cs typeface="Instrument Sans Medium" pitchFamily="34" charset="-120"/>
                </a:rPr>
                <a:t>SIG THEME 3</a:t>
              </a:r>
              <a:endParaRPr lang="en-US" sz="1250" dirty="0"/>
            </a:p>
          </p:txBody>
        </p:sp>
      </p:grpSp>
      <p:sp>
        <p:nvSpPr>
          <p:cNvPr id="5" name="Text 2"/>
          <p:cNvSpPr/>
          <p:nvPr/>
        </p:nvSpPr>
        <p:spPr>
          <a:xfrm>
            <a:off x="6280190" y="1465064"/>
            <a:ext cx="7556421" cy="1240155"/>
          </a:xfrm>
          <a:prstGeom prst="rect">
            <a:avLst/>
          </a:prstGeom>
          <a:noFill/>
          <a:ln/>
        </p:spPr>
        <p:txBody>
          <a:bodyPr wrap="square" lIns="0" tIns="0" rIns="0" bIns="0" rtlCol="0" anchor="t"/>
          <a:lstStyle/>
          <a:p>
            <a:pPr marL="0" indent="0" algn="l">
              <a:lnSpc>
                <a:spcPts val="4850"/>
              </a:lnSpc>
              <a:buNone/>
            </a:pPr>
            <a:endParaRPr lang="en-US" sz="3900" dirty="0"/>
          </a:p>
        </p:txBody>
      </p:sp>
      <p:sp>
        <p:nvSpPr>
          <p:cNvPr id="6" name="Text 3"/>
          <p:cNvSpPr/>
          <p:nvPr/>
        </p:nvSpPr>
        <p:spPr>
          <a:xfrm>
            <a:off x="6280190" y="32012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91C53"/>
                </a:solidFill>
                <a:latin typeface="Instrument Sans Semi Bold" pitchFamily="34" charset="0"/>
                <a:ea typeface="Instrument Sans Semi Bold" pitchFamily="34" charset="-122"/>
                <a:cs typeface="Instrument Sans Semi Bold" pitchFamily="34" charset="-120"/>
              </a:rPr>
              <a:t>Focus Areas</a:t>
            </a:r>
            <a:endParaRPr lang="en-US" sz="1950" dirty="0"/>
          </a:p>
        </p:txBody>
      </p:sp>
      <p:sp>
        <p:nvSpPr>
          <p:cNvPr id="7" name="Text 4"/>
          <p:cNvSpPr/>
          <p:nvPr/>
        </p:nvSpPr>
        <p:spPr>
          <a:xfrm>
            <a:off x="6280190" y="3709749"/>
            <a:ext cx="3536156" cy="3453051"/>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Student success monitoring and intervention tracking</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Early warning systems for at-risk identification</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Predictive analytics and machine learning models</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Institutional performance dashboards</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Data-driven decision support for academic staff</a:t>
            </a:r>
            <a:endParaRPr lang="en-US" sz="1550" dirty="0"/>
          </a:p>
        </p:txBody>
      </p:sp>
      <p:sp>
        <p:nvSpPr>
          <p:cNvPr id="8" name="Shape 5"/>
          <p:cNvSpPr/>
          <p:nvPr/>
        </p:nvSpPr>
        <p:spPr>
          <a:xfrm>
            <a:off x="10165199" y="3002875"/>
            <a:ext cx="3821906" cy="4229338"/>
          </a:xfrm>
          <a:prstGeom prst="roundRect">
            <a:avLst>
              <a:gd name="adj" fmla="val 7478"/>
            </a:avLst>
          </a:prstGeom>
          <a:solidFill>
            <a:srgbClr val="00B0F0"/>
          </a:solidFill>
          <a:ln/>
        </p:spPr>
        <p:txBody>
          <a:bodyPr/>
          <a:lstStyle/>
          <a:p>
            <a:endParaRPr lang="en-ZA"/>
          </a:p>
        </p:txBody>
      </p:sp>
      <p:sp>
        <p:nvSpPr>
          <p:cNvPr id="9" name="Text 6"/>
          <p:cNvSpPr/>
          <p:nvPr/>
        </p:nvSpPr>
        <p:spPr>
          <a:xfrm>
            <a:off x="10363557" y="32012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Instrument Sans Semi Bold" pitchFamily="34" charset="0"/>
                <a:ea typeface="Instrument Sans Semi Bold" pitchFamily="34" charset="-122"/>
                <a:cs typeface="Instrument Sans Semi Bold" pitchFamily="34" charset="-120"/>
              </a:rPr>
              <a:t>Objective</a:t>
            </a:r>
            <a:endParaRPr lang="en-US" sz="1950" dirty="0"/>
          </a:p>
        </p:txBody>
      </p:sp>
      <p:sp>
        <p:nvSpPr>
          <p:cNvPr id="10" name="Text 7"/>
          <p:cNvSpPr/>
          <p:nvPr/>
        </p:nvSpPr>
        <p:spPr>
          <a:xfrm>
            <a:off x="10363557" y="3709749"/>
            <a:ext cx="3425190" cy="2222778"/>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Instrument Sans Medium" pitchFamily="34" charset="0"/>
                <a:ea typeface="Instrument Sans Medium" pitchFamily="34" charset="-122"/>
                <a:cs typeface="Instrument Sans Medium" pitchFamily="34" charset="-120"/>
              </a:rPr>
              <a:t>To develop a student success intelligence platform that empowers institutions to proactively identify at-risk students, intervene at the right time, and drive measurable improvements in academic outcomes and retention.</a:t>
            </a:r>
            <a:endParaRPr lang="en-US" sz="1550" dirty="0"/>
          </a:p>
        </p:txBody>
      </p:sp>
      <p:sp>
        <p:nvSpPr>
          <p:cNvPr id="11" name="Title 10">
            <a:extLst>
              <a:ext uri="{FF2B5EF4-FFF2-40B4-BE49-F238E27FC236}">
                <a16:creationId xmlns:a16="http://schemas.microsoft.com/office/drawing/2014/main" id="{A736E542-39D5-17A3-C6CB-1905E87860EE}"/>
              </a:ext>
            </a:extLst>
          </p:cNvPr>
          <p:cNvSpPr>
            <a:spLocks noGrp="1"/>
          </p:cNvSpPr>
          <p:nvPr>
            <p:ph type="title"/>
          </p:nvPr>
        </p:nvSpPr>
        <p:spPr>
          <a:xfrm>
            <a:off x="6197573" y="1451645"/>
            <a:ext cx="7415685" cy="676140"/>
          </a:xfrm>
        </p:spPr>
        <p:txBody>
          <a:bodyPr/>
          <a:lstStyle/>
          <a:p>
            <a:r>
              <a:rPr lang="en-ZA" dirty="0"/>
              <a:t>Student Success &amp; Institutional Analytics</a:t>
            </a:r>
            <a:br>
              <a:rPr lang="en-ZA" dirty="0"/>
            </a:br>
            <a:endParaRPr lang="en-ZA"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grpSp>
        <p:nvGrpSpPr>
          <p:cNvPr id="12" name="Group 11">
            <a:extLst>
              <a:ext uri="{FF2B5EF4-FFF2-40B4-BE49-F238E27FC236}">
                <a16:creationId xmlns:a16="http://schemas.microsoft.com/office/drawing/2014/main" id="{F12995E5-1596-03EE-01F5-5F292B81DC82}"/>
              </a:ext>
            </a:extLst>
          </p:cNvPr>
          <p:cNvGrpSpPr/>
          <p:nvPr/>
        </p:nvGrpSpPr>
        <p:grpSpPr>
          <a:xfrm>
            <a:off x="6567866" y="2179823"/>
            <a:ext cx="1237298" cy="388382"/>
            <a:chOff x="6280190" y="997387"/>
            <a:chExt cx="1237298" cy="388382"/>
          </a:xfrm>
        </p:grpSpPr>
        <p:sp>
          <p:nvSpPr>
            <p:cNvPr id="3" name="Shape 0"/>
            <p:cNvSpPr/>
            <p:nvPr/>
          </p:nvSpPr>
          <p:spPr>
            <a:xfrm>
              <a:off x="6280190" y="997387"/>
              <a:ext cx="1237298" cy="388382"/>
            </a:xfrm>
            <a:prstGeom prst="roundRect">
              <a:avLst>
                <a:gd name="adj" fmla="val 36794"/>
              </a:avLst>
            </a:prstGeom>
            <a:noFill/>
            <a:ln w="7620">
              <a:solidFill>
                <a:srgbClr val="84C1FA"/>
              </a:solidFill>
              <a:prstDash val="solid"/>
            </a:ln>
          </p:spPr>
          <p:txBody>
            <a:bodyPr/>
            <a:lstStyle/>
            <a:p>
              <a:endParaRPr lang="en-ZA"/>
            </a:p>
          </p:txBody>
        </p:sp>
        <p:sp>
          <p:nvSpPr>
            <p:cNvPr id="4" name="Text 1"/>
            <p:cNvSpPr/>
            <p:nvPr/>
          </p:nvSpPr>
          <p:spPr>
            <a:xfrm>
              <a:off x="6406872" y="1064538"/>
              <a:ext cx="983933" cy="254079"/>
            </a:xfrm>
            <a:prstGeom prst="rect">
              <a:avLst/>
            </a:prstGeom>
            <a:noFill/>
            <a:ln/>
          </p:spPr>
          <p:txBody>
            <a:bodyPr wrap="none" lIns="0" tIns="0" rIns="0" bIns="0" rtlCol="0" anchor="t"/>
            <a:lstStyle/>
            <a:p>
              <a:pPr marL="0" indent="0" algn="l">
                <a:lnSpc>
                  <a:spcPts val="2000"/>
                </a:lnSpc>
                <a:buNone/>
              </a:pPr>
              <a:r>
                <a:rPr lang="en-US" sz="1250" dirty="0">
                  <a:solidFill>
                    <a:srgbClr val="84C1FA"/>
                  </a:solidFill>
                  <a:latin typeface="Instrument Sans Medium" pitchFamily="34" charset="0"/>
                  <a:ea typeface="Instrument Sans Medium" pitchFamily="34" charset="-122"/>
                  <a:cs typeface="Instrument Sans Medium" pitchFamily="34" charset="-120"/>
                </a:rPr>
                <a:t>SIG THEME 4</a:t>
              </a:r>
              <a:endParaRPr lang="en-US" sz="1250" dirty="0"/>
            </a:p>
          </p:txBody>
        </p:sp>
      </p:grpSp>
      <p:sp>
        <p:nvSpPr>
          <p:cNvPr id="5" name="Text 2"/>
          <p:cNvSpPr/>
          <p:nvPr/>
        </p:nvSpPr>
        <p:spPr>
          <a:xfrm>
            <a:off x="6280190" y="1465064"/>
            <a:ext cx="7556421" cy="1240155"/>
          </a:xfrm>
          <a:prstGeom prst="rect">
            <a:avLst/>
          </a:prstGeom>
          <a:noFill/>
          <a:ln/>
        </p:spPr>
        <p:txBody>
          <a:bodyPr wrap="square" lIns="0" tIns="0" rIns="0" bIns="0" rtlCol="0" anchor="t"/>
          <a:lstStyle/>
          <a:p>
            <a:pPr marL="0" indent="0" algn="l">
              <a:lnSpc>
                <a:spcPts val="4850"/>
              </a:lnSpc>
              <a:buNone/>
            </a:pPr>
            <a:endParaRPr lang="en-US" sz="3900" dirty="0"/>
          </a:p>
        </p:txBody>
      </p:sp>
      <p:sp>
        <p:nvSpPr>
          <p:cNvPr id="6" name="Text 3"/>
          <p:cNvSpPr/>
          <p:nvPr/>
        </p:nvSpPr>
        <p:spPr>
          <a:xfrm>
            <a:off x="6280190" y="32012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91C53"/>
                </a:solidFill>
                <a:latin typeface="Instrument Sans Semi Bold" pitchFamily="34" charset="0"/>
                <a:ea typeface="Instrument Sans Semi Bold" pitchFamily="34" charset="-122"/>
                <a:cs typeface="Instrument Sans Semi Bold" pitchFamily="34" charset="-120"/>
              </a:rPr>
              <a:t>Focus Areas</a:t>
            </a:r>
            <a:endParaRPr lang="en-US" sz="1950" dirty="0"/>
          </a:p>
        </p:txBody>
      </p:sp>
      <p:sp>
        <p:nvSpPr>
          <p:cNvPr id="7" name="Text 4"/>
          <p:cNvSpPr/>
          <p:nvPr/>
        </p:nvSpPr>
        <p:spPr>
          <a:xfrm>
            <a:off x="6280190" y="3709749"/>
            <a:ext cx="3536156" cy="3453051"/>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Digital document management and secure storage</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Student file digitization and legacy record scanning</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Document workflows, routing, and approvals</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Certificate and qualification verification</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Compliance, accessibility, and long-term archiving</a:t>
            </a:r>
            <a:endParaRPr lang="en-US" sz="1550" dirty="0"/>
          </a:p>
        </p:txBody>
      </p:sp>
      <p:sp>
        <p:nvSpPr>
          <p:cNvPr id="8" name="Shape 5"/>
          <p:cNvSpPr/>
          <p:nvPr/>
        </p:nvSpPr>
        <p:spPr>
          <a:xfrm>
            <a:off x="10165199" y="3002875"/>
            <a:ext cx="3821906" cy="4229338"/>
          </a:xfrm>
          <a:prstGeom prst="roundRect">
            <a:avLst>
              <a:gd name="adj" fmla="val 7478"/>
            </a:avLst>
          </a:prstGeom>
          <a:solidFill>
            <a:srgbClr val="00B0F0"/>
          </a:solidFill>
          <a:ln/>
        </p:spPr>
        <p:txBody>
          <a:bodyPr/>
          <a:lstStyle/>
          <a:p>
            <a:endParaRPr lang="en-ZA"/>
          </a:p>
        </p:txBody>
      </p:sp>
      <p:sp>
        <p:nvSpPr>
          <p:cNvPr id="9" name="Text 6"/>
          <p:cNvSpPr/>
          <p:nvPr/>
        </p:nvSpPr>
        <p:spPr>
          <a:xfrm>
            <a:off x="10363557" y="32012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Instrument Sans Semi Bold" pitchFamily="34" charset="0"/>
                <a:ea typeface="Instrument Sans Semi Bold" pitchFamily="34" charset="-122"/>
                <a:cs typeface="Instrument Sans Semi Bold" pitchFamily="34" charset="-120"/>
              </a:rPr>
              <a:t>Objective</a:t>
            </a:r>
            <a:endParaRPr lang="en-US" sz="1950" dirty="0"/>
          </a:p>
        </p:txBody>
      </p:sp>
      <p:sp>
        <p:nvSpPr>
          <p:cNvPr id="10" name="Text 7"/>
          <p:cNvSpPr/>
          <p:nvPr/>
        </p:nvSpPr>
        <p:spPr>
          <a:xfrm>
            <a:off x="10363557" y="3709749"/>
            <a:ext cx="3425190" cy="1905238"/>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Instrument Sans Medium" pitchFamily="34" charset="0"/>
                <a:ea typeface="Instrument Sans Medium" pitchFamily="34" charset="-122"/>
                <a:cs typeface="Instrument Sans Medium" pitchFamily="34" charset="-120"/>
              </a:rPr>
              <a:t>To establish a modern digital records platform that improves institutional compliance, enhances accessibility of student records, and ensures secure, scalable long-term archiving of critical documentation.</a:t>
            </a:r>
            <a:endParaRPr lang="en-US" sz="1550" dirty="0"/>
          </a:p>
        </p:txBody>
      </p:sp>
      <p:sp>
        <p:nvSpPr>
          <p:cNvPr id="11" name="Title 10">
            <a:extLst>
              <a:ext uri="{FF2B5EF4-FFF2-40B4-BE49-F238E27FC236}">
                <a16:creationId xmlns:a16="http://schemas.microsoft.com/office/drawing/2014/main" id="{8EC44933-2D77-51BE-218D-F3CDB26AD4BB}"/>
              </a:ext>
            </a:extLst>
          </p:cNvPr>
          <p:cNvSpPr>
            <a:spLocks noGrp="1"/>
          </p:cNvSpPr>
          <p:nvPr>
            <p:ph type="title"/>
          </p:nvPr>
        </p:nvSpPr>
        <p:spPr>
          <a:xfrm>
            <a:off x="6495523" y="1242444"/>
            <a:ext cx="6830059" cy="768908"/>
          </a:xfrm>
        </p:spPr>
        <p:txBody>
          <a:bodyPr/>
          <a:lstStyle/>
          <a:p>
            <a:r>
              <a:rPr lang="en-ZA" dirty="0"/>
              <a:t>Digital Records &amp; Document Management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grpSp>
        <p:nvGrpSpPr>
          <p:cNvPr id="12" name="Group 11">
            <a:extLst>
              <a:ext uri="{FF2B5EF4-FFF2-40B4-BE49-F238E27FC236}">
                <a16:creationId xmlns:a16="http://schemas.microsoft.com/office/drawing/2014/main" id="{8608DAC3-C3C1-7272-9B8F-453A614AEAFF}"/>
              </a:ext>
            </a:extLst>
          </p:cNvPr>
          <p:cNvGrpSpPr/>
          <p:nvPr/>
        </p:nvGrpSpPr>
        <p:grpSpPr>
          <a:xfrm>
            <a:off x="6321287" y="2221825"/>
            <a:ext cx="1232654" cy="388382"/>
            <a:chOff x="6280190" y="997387"/>
            <a:chExt cx="1232654" cy="388382"/>
          </a:xfrm>
        </p:grpSpPr>
        <p:sp>
          <p:nvSpPr>
            <p:cNvPr id="3" name="Shape 0"/>
            <p:cNvSpPr/>
            <p:nvPr/>
          </p:nvSpPr>
          <p:spPr>
            <a:xfrm>
              <a:off x="6280190" y="997387"/>
              <a:ext cx="1232654" cy="388382"/>
            </a:xfrm>
            <a:prstGeom prst="roundRect">
              <a:avLst>
                <a:gd name="adj" fmla="val 36794"/>
              </a:avLst>
            </a:prstGeom>
            <a:noFill/>
            <a:ln w="7620">
              <a:solidFill>
                <a:srgbClr val="84C1FA"/>
              </a:solidFill>
              <a:prstDash val="solid"/>
            </a:ln>
          </p:spPr>
          <p:txBody>
            <a:bodyPr/>
            <a:lstStyle/>
            <a:p>
              <a:endParaRPr lang="en-ZA"/>
            </a:p>
          </p:txBody>
        </p:sp>
        <p:sp>
          <p:nvSpPr>
            <p:cNvPr id="4" name="Text 1"/>
            <p:cNvSpPr/>
            <p:nvPr/>
          </p:nvSpPr>
          <p:spPr>
            <a:xfrm>
              <a:off x="6406872" y="1064538"/>
              <a:ext cx="979289" cy="254079"/>
            </a:xfrm>
            <a:prstGeom prst="rect">
              <a:avLst/>
            </a:prstGeom>
            <a:noFill/>
            <a:ln/>
          </p:spPr>
          <p:txBody>
            <a:bodyPr wrap="none" lIns="0" tIns="0" rIns="0" bIns="0" rtlCol="0" anchor="t"/>
            <a:lstStyle/>
            <a:p>
              <a:pPr marL="0" indent="0" algn="l">
                <a:lnSpc>
                  <a:spcPts val="2000"/>
                </a:lnSpc>
                <a:buNone/>
              </a:pPr>
              <a:r>
                <a:rPr lang="en-US" sz="1250" dirty="0">
                  <a:solidFill>
                    <a:srgbClr val="84C1FA"/>
                  </a:solidFill>
                  <a:latin typeface="Instrument Sans Medium" pitchFamily="34" charset="0"/>
                  <a:ea typeface="Instrument Sans Medium" pitchFamily="34" charset="-122"/>
                  <a:cs typeface="Instrument Sans Medium" pitchFamily="34" charset="-120"/>
                </a:rPr>
                <a:t>SIG THEME 5</a:t>
              </a:r>
              <a:endParaRPr lang="en-US" sz="1250" dirty="0"/>
            </a:p>
          </p:txBody>
        </p:sp>
      </p:grpSp>
      <p:sp>
        <p:nvSpPr>
          <p:cNvPr id="5" name="Text 2"/>
          <p:cNvSpPr/>
          <p:nvPr/>
        </p:nvSpPr>
        <p:spPr>
          <a:xfrm>
            <a:off x="6280190" y="1465064"/>
            <a:ext cx="7556421" cy="1240155"/>
          </a:xfrm>
          <a:prstGeom prst="rect">
            <a:avLst/>
          </a:prstGeom>
          <a:noFill/>
          <a:ln/>
        </p:spPr>
        <p:txBody>
          <a:bodyPr wrap="square" lIns="0" tIns="0" rIns="0" bIns="0" rtlCol="0" anchor="t"/>
          <a:lstStyle/>
          <a:p>
            <a:pPr marL="0" indent="0" algn="l">
              <a:lnSpc>
                <a:spcPts val="4850"/>
              </a:lnSpc>
              <a:buNone/>
            </a:pPr>
            <a:endParaRPr lang="en-US" sz="3900" dirty="0"/>
          </a:p>
        </p:txBody>
      </p:sp>
      <p:sp>
        <p:nvSpPr>
          <p:cNvPr id="6" name="Text 3"/>
          <p:cNvSpPr/>
          <p:nvPr/>
        </p:nvSpPr>
        <p:spPr>
          <a:xfrm>
            <a:off x="6280190" y="32012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91C53"/>
                </a:solidFill>
                <a:latin typeface="Instrument Sans Semi Bold" pitchFamily="34" charset="0"/>
                <a:ea typeface="Instrument Sans Semi Bold" pitchFamily="34" charset="-122"/>
                <a:cs typeface="Instrument Sans Semi Bold" pitchFamily="34" charset="-120"/>
              </a:rPr>
              <a:t>Focus Areas</a:t>
            </a:r>
            <a:endParaRPr lang="en-US" sz="1950" dirty="0"/>
          </a:p>
        </p:txBody>
      </p:sp>
      <p:sp>
        <p:nvSpPr>
          <p:cNvPr id="7" name="Text 4"/>
          <p:cNvSpPr/>
          <p:nvPr/>
        </p:nvSpPr>
        <p:spPr>
          <a:xfrm>
            <a:off x="6280190" y="3709749"/>
            <a:ext cx="3536156" cy="3453051"/>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Smart campus services and IoT integration</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Digital identity management and campus access control</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Integration with existing campus technologies</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Digital marketplaces for student services</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Integration with external service providers and partners</a:t>
            </a:r>
            <a:endParaRPr lang="en-US" sz="1550" dirty="0"/>
          </a:p>
        </p:txBody>
      </p:sp>
      <p:sp>
        <p:nvSpPr>
          <p:cNvPr id="8" name="Shape 5"/>
          <p:cNvSpPr/>
          <p:nvPr/>
        </p:nvSpPr>
        <p:spPr>
          <a:xfrm>
            <a:off x="10165199" y="3002875"/>
            <a:ext cx="3821906" cy="4229338"/>
          </a:xfrm>
          <a:prstGeom prst="roundRect">
            <a:avLst>
              <a:gd name="adj" fmla="val 7478"/>
            </a:avLst>
          </a:prstGeom>
          <a:solidFill>
            <a:srgbClr val="00B0F0"/>
          </a:solidFill>
          <a:ln/>
        </p:spPr>
        <p:txBody>
          <a:bodyPr/>
          <a:lstStyle/>
          <a:p>
            <a:endParaRPr lang="en-ZA"/>
          </a:p>
        </p:txBody>
      </p:sp>
      <p:sp>
        <p:nvSpPr>
          <p:cNvPr id="9" name="Text 6"/>
          <p:cNvSpPr/>
          <p:nvPr/>
        </p:nvSpPr>
        <p:spPr>
          <a:xfrm>
            <a:off x="10363557" y="32012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Instrument Sans Semi Bold" pitchFamily="34" charset="0"/>
                <a:ea typeface="Instrument Sans Semi Bold" pitchFamily="34" charset="-122"/>
                <a:cs typeface="Instrument Sans Semi Bold" pitchFamily="34" charset="-120"/>
              </a:rPr>
              <a:t>Objective</a:t>
            </a:r>
            <a:endParaRPr lang="en-US" sz="1950" dirty="0"/>
          </a:p>
        </p:txBody>
      </p:sp>
      <p:sp>
        <p:nvSpPr>
          <p:cNvPr id="10" name="Text 7"/>
          <p:cNvSpPr/>
          <p:nvPr/>
        </p:nvSpPr>
        <p:spPr>
          <a:xfrm>
            <a:off x="10363557" y="3709749"/>
            <a:ext cx="3425190" cy="1905238"/>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Instrument Sans Medium" pitchFamily="34" charset="0"/>
                <a:ea typeface="Instrument Sans Medium" pitchFamily="34" charset="-122"/>
                <a:cs typeface="Instrument Sans Medium" pitchFamily="34" charset="-120"/>
              </a:rPr>
              <a:t>To define the </a:t>
            </a:r>
            <a:r>
              <a:rPr lang="en-US" sz="1550" b="1" dirty="0">
                <a:solidFill>
                  <a:srgbClr val="FFFFFF"/>
                </a:solidFill>
                <a:latin typeface="Instrument Sans Medium" pitchFamily="34" charset="0"/>
                <a:ea typeface="Instrument Sans Medium" pitchFamily="34" charset="-122"/>
                <a:cs typeface="Instrument Sans Medium" pitchFamily="34" charset="-120"/>
              </a:rPr>
              <a:t>next-generation digital campus ecosystem</a:t>
            </a:r>
            <a:r>
              <a:rPr lang="en-US" sz="1550" dirty="0">
                <a:solidFill>
                  <a:srgbClr val="FFFFFF"/>
                </a:solidFill>
                <a:latin typeface="Instrument Sans Medium" pitchFamily="34" charset="0"/>
                <a:ea typeface="Instrument Sans Medium" pitchFamily="34" charset="-122"/>
                <a:cs typeface="Instrument Sans Medium" pitchFamily="34" charset="-120"/>
              </a:rPr>
              <a:t> — connecting institutional services, technology partners, and students within a seamlessly integrated, mobile-enabled campus environment.</a:t>
            </a:r>
            <a:endParaRPr lang="en-US" sz="1550" dirty="0"/>
          </a:p>
        </p:txBody>
      </p:sp>
      <p:sp>
        <p:nvSpPr>
          <p:cNvPr id="11" name="Title 10">
            <a:extLst>
              <a:ext uri="{FF2B5EF4-FFF2-40B4-BE49-F238E27FC236}">
                <a16:creationId xmlns:a16="http://schemas.microsoft.com/office/drawing/2014/main" id="{A1471625-3CCF-8C7F-0C82-EA1BBDD8256A}"/>
              </a:ext>
            </a:extLst>
          </p:cNvPr>
          <p:cNvSpPr>
            <a:spLocks noGrp="1"/>
          </p:cNvSpPr>
          <p:nvPr>
            <p:ph type="title"/>
          </p:nvPr>
        </p:nvSpPr>
        <p:spPr>
          <a:xfrm>
            <a:off x="6280190" y="1456445"/>
            <a:ext cx="6121142" cy="768909"/>
          </a:xfrm>
        </p:spPr>
        <p:txBody>
          <a:bodyPr/>
          <a:lstStyle/>
          <a:p>
            <a:r>
              <a:rPr lang="en-ZA" dirty="0"/>
              <a:t>Smart Campus &amp; Digital Ecosystem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D1C371-2016-6DB2-19BF-77EBB4DAC732}"/>
              </a:ext>
            </a:extLst>
          </p:cNvPr>
          <p:cNvSpPr>
            <a:spLocks noGrp="1"/>
          </p:cNvSpPr>
          <p:nvPr>
            <p:ph sz="quarter" idx="11"/>
          </p:nvPr>
        </p:nvSpPr>
        <p:spPr/>
        <p:txBody>
          <a:bodyPr/>
          <a:lstStyle/>
          <a:p>
            <a:r>
              <a:rPr lang="en-GB" sz="2000" dirty="0"/>
              <a:t>Digital Transformation Roadmap 2026-2028</a:t>
            </a:r>
          </a:p>
          <a:p>
            <a:r>
              <a:rPr lang="en-ZA" sz="2000" dirty="0"/>
              <a:t>Infinity Roadmap</a:t>
            </a:r>
          </a:p>
          <a:p>
            <a:r>
              <a:rPr lang="en-ZA" sz="2000" dirty="0"/>
              <a:t>Special Interest Groups (SIGs)</a:t>
            </a:r>
            <a:endParaRPr lang="en-GB" sz="2000" dirty="0"/>
          </a:p>
        </p:txBody>
      </p:sp>
      <p:sp>
        <p:nvSpPr>
          <p:cNvPr id="3" name="Title 2">
            <a:extLst>
              <a:ext uri="{FF2B5EF4-FFF2-40B4-BE49-F238E27FC236}">
                <a16:creationId xmlns:a16="http://schemas.microsoft.com/office/drawing/2014/main" id="{504CB7D6-03FE-4D3C-5F42-704CB564413D}"/>
              </a:ext>
            </a:extLst>
          </p:cNvPr>
          <p:cNvSpPr>
            <a:spLocks noGrp="1"/>
          </p:cNvSpPr>
          <p:nvPr>
            <p:ph type="title"/>
          </p:nvPr>
        </p:nvSpPr>
        <p:spPr/>
        <p:txBody>
          <a:bodyPr/>
          <a:lstStyle/>
          <a:p>
            <a:r>
              <a:rPr lang="en-GB" dirty="0"/>
              <a:t>Table of Contents</a:t>
            </a:r>
          </a:p>
        </p:txBody>
      </p:sp>
    </p:spTree>
    <p:extLst>
      <p:ext uri="{BB962C8B-B14F-4D97-AF65-F5344CB8AC3E}">
        <p14:creationId xmlns:p14="http://schemas.microsoft.com/office/powerpoint/2010/main" val="2139657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grpSp>
        <p:nvGrpSpPr>
          <p:cNvPr id="12" name="Group 11">
            <a:extLst>
              <a:ext uri="{FF2B5EF4-FFF2-40B4-BE49-F238E27FC236}">
                <a16:creationId xmlns:a16="http://schemas.microsoft.com/office/drawing/2014/main" id="{A9217DEF-EFE7-676E-877B-243626F3091E}"/>
              </a:ext>
            </a:extLst>
          </p:cNvPr>
          <p:cNvGrpSpPr/>
          <p:nvPr/>
        </p:nvGrpSpPr>
        <p:grpSpPr>
          <a:xfrm>
            <a:off x="6280190" y="2006799"/>
            <a:ext cx="1237298" cy="388382"/>
            <a:chOff x="6280190" y="1307425"/>
            <a:chExt cx="1237298" cy="388382"/>
          </a:xfrm>
        </p:grpSpPr>
        <p:sp>
          <p:nvSpPr>
            <p:cNvPr id="3" name="Shape 0"/>
            <p:cNvSpPr/>
            <p:nvPr/>
          </p:nvSpPr>
          <p:spPr>
            <a:xfrm>
              <a:off x="6280190" y="1307425"/>
              <a:ext cx="1237298" cy="388382"/>
            </a:xfrm>
            <a:prstGeom prst="roundRect">
              <a:avLst>
                <a:gd name="adj" fmla="val 36794"/>
              </a:avLst>
            </a:prstGeom>
            <a:noFill/>
            <a:ln w="7620">
              <a:solidFill>
                <a:srgbClr val="84C1FA"/>
              </a:solidFill>
              <a:prstDash val="solid"/>
            </a:ln>
          </p:spPr>
          <p:txBody>
            <a:bodyPr/>
            <a:lstStyle/>
            <a:p>
              <a:endParaRPr lang="en-ZA"/>
            </a:p>
          </p:txBody>
        </p:sp>
        <p:sp>
          <p:nvSpPr>
            <p:cNvPr id="4" name="Text 1"/>
            <p:cNvSpPr/>
            <p:nvPr/>
          </p:nvSpPr>
          <p:spPr>
            <a:xfrm>
              <a:off x="6406872" y="1374577"/>
              <a:ext cx="983933" cy="254079"/>
            </a:xfrm>
            <a:prstGeom prst="rect">
              <a:avLst/>
            </a:prstGeom>
            <a:noFill/>
            <a:ln/>
          </p:spPr>
          <p:txBody>
            <a:bodyPr wrap="none" lIns="0" tIns="0" rIns="0" bIns="0" rtlCol="0" anchor="t"/>
            <a:lstStyle/>
            <a:p>
              <a:pPr marL="0" indent="0" algn="l">
                <a:lnSpc>
                  <a:spcPts val="2000"/>
                </a:lnSpc>
                <a:buNone/>
              </a:pPr>
              <a:r>
                <a:rPr lang="en-US" sz="1250" dirty="0">
                  <a:solidFill>
                    <a:srgbClr val="84C1FA"/>
                  </a:solidFill>
                  <a:latin typeface="Instrument Sans Medium" pitchFamily="34" charset="0"/>
                  <a:ea typeface="Instrument Sans Medium" pitchFamily="34" charset="-122"/>
                  <a:cs typeface="Instrument Sans Medium" pitchFamily="34" charset="-120"/>
                </a:rPr>
                <a:t>SIG THEME 6</a:t>
              </a:r>
              <a:endParaRPr lang="en-US" sz="1250" dirty="0"/>
            </a:p>
          </p:txBody>
        </p:sp>
      </p:grpSp>
      <p:sp>
        <p:nvSpPr>
          <p:cNvPr id="5" name="Text 2"/>
          <p:cNvSpPr/>
          <p:nvPr/>
        </p:nvSpPr>
        <p:spPr>
          <a:xfrm>
            <a:off x="6280190" y="1775103"/>
            <a:ext cx="5342930" cy="620078"/>
          </a:xfrm>
          <a:prstGeom prst="rect">
            <a:avLst/>
          </a:prstGeom>
          <a:noFill/>
          <a:ln/>
        </p:spPr>
        <p:txBody>
          <a:bodyPr wrap="none" lIns="0" tIns="0" rIns="0" bIns="0" rtlCol="0" anchor="t"/>
          <a:lstStyle/>
          <a:p>
            <a:pPr marL="0" indent="0" algn="l">
              <a:lnSpc>
                <a:spcPts val="4850"/>
              </a:lnSpc>
              <a:buNone/>
            </a:pPr>
            <a:endParaRPr lang="en-US" sz="3900" dirty="0"/>
          </a:p>
        </p:txBody>
      </p:sp>
      <p:sp>
        <p:nvSpPr>
          <p:cNvPr id="6" name="Text 3"/>
          <p:cNvSpPr/>
          <p:nvPr/>
        </p:nvSpPr>
        <p:spPr>
          <a:xfrm>
            <a:off x="6280190" y="289119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91C53"/>
                </a:solidFill>
                <a:latin typeface="Instrument Sans Semi Bold" pitchFamily="34" charset="0"/>
                <a:ea typeface="Instrument Sans Semi Bold" pitchFamily="34" charset="-122"/>
                <a:cs typeface="Instrument Sans Semi Bold" pitchFamily="34" charset="-120"/>
              </a:rPr>
              <a:t>Focus Areas</a:t>
            </a:r>
            <a:endParaRPr lang="en-US" sz="1950" dirty="0"/>
          </a:p>
        </p:txBody>
      </p:sp>
      <p:sp>
        <p:nvSpPr>
          <p:cNvPr id="7" name="Text 4"/>
          <p:cNvSpPr/>
          <p:nvPr/>
        </p:nvSpPr>
        <p:spPr>
          <a:xfrm>
            <a:off x="6280190" y="3399711"/>
            <a:ext cx="3536156" cy="3453051"/>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AI-powered student assistants and virtual advisors</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Conversational chatbots for student services</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AI-driven service automation and workflow intelligence</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AI academic advisory and personalized support</a:t>
            </a:r>
            <a:endParaRPr lang="en-US" sz="1550" dirty="0"/>
          </a:p>
          <a:p>
            <a:pPr marL="342900" indent="-342900" algn="l">
              <a:lnSpc>
                <a:spcPts val="2500"/>
              </a:lnSpc>
              <a:buSzPct val="100000"/>
              <a:buChar char="•"/>
            </a:pPr>
            <a:r>
              <a:rPr lang="en-US" sz="1550" dirty="0">
                <a:solidFill>
                  <a:srgbClr val="1E3063"/>
                </a:solidFill>
                <a:latin typeface="Instrument Sans Medium" pitchFamily="34" charset="0"/>
                <a:ea typeface="Instrument Sans Medium" pitchFamily="34" charset="-122"/>
                <a:cs typeface="Instrument Sans Medium" pitchFamily="34" charset="-120"/>
              </a:rPr>
              <a:t>Mobile-first digital experiences for students and staff</a:t>
            </a:r>
            <a:endParaRPr lang="en-US" sz="1550" dirty="0"/>
          </a:p>
        </p:txBody>
      </p:sp>
      <p:sp>
        <p:nvSpPr>
          <p:cNvPr id="8" name="Shape 5"/>
          <p:cNvSpPr/>
          <p:nvPr/>
        </p:nvSpPr>
        <p:spPr>
          <a:xfrm>
            <a:off x="10165199" y="2692837"/>
            <a:ext cx="3821906" cy="4229338"/>
          </a:xfrm>
          <a:prstGeom prst="roundRect">
            <a:avLst>
              <a:gd name="adj" fmla="val 7478"/>
            </a:avLst>
          </a:prstGeom>
          <a:solidFill>
            <a:srgbClr val="00B0F0"/>
          </a:solidFill>
          <a:ln/>
        </p:spPr>
        <p:txBody>
          <a:bodyPr/>
          <a:lstStyle/>
          <a:p>
            <a:endParaRPr lang="en-ZA"/>
          </a:p>
        </p:txBody>
      </p:sp>
      <p:sp>
        <p:nvSpPr>
          <p:cNvPr id="9" name="Text 6"/>
          <p:cNvSpPr/>
          <p:nvPr/>
        </p:nvSpPr>
        <p:spPr>
          <a:xfrm>
            <a:off x="10363557" y="289119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Instrument Sans Semi Bold" pitchFamily="34" charset="0"/>
                <a:ea typeface="Instrument Sans Semi Bold" pitchFamily="34" charset="-122"/>
                <a:cs typeface="Instrument Sans Semi Bold" pitchFamily="34" charset="-120"/>
              </a:rPr>
              <a:t>Objective</a:t>
            </a:r>
            <a:endParaRPr lang="en-US" sz="1950" dirty="0"/>
          </a:p>
        </p:txBody>
      </p:sp>
      <p:sp>
        <p:nvSpPr>
          <p:cNvPr id="10" name="Text 7"/>
          <p:cNvSpPr/>
          <p:nvPr/>
        </p:nvSpPr>
        <p:spPr>
          <a:xfrm>
            <a:off x="10363557" y="3399711"/>
            <a:ext cx="3425190" cy="1905238"/>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Instrument Sans Medium" pitchFamily="34" charset="0"/>
                <a:ea typeface="Instrument Sans Medium" pitchFamily="34" charset="-122"/>
                <a:cs typeface="Instrument Sans Medium" pitchFamily="34" charset="-120"/>
              </a:rPr>
              <a:t>To explore and define the role of Artificial Intelligence in improving student and staff experiences across the digital university platform — enabling smarter, faster, and more personalized interactions at scale.</a:t>
            </a:r>
            <a:endParaRPr lang="en-US" sz="1550" dirty="0"/>
          </a:p>
        </p:txBody>
      </p:sp>
      <p:sp>
        <p:nvSpPr>
          <p:cNvPr id="11" name="Title 10">
            <a:extLst>
              <a:ext uri="{FF2B5EF4-FFF2-40B4-BE49-F238E27FC236}">
                <a16:creationId xmlns:a16="http://schemas.microsoft.com/office/drawing/2014/main" id="{35FC6D00-F052-634C-F64C-06B72647C063}"/>
              </a:ext>
            </a:extLst>
          </p:cNvPr>
          <p:cNvSpPr>
            <a:spLocks noGrp="1"/>
          </p:cNvSpPr>
          <p:nvPr>
            <p:ph type="title"/>
          </p:nvPr>
        </p:nvSpPr>
        <p:spPr>
          <a:xfrm>
            <a:off x="6280190" y="1340997"/>
            <a:ext cx="7550643" cy="768909"/>
          </a:xfrm>
        </p:spPr>
        <p:txBody>
          <a:bodyPr/>
          <a:lstStyle/>
          <a:p>
            <a:r>
              <a:rPr lang="en-ZA" dirty="0"/>
              <a:t>AI &amp; Digital Experience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803910" y="1070967"/>
            <a:ext cx="4128492" cy="516136"/>
          </a:xfrm>
          <a:prstGeom prst="rect">
            <a:avLst/>
          </a:prstGeom>
          <a:noFill/>
          <a:ln/>
        </p:spPr>
        <p:txBody>
          <a:bodyPr wrap="none" lIns="0" tIns="0" rIns="0" bIns="0" rtlCol="0" anchor="t"/>
          <a:lstStyle/>
          <a:p>
            <a:pPr marL="0" indent="0" algn="l">
              <a:lnSpc>
                <a:spcPts val="4050"/>
              </a:lnSpc>
              <a:buNone/>
            </a:pPr>
            <a:endParaRPr lang="en-US" sz="3250" dirty="0"/>
          </a:p>
        </p:txBody>
      </p:sp>
      <p:sp>
        <p:nvSpPr>
          <p:cNvPr id="3" name="Text 1"/>
          <p:cNvSpPr/>
          <p:nvPr/>
        </p:nvSpPr>
        <p:spPr>
          <a:xfrm>
            <a:off x="803910" y="1861899"/>
            <a:ext cx="13022461" cy="483870"/>
          </a:xfrm>
          <a:prstGeom prst="rect">
            <a:avLst/>
          </a:prstGeom>
          <a:noFill/>
          <a:ln/>
        </p:spPr>
        <p:txBody>
          <a:bodyPr wrap="square" lIns="0" tIns="0" rIns="0" bIns="0" rtlCol="0" anchor="t"/>
          <a:lstStyle/>
          <a:p>
            <a:pPr marL="0" indent="0" algn="l">
              <a:lnSpc>
                <a:spcPts val="1900"/>
              </a:lnSpc>
              <a:buNone/>
            </a:pPr>
            <a:r>
              <a:rPr lang="en-US" sz="1300" dirty="0">
                <a:solidFill>
                  <a:srgbClr val="1E3063"/>
                </a:solidFill>
                <a:latin typeface="Instrument Sans Medium" pitchFamily="34" charset="0"/>
                <a:ea typeface="Instrument Sans Medium" pitchFamily="34" charset="-122"/>
                <a:cs typeface="Instrument Sans Medium" pitchFamily="34" charset="-120"/>
              </a:rPr>
              <a:t>Getting started is straightforward. Institutions can self-select the SIG themes that align best with their strategic goals and nominate the right internal champions to participate.</a:t>
            </a:r>
            <a:endParaRPr lang="en-US" sz="1300" dirty="0"/>
          </a:p>
        </p:txBody>
      </p:sp>
      <p:sp>
        <p:nvSpPr>
          <p:cNvPr id="4" name="Shape 2"/>
          <p:cNvSpPr/>
          <p:nvPr/>
        </p:nvSpPr>
        <p:spPr>
          <a:xfrm>
            <a:off x="1051560" y="2913102"/>
            <a:ext cx="6194703" cy="165140"/>
          </a:xfrm>
          <a:prstGeom prst="roundRect">
            <a:avLst>
              <a:gd name="adj" fmla="val 90000"/>
            </a:avLst>
          </a:prstGeom>
          <a:solidFill>
            <a:srgbClr val="CEE6FD"/>
          </a:solidFill>
          <a:ln/>
        </p:spPr>
        <p:txBody>
          <a:bodyPr/>
          <a:lstStyle/>
          <a:p>
            <a:endParaRPr lang="en-ZA"/>
          </a:p>
        </p:txBody>
      </p:sp>
      <p:sp>
        <p:nvSpPr>
          <p:cNvPr id="5" name="Shape 3"/>
          <p:cNvSpPr/>
          <p:nvPr/>
        </p:nvSpPr>
        <p:spPr>
          <a:xfrm>
            <a:off x="803910" y="2747903"/>
            <a:ext cx="495419" cy="495419"/>
          </a:xfrm>
          <a:prstGeom prst="roundRect">
            <a:avLst>
              <a:gd name="adj" fmla="val 92286"/>
            </a:avLst>
          </a:prstGeom>
          <a:solidFill>
            <a:srgbClr val="CEE6FD"/>
          </a:solidFill>
          <a:ln/>
        </p:spPr>
        <p:txBody>
          <a:bodyPr/>
          <a:lstStyle/>
          <a:p>
            <a:endParaRPr lang="en-ZA"/>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735" y="2871847"/>
            <a:ext cx="247650" cy="247650"/>
          </a:xfrm>
          <a:prstGeom prst="rect">
            <a:avLst/>
          </a:prstGeom>
        </p:spPr>
      </p:pic>
      <p:sp>
        <p:nvSpPr>
          <p:cNvPr id="7" name="Text 4"/>
          <p:cNvSpPr/>
          <p:nvPr/>
        </p:nvSpPr>
        <p:spPr>
          <a:xfrm>
            <a:off x="969050" y="3380780"/>
            <a:ext cx="2272903" cy="258008"/>
          </a:xfrm>
          <a:prstGeom prst="rect">
            <a:avLst/>
          </a:prstGeom>
          <a:noFill/>
          <a:ln/>
        </p:spPr>
        <p:txBody>
          <a:bodyPr wrap="none" lIns="0" tIns="0" rIns="0" bIns="0" rtlCol="0" anchor="t"/>
          <a:lstStyle/>
          <a:p>
            <a:pPr marL="0" indent="0" algn="l">
              <a:lnSpc>
                <a:spcPts val="2000"/>
              </a:lnSpc>
              <a:buNone/>
            </a:pPr>
            <a:r>
              <a:rPr lang="en-US" sz="1600" dirty="0">
                <a:solidFill>
                  <a:srgbClr val="1E3063"/>
                </a:solidFill>
                <a:latin typeface="Instrument Sans Semi Bold" pitchFamily="34" charset="0"/>
                <a:ea typeface="Instrument Sans Semi Bold" pitchFamily="34" charset="-122"/>
                <a:cs typeface="Instrument Sans Semi Bold" pitchFamily="34" charset="-120"/>
              </a:rPr>
              <a:t>Review the SIG Themes</a:t>
            </a:r>
            <a:endParaRPr lang="en-US" sz="1600" dirty="0"/>
          </a:p>
        </p:txBody>
      </p:sp>
      <p:sp>
        <p:nvSpPr>
          <p:cNvPr id="8" name="Text 5"/>
          <p:cNvSpPr/>
          <p:nvPr/>
        </p:nvSpPr>
        <p:spPr>
          <a:xfrm>
            <a:off x="969050" y="3721179"/>
            <a:ext cx="6112193" cy="483870"/>
          </a:xfrm>
          <a:prstGeom prst="rect">
            <a:avLst/>
          </a:prstGeom>
          <a:noFill/>
          <a:ln/>
        </p:spPr>
        <p:txBody>
          <a:bodyPr wrap="square" lIns="0" tIns="0" rIns="0" bIns="0" rtlCol="0" anchor="t"/>
          <a:lstStyle/>
          <a:p>
            <a:pPr marL="0" indent="0" algn="l">
              <a:lnSpc>
                <a:spcPts val="1900"/>
              </a:lnSpc>
              <a:buNone/>
            </a:pPr>
            <a:r>
              <a:rPr lang="en-US" sz="1300" dirty="0">
                <a:solidFill>
                  <a:srgbClr val="1E3063"/>
                </a:solidFill>
                <a:latin typeface="Instrument Sans Medium" pitchFamily="34" charset="0"/>
                <a:ea typeface="Instrument Sans Medium" pitchFamily="34" charset="-122"/>
                <a:cs typeface="Instrument Sans Medium" pitchFamily="34" charset="-120"/>
              </a:rPr>
              <a:t>Explore the six innovation themes and identify the areas most aligned to your institution's digital priorities and strategic roadmap.</a:t>
            </a:r>
            <a:endParaRPr lang="en-US" sz="1300" dirty="0"/>
          </a:p>
        </p:txBody>
      </p:sp>
      <p:sp>
        <p:nvSpPr>
          <p:cNvPr id="9" name="Shape 6"/>
          <p:cNvSpPr/>
          <p:nvPr/>
        </p:nvSpPr>
        <p:spPr>
          <a:xfrm>
            <a:off x="7631430" y="2665452"/>
            <a:ext cx="6194822" cy="165140"/>
          </a:xfrm>
          <a:prstGeom prst="roundRect">
            <a:avLst>
              <a:gd name="adj" fmla="val 90000"/>
            </a:avLst>
          </a:prstGeom>
          <a:solidFill>
            <a:srgbClr val="CEE6FD"/>
          </a:solidFill>
          <a:ln/>
        </p:spPr>
        <p:txBody>
          <a:bodyPr/>
          <a:lstStyle/>
          <a:p>
            <a:endParaRPr lang="en-ZA"/>
          </a:p>
        </p:txBody>
      </p:sp>
      <p:sp>
        <p:nvSpPr>
          <p:cNvPr id="10" name="Shape 7"/>
          <p:cNvSpPr/>
          <p:nvPr/>
        </p:nvSpPr>
        <p:spPr>
          <a:xfrm>
            <a:off x="7383780" y="2500253"/>
            <a:ext cx="495419" cy="495419"/>
          </a:xfrm>
          <a:prstGeom prst="roundRect">
            <a:avLst>
              <a:gd name="adj" fmla="val 92286"/>
            </a:avLst>
          </a:prstGeom>
          <a:solidFill>
            <a:srgbClr val="CEE6FD"/>
          </a:solidFill>
          <a:ln/>
        </p:spPr>
        <p:txBody>
          <a:bodyPr/>
          <a:lstStyle/>
          <a:p>
            <a:endParaRPr lang="en-ZA"/>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7605" y="2624197"/>
            <a:ext cx="247650" cy="247650"/>
          </a:xfrm>
          <a:prstGeom prst="rect">
            <a:avLst/>
          </a:prstGeom>
        </p:spPr>
      </p:pic>
      <p:sp>
        <p:nvSpPr>
          <p:cNvPr id="12" name="Text 8"/>
          <p:cNvSpPr/>
          <p:nvPr/>
        </p:nvSpPr>
        <p:spPr>
          <a:xfrm>
            <a:off x="7548920" y="3133130"/>
            <a:ext cx="2565440" cy="258008"/>
          </a:xfrm>
          <a:prstGeom prst="rect">
            <a:avLst/>
          </a:prstGeom>
          <a:noFill/>
          <a:ln/>
        </p:spPr>
        <p:txBody>
          <a:bodyPr wrap="none" lIns="0" tIns="0" rIns="0" bIns="0" rtlCol="0" anchor="t"/>
          <a:lstStyle/>
          <a:p>
            <a:pPr marL="0" indent="0" algn="l">
              <a:lnSpc>
                <a:spcPts val="2000"/>
              </a:lnSpc>
              <a:buNone/>
            </a:pPr>
            <a:r>
              <a:rPr lang="en-US" sz="1600" dirty="0">
                <a:solidFill>
                  <a:srgbClr val="1E3063"/>
                </a:solidFill>
                <a:latin typeface="Instrument Sans Semi Bold" pitchFamily="34" charset="0"/>
                <a:ea typeface="Instrument Sans Semi Bold" pitchFamily="34" charset="-122"/>
                <a:cs typeface="Instrument Sans Semi Bold" pitchFamily="34" charset="-120"/>
              </a:rPr>
              <a:t>Nominate Representatives</a:t>
            </a:r>
            <a:endParaRPr lang="en-US" sz="1600" dirty="0"/>
          </a:p>
        </p:txBody>
      </p:sp>
      <p:sp>
        <p:nvSpPr>
          <p:cNvPr id="13" name="Text 9"/>
          <p:cNvSpPr/>
          <p:nvPr/>
        </p:nvSpPr>
        <p:spPr>
          <a:xfrm>
            <a:off x="7548920" y="3473529"/>
            <a:ext cx="6112312" cy="483870"/>
          </a:xfrm>
          <a:prstGeom prst="rect">
            <a:avLst/>
          </a:prstGeom>
          <a:noFill/>
          <a:ln/>
        </p:spPr>
        <p:txBody>
          <a:bodyPr wrap="square" lIns="0" tIns="0" rIns="0" bIns="0" rtlCol="0" anchor="t"/>
          <a:lstStyle/>
          <a:p>
            <a:pPr marL="0" indent="0" algn="l">
              <a:lnSpc>
                <a:spcPts val="1900"/>
              </a:lnSpc>
              <a:buNone/>
            </a:pPr>
            <a:r>
              <a:rPr lang="en-US" sz="1300" dirty="0">
                <a:solidFill>
                  <a:srgbClr val="1E3063"/>
                </a:solidFill>
                <a:latin typeface="Instrument Sans Medium" pitchFamily="34" charset="0"/>
                <a:ea typeface="Instrument Sans Medium" pitchFamily="34" charset="-122"/>
                <a:cs typeface="Instrument Sans Medium" pitchFamily="34" charset="-120"/>
              </a:rPr>
              <a:t>Identify and nominate staff from relevant departments — product managers, academic leaders, IT, or operations — to represent your institution.</a:t>
            </a:r>
            <a:endParaRPr lang="en-US" sz="1300" dirty="0"/>
          </a:p>
        </p:txBody>
      </p:sp>
      <p:sp>
        <p:nvSpPr>
          <p:cNvPr id="14" name="Shape 10"/>
          <p:cNvSpPr/>
          <p:nvPr/>
        </p:nvSpPr>
        <p:spPr>
          <a:xfrm>
            <a:off x="1051560" y="4920377"/>
            <a:ext cx="6194703" cy="165140"/>
          </a:xfrm>
          <a:prstGeom prst="roundRect">
            <a:avLst>
              <a:gd name="adj" fmla="val 90000"/>
            </a:avLst>
          </a:prstGeom>
          <a:solidFill>
            <a:srgbClr val="CEE6FD"/>
          </a:solidFill>
          <a:ln/>
        </p:spPr>
        <p:txBody>
          <a:bodyPr/>
          <a:lstStyle/>
          <a:p>
            <a:endParaRPr lang="en-ZA"/>
          </a:p>
        </p:txBody>
      </p:sp>
      <p:sp>
        <p:nvSpPr>
          <p:cNvPr id="15" name="Shape 11"/>
          <p:cNvSpPr/>
          <p:nvPr/>
        </p:nvSpPr>
        <p:spPr>
          <a:xfrm>
            <a:off x="803910" y="4755178"/>
            <a:ext cx="495419" cy="495419"/>
          </a:xfrm>
          <a:prstGeom prst="roundRect">
            <a:avLst>
              <a:gd name="adj" fmla="val 92286"/>
            </a:avLst>
          </a:prstGeom>
          <a:solidFill>
            <a:srgbClr val="CEE6FD"/>
          </a:solidFill>
          <a:ln/>
        </p:spPr>
        <p:txBody>
          <a:bodyPr/>
          <a:lstStyle/>
          <a:p>
            <a:endParaRPr lang="en-ZA"/>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7735" y="4879122"/>
            <a:ext cx="247650" cy="247650"/>
          </a:xfrm>
          <a:prstGeom prst="rect">
            <a:avLst/>
          </a:prstGeom>
        </p:spPr>
      </p:pic>
      <p:sp>
        <p:nvSpPr>
          <p:cNvPr id="17" name="Text 12"/>
          <p:cNvSpPr/>
          <p:nvPr/>
        </p:nvSpPr>
        <p:spPr>
          <a:xfrm>
            <a:off x="969050" y="5388054"/>
            <a:ext cx="2614374" cy="258008"/>
          </a:xfrm>
          <a:prstGeom prst="rect">
            <a:avLst/>
          </a:prstGeom>
          <a:noFill/>
          <a:ln/>
        </p:spPr>
        <p:txBody>
          <a:bodyPr wrap="none" lIns="0" tIns="0" rIns="0" bIns="0" rtlCol="0" anchor="t"/>
          <a:lstStyle/>
          <a:p>
            <a:pPr marL="0" indent="0" algn="l">
              <a:lnSpc>
                <a:spcPts val="2000"/>
              </a:lnSpc>
              <a:buNone/>
            </a:pPr>
            <a:r>
              <a:rPr lang="en-US" sz="1600" dirty="0">
                <a:solidFill>
                  <a:srgbClr val="1E3063"/>
                </a:solidFill>
                <a:latin typeface="Instrument Sans Semi Bold" pitchFamily="34" charset="0"/>
                <a:ea typeface="Instrument Sans Semi Bold" pitchFamily="34" charset="-122"/>
                <a:cs typeface="Instrument Sans Semi Bold" pitchFamily="34" charset="-120"/>
              </a:rPr>
              <a:t>Attend Kickoff &amp; Discovery</a:t>
            </a:r>
            <a:endParaRPr lang="en-US" sz="1600" dirty="0"/>
          </a:p>
        </p:txBody>
      </p:sp>
      <p:sp>
        <p:nvSpPr>
          <p:cNvPr id="18" name="Text 13"/>
          <p:cNvSpPr/>
          <p:nvPr/>
        </p:nvSpPr>
        <p:spPr>
          <a:xfrm>
            <a:off x="969050" y="5728454"/>
            <a:ext cx="6112193" cy="483870"/>
          </a:xfrm>
          <a:prstGeom prst="rect">
            <a:avLst/>
          </a:prstGeom>
          <a:noFill/>
          <a:ln/>
        </p:spPr>
        <p:txBody>
          <a:bodyPr wrap="square" lIns="0" tIns="0" rIns="0" bIns="0" rtlCol="0" anchor="t"/>
          <a:lstStyle/>
          <a:p>
            <a:pPr marL="0" indent="0" algn="l">
              <a:lnSpc>
                <a:spcPts val="1900"/>
              </a:lnSpc>
              <a:buNone/>
            </a:pPr>
            <a:r>
              <a:rPr lang="en-US" sz="1300" dirty="0">
                <a:solidFill>
                  <a:srgbClr val="1E3063"/>
                </a:solidFill>
                <a:latin typeface="Instrument Sans Medium" pitchFamily="34" charset="0"/>
                <a:ea typeface="Instrument Sans Medium" pitchFamily="34" charset="-122"/>
                <a:cs typeface="Instrument Sans Medium" pitchFamily="34" charset="-120"/>
              </a:rPr>
              <a:t>Participate in SIG kickoff workshops and structured discovery sessions to begin co-designing the solution with your peer institutions.</a:t>
            </a:r>
            <a:endParaRPr lang="en-US" sz="1300" dirty="0"/>
          </a:p>
        </p:txBody>
      </p:sp>
      <p:sp>
        <p:nvSpPr>
          <p:cNvPr id="19" name="Shape 14"/>
          <p:cNvSpPr/>
          <p:nvPr/>
        </p:nvSpPr>
        <p:spPr>
          <a:xfrm>
            <a:off x="7631430" y="4672727"/>
            <a:ext cx="6194822" cy="165140"/>
          </a:xfrm>
          <a:prstGeom prst="roundRect">
            <a:avLst>
              <a:gd name="adj" fmla="val 90000"/>
            </a:avLst>
          </a:prstGeom>
          <a:solidFill>
            <a:srgbClr val="CEE6FD"/>
          </a:solidFill>
          <a:ln/>
        </p:spPr>
        <p:txBody>
          <a:bodyPr/>
          <a:lstStyle/>
          <a:p>
            <a:endParaRPr lang="en-ZA"/>
          </a:p>
        </p:txBody>
      </p:sp>
      <p:sp>
        <p:nvSpPr>
          <p:cNvPr id="20" name="Shape 15"/>
          <p:cNvSpPr/>
          <p:nvPr/>
        </p:nvSpPr>
        <p:spPr>
          <a:xfrm>
            <a:off x="7383780" y="4507528"/>
            <a:ext cx="495419" cy="495419"/>
          </a:xfrm>
          <a:prstGeom prst="roundRect">
            <a:avLst>
              <a:gd name="adj" fmla="val 92286"/>
            </a:avLst>
          </a:prstGeom>
          <a:solidFill>
            <a:srgbClr val="CEE6FD"/>
          </a:solidFill>
          <a:ln/>
        </p:spPr>
        <p:txBody>
          <a:bodyPr/>
          <a:lstStyle/>
          <a:p>
            <a:endParaRPr lang="en-ZA"/>
          </a:p>
        </p:txBody>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07605" y="4631472"/>
            <a:ext cx="247650" cy="247650"/>
          </a:xfrm>
          <a:prstGeom prst="rect">
            <a:avLst/>
          </a:prstGeom>
        </p:spPr>
      </p:pic>
      <p:sp>
        <p:nvSpPr>
          <p:cNvPr id="22" name="Text 16"/>
          <p:cNvSpPr/>
          <p:nvPr/>
        </p:nvSpPr>
        <p:spPr>
          <a:xfrm>
            <a:off x="7548920" y="5140404"/>
            <a:ext cx="2105501" cy="258008"/>
          </a:xfrm>
          <a:prstGeom prst="rect">
            <a:avLst/>
          </a:prstGeom>
          <a:noFill/>
          <a:ln/>
        </p:spPr>
        <p:txBody>
          <a:bodyPr wrap="none" lIns="0" tIns="0" rIns="0" bIns="0" rtlCol="0" anchor="t"/>
          <a:lstStyle/>
          <a:p>
            <a:pPr marL="0" indent="0" algn="l">
              <a:lnSpc>
                <a:spcPts val="2000"/>
              </a:lnSpc>
              <a:buNone/>
            </a:pPr>
            <a:r>
              <a:rPr lang="en-US" sz="1600" dirty="0">
                <a:solidFill>
                  <a:srgbClr val="1E3063"/>
                </a:solidFill>
                <a:latin typeface="Instrument Sans Semi Bold" pitchFamily="34" charset="0"/>
                <a:ea typeface="Instrument Sans Semi Bold" pitchFamily="34" charset="-122"/>
                <a:cs typeface="Instrument Sans Semi Bold" pitchFamily="34" charset="-120"/>
              </a:rPr>
              <a:t>Co-Design the Future</a:t>
            </a:r>
            <a:endParaRPr lang="en-US" sz="1600" dirty="0"/>
          </a:p>
        </p:txBody>
      </p:sp>
      <p:sp>
        <p:nvSpPr>
          <p:cNvPr id="23" name="Text 17"/>
          <p:cNvSpPr/>
          <p:nvPr/>
        </p:nvSpPr>
        <p:spPr>
          <a:xfrm>
            <a:off x="7548920" y="5480804"/>
            <a:ext cx="6112312" cy="483870"/>
          </a:xfrm>
          <a:prstGeom prst="rect">
            <a:avLst/>
          </a:prstGeom>
          <a:noFill/>
          <a:ln/>
        </p:spPr>
        <p:txBody>
          <a:bodyPr wrap="square" lIns="0" tIns="0" rIns="0" bIns="0" rtlCol="0" anchor="t"/>
          <a:lstStyle/>
          <a:p>
            <a:pPr marL="0" indent="0" algn="l">
              <a:lnSpc>
                <a:spcPts val="1900"/>
              </a:lnSpc>
              <a:buNone/>
            </a:pPr>
            <a:r>
              <a:rPr lang="en-US" sz="1300" dirty="0">
                <a:solidFill>
                  <a:srgbClr val="1E3063"/>
                </a:solidFill>
                <a:latin typeface="Instrument Sans Medium" pitchFamily="34" charset="0"/>
                <a:ea typeface="Instrument Sans Medium" pitchFamily="34" charset="-122"/>
                <a:cs typeface="Instrument Sans Medium" pitchFamily="34" charset="-120"/>
              </a:rPr>
              <a:t>Work alongside other institutions and the product team to define, validate, and shape next-generation capabilities throughout the full SIG lifecycle.</a:t>
            </a:r>
            <a:endParaRPr lang="en-US" sz="1300" dirty="0"/>
          </a:p>
        </p:txBody>
      </p:sp>
      <p:sp>
        <p:nvSpPr>
          <p:cNvPr id="24" name="Shape 18"/>
          <p:cNvSpPr/>
          <p:nvPr/>
        </p:nvSpPr>
        <p:spPr>
          <a:xfrm>
            <a:off x="803910" y="6532007"/>
            <a:ext cx="13022461" cy="626626"/>
          </a:xfrm>
          <a:prstGeom prst="roundRect">
            <a:avLst>
              <a:gd name="adj" fmla="val 23719"/>
            </a:avLst>
          </a:prstGeom>
          <a:solidFill>
            <a:srgbClr val="B5DAFC"/>
          </a:solidFill>
          <a:ln/>
        </p:spPr>
        <p:txBody>
          <a:bodyPr/>
          <a:lstStyle/>
          <a:p>
            <a:endParaRPr lang="en-ZA"/>
          </a:p>
        </p:txBody>
      </p:sp>
      <p:pic>
        <p:nvPicPr>
          <p:cNvPr id="25" name="Image 4" descr="preencoded.png"/>
          <p:cNvPicPr>
            <a:picLocks noChangeAspect="1"/>
          </p:cNvPicPr>
          <p:nvPr/>
        </p:nvPicPr>
        <p:blipFill>
          <a:blip r:embed="rId11"/>
          <a:stretch>
            <a:fillRect/>
          </a:stretch>
        </p:blipFill>
        <p:spPr>
          <a:xfrm>
            <a:off x="969050" y="6769060"/>
            <a:ext cx="206335" cy="165140"/>
          </a:xfrm>
          <a:prstGeom prst="rect">
            <a:avLst/>
          </a:prstGeom>
        </p:spPr>
      </p:pic>
      <p:sp>
        <p:nvSpPr>
          <p:cNvPr id="26" name="Text 19"/>
          <p:cNvSpPr/>
          <p:nvPr/>
        </p:nvSpPr>
        <p:spPr>
          <a:xfrm>
            <a:off x="1340525" y="6710601"/>
            <a:ext cx="12320707" cy="241935"/>
          </a:xfrm>
          <a:prstGeom prst="rect">
            <a:avLst/>
          </a:prstGeom>
          <a:noFill/>
          <a:ln/>
        </p:spPr>
        <p:txBody>
          <a:bodyPr wrap="none" lIns="0" tIns="0" rIns="0" bIns="0" rtlCol="0" anchor="t"/>
          <a:lstStyle/>
          <a:p>
            <a:pPr marL="0" indent="0" algn="l">
              <a:lnSpc>
                <a:spcPts val="1900"/>
              </a:lnSpc>
              <a:buNone/>
            </a:pPr>
            <a:r>
              <a:rPr lang="en-US" sz="1300" dirty="0">
                <a:solidFill>
                  <a:srgbClr val="000000"/>
                </a:solidFill>
                <a:latin typeface="Instrument Sans Medium" pitchFamily="34" charset="0"/>
                <a:ea typeface="Instrument Sans Medium" pitchFamily="34" charset="-122"/>
                <a:cs typeface="Instrument Sans Medium" pitchFamily="34" charset="-120"/>
              </a:rPr>
              <a:t>Each SIG is limited to a small group of participating institutions to ensure effective collaboration, meaningful input, and genuine influence over design decisions.</a:t>
            </a:r>
            <a:endParaRPr lang="en-US" sz="1300" dirty="0"/>
          </a:p>
        </p:txBody>
      </p:sp>
      <p:sp>
        <p:nvSpPr>
          <p:cNvPr id="27" name="Title 26">
            <a:extLst>
              <a:ext uri="{FF2B5EF4-FFF2-40B4-BE49-F238E27FC236}">
                <a16:creationId xmlns:a16="http://schemas.microsoft.com/office/drawing/2014/main" id="{10C70957-7BED-79A1-6F89-7E98B0991AB3}"/>
              </a:ext>
            </a:extLst>
          </p:cNvPr>
          <p:cNvSpPr>
            <a:spLocks noGrp="1"/>
          </p:cNvSpPr>
          <p:nvPr>
            <p:ph type="title"/>
          </p:nvPr>
        </p:nvSpPr>
        <p:spPr>
          <a:xfrm>
            <a:off x="557530" y="1181870"/>
            <a:ext cx="13652499" cy="768909"/>
          </a:xfrm>
        </p:spPr>
        <p:txBody>
          <a:bodyPr/>
          <a:lstStyle/>
          <a:p>
            <a:r>
              <a:rPr lang="en-US" dirty="0"/>
              <a:t>How to Join a SIG</a:t>
            </a:r>
            <a:endParaRPr lang="en-ZA"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000482"/>
            <a:ext cx="10110311" cy="620078"/>
          </a:xfrm>
          <a:prstGeom prst="rect">
            <a:avLst/>
          </a:prstGeom>
          <a:noFill/>
          <a:ln/>
        </p:spPr>
        <p:txBody>
          <a:bodyPr wrap="none" lIns="0" tIns="0" rIns="0" bIns="0" rtlCol="0" anchor="t"/>
          <a:lstStyle/>
          <a:p>
            <a:pPr marL="0" indent="0" algn="l">
              <a:lnSpc>
                <a:spcPts val="4850"/>
              </a:lnSpc>
              <a:buNone/>
            </a:pPr>
            <a:endParaRPr lang="en-US" sz="3900" dirty="0"/>
          </a:p>
        </p:txBody>
      </p:sp>
      <p:sp>
        <p:nvSpPr>
          <p:cNvPr id="3" name="Text 1"/>
          <p:cNvSpPr/>
          <p:nvPr/>
        </p:nvSpPr>
        <p:spPr>
          <a:xfrm>
            <a:off x="793790" y="2116574"/>
            <a:ext cx="4182189" cy="654963"/>
          </a:xfrm>
          <a:prstGeom prst="rect">
            <a:avLst/>
          </a:prstGeom>
          <a:noFill/>
          <a:ln/>
        </p:spPr>
        <p:txBody>
          <a:bodyPr wrap="none" lIns="0" tIns="0" rIns="0" bIns="0" rtlCol="0" anchor="t"/>
          <a:lstStyle/>
          <a:p>
            <a:pPr marL="0" indent="0" algn="ctr">
              <a:lnSpc>
                <a:spcPts val="5150"/>
              </a:lnSpc>
              <a:buNone/>
            </a:pPr>
            <a:r>
              <a:rPr lang="en-US" sz="5150" dirty="0">
                <a:solidFill>
                  <a:srgbClr val="1E3063"/>
                </a:solidFill>
                <a:latin typeface="Instrument Sans Semi Bold" pitchFamily="34" charset="0"/>
                <a:ea typeface="Instrument Sans Semi Bold" pitchFamily="34" charset="-122"/>
                <a:cs typeface="Instrument Sans Semi Bold" pitchFamily="34" charset="-120"/>
              </a:rPr>
              <a:t>6</a:t>
            </a:r>
            <a:endParaRPr lang="en-US" sz="5150" dirty="0"/>
          </a:p>
        </p:txBody>
      </p:sp>
      <p:sp>
        <p:nvSpPr>
          <p:cNvPr id="4" name="Text 2"/>
          <p:cNvSpPr/>
          <p:nvPr/>
        </p:nvSpPr>
        <p:spPr>
          <a:xfrm>
            <a:off x="1644372" y="3019544"/>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Innovation Themes</a:t>
            </a:r>
            <a:endParaRPr lang="en-US" sz="1950" dirty="0"/>
          </a:p>
        </p:txBody>
      </p:sp>
      <p:sp>
        <p:nvSpPr>
          <p:cNvPr id="5" name="Text 3"/>
          <p:cNvSpPr/>
          <p:nvPr/>
        </p:nvSpPr>
        <p:spPr>
          <a:xfrm>
            <a:off x="793790" y="3448764"/>
            <a:ext cx="4182189" cy="635079"/>
          </a:xfrm>
          <a:prstGeom prst="rect">
            <a:avLst/>
          </a:prstGeom>
          <a:noFill/>
          <a:ln/>
        </p:spPr>
        <p:txBody>
          <a:bodyPr wrap="square" lIns="0" tIns="0" rIns="0" bIns="0" rtlCol="0" anchor="t"/>
          <a:lstStyle/>
          <a:p>
            <a:pPr marL="0" indent="0" algn="ctr">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Covering the most critical areas of digital transformation in higher education today.</a:t>
            </a:r>
            <a:endParaRPr lang="en-US" sz="1550" dirty="0"/>
          </a:p>
        </p:txBody>
      </p:sp>
      <p:sp>
        <p:nvSpPr>
          <p:cNvPr id="6" name="Text 4"/>
          <p:cNvSpPr/>
          <p:nvPr/>
        </p:nvSpPr>
        <p:spPr>
          <a:xfrm>
            <a:off x="5223986" y="2116574"/>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1E3063"/>
                </a:solidFill>
                <a:latin typeface="Instrument Sans Semi Bold" pitchFamily="34" charset="0"/>
                <a:ea typeface="Instrument Sans Semi Bold" pitchFamily="34" charset="-122"/>
                <a:cs typeface="Instrument Sans Semi Bold" pitchFamily="34" charset="-120"/>
              </a:rPr>
              <a:t>8–10</a:t>
            </a:r>
            <a:endParaRPr lang="en-US" sz="5150" dirty="0"/>
          </a:p>
        </p:txBody>
      </p:sp>
      <p:sp>
        <p:nvSpPr>
          <p:cNvPr id="7" name="Text 5"/>
          <p:cNvSpPr/>
          <p:nvPr/>
        </p:nvSpPr>
        <p:spPr>
          <a:xfrm>
            <a:off x="6074688" y="3019544"/>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Institutions Per SIG</a:t>
            </a:r>
            <a:endParaRPr lang="en-US" sz="1950" dirty="0"/>
          </a:p>
        </p:txBody>
      </p:sp>
      <p:sp>
        <p:nvSpPr>
          <p:cNvPr id="8" name="Text 6"/>
          <p:cNvSpPr/>
          <p:nvPr/>
        </p:nvSpPr>
        <p:spPr>
          <a:xfrm>
            <a:off x="5223986" y="3448764"/>
            <a:ext cx="4182308" cy="635079"/>
          </a:xfrm>
          <a:prstGeom prst="rect">
            <a:avLst/>
          </a:prstGeom>
          <a:noFill/>
          <a:ln/>
        </p:spPr>
        <p:txBody>
          <a:bodyPr wrap="square" lIns="0" tIns="0" rIns="0" bIns="0" rtlCol="0" anchor="t"/>
          <a:lstStyle/>
          <a:p>
            <a:pPr marL="0" indent="0" algn="ctr">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A small, focused cohort ensures every voice is heard and every contribution matters.</a:t>
            </a:r>
            <a:endParaRPr lang="en-US" sz="1550" dirty="0"/>
          </a:p>
        </p:txBody>
      </p:sp>
      <p:sp>
        <p:nvSpPr>
          <p:cNvPr id="9" name="Text 7"/>
          <p:cNvSpPr/>
          <p:nvPr/>
        </p:nvSpPr>
        <p:spPr>
          <a:xfrm>
            <a:off x="9654302" y="2116574"/>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1E3063"/>
                </a:solidFill>
                <a:latin typeface="Instrument Sans Semi Bold" pitchFamily="34" charset="0"/>
                <a:ea typeface="Instrument Sans Semi Bold" pitchFamily="34" charset="-122"/>
                <a:cs typeface="Instrument Sans Semi Bold" pitchFamily="34" charset="-120"/>
              </a:rPr>
              <a:t>18mo</a:t>
            </a:r>
            <a:endParaRPr lang="en-US" sz="5150" dirty="0"/>
          </a:p>
        </p:txBody>
      </p:sp>
      <p:sp>
        <p:nvSpPr>
          <p:cNvPr id="10" name="Text 8"/>
          <p:cNvSpPr/>
          <p:nvPr/>
        </p:nvSpPr>
        <p:spPr>
          <a:xfrm>
            <a:off x="10505003" y="3019544"/>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Max Program Length</a:t>
            </a:r>
            <a:endParaRPr lang="en-US" sz="1950" dirty="0"/>
          </a:p>
        </p:txBody>
      </p:sp>
      <p:sp>
        <p:nvSpPr>
          <p:cNvPr id="11" name="Text 9"/>
          <p:cNvSpPr/>
          <p:nvPr/>
        </p:nvSpPr>
        <p:spPr>
          <a:xfrm>
            <a:off x="9654302" y="3448764"/>
            <a:ext cx="4182308" cy="635079"/>
          </a:xfrm>
          <a:prstGeom prst="rect">
            <a:avLst/>
          </a:prstGeom>
          <a:noFill/>
          <a:ln/>
        </p:spPr>
        <p:txBody>
          <a:bodyPr wrap="square" lIns="0" tIns="0" rIns="0" bIns="0" rtlCol="0" anchor="t"/>
          <a:lstStyle/>
          <a:p>
            <a:pPr marL="0" indent="0" algn="ctr">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A structured 9–18 month journey from concept to market-ready product release.</a:t>
            </a:r>
            <a:endParaRPr lang="en-US" sz="1550" dirty="0"/>
          </a:p>
        </p:txBody>
      </p:sp>
      <p:sp>
        <p:nvSpPr>
          <p:cNvPr id="12" name="Shape 10"/>
          <p:cNvSpPr/>
          <p:nvPr/>
        </p:nvSpPr>
        <p:spPr>
          <a:xfrm>
            <a:off x="793790" y="4307086"/>
            <a:ext cx="13042821" cy="2922032"/>
          </a:xfrm>
          <a:prstGeom prst="roundRect">
            <a:avLst>
              <a:gd name="adj" fmla="val 6113"/>
            </a:avLst>
          </a:prstGeom>
          <a:solidFill>
            <a:srgbClr val="CEE6FD"/>
          </a:solidFill>
          <a:ln/>
        </p:spPr>
        <p:txBody>
          <a:bodyPr/>
          <a:lstStyle/>
          <a:p>
            <a:endParaRPr lang="en-ZA"/>
          </a:p>
        </p:txBody>
      </p:sp>
      <p:sp>
        <p:nvSpPr>
          <p:cNvPr id="13" name="Shape 11"/>
          <p:cNvSpPr/>
          <p:nvPr/>
        </p:nvSpPr>
        <p:spPr>
          <a:xfrm>
            <a:off x="793790" y="4307086"/>
            <a:ext cx="6521410" cy="1461016"/>
          </a:xfrm>
          <a:prstGeom prst="roundRect">
            <a:avLst>
              <a:gd name="adj" fmla="val 12226"/>
            </a:avLst>
          </a:prstGeom>
          <a:solidFill>
            <a:srgbClr val="CEE6FD"/>
          </a:solidFill>
          <a:ln/>
        </p:spPr>
        <p:txBody>
          <a:bodyPr/>
          <a:lstStyle/>
          <a:p>
            <a:endParaRPr lang="en-ZA"/>
          </a:p>
        </p:txBody>
      </p:sp>
      <p:sp>
        <p:nvSpPr>
          <p:cNvPr id="14" name="Text 12"/>
          <p:cNvSpPr/>
          <p:nvPr/>
        </p:nvSpPr>
        <p:spPr>
          <a:xfrm>
            <a:off x="992148" y="450544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Direct Influence</a:t>
            </a:r>
            <a:endParaRPr lang="en-US" sz="1950" dirty="0"/>
          </a:p>
        </p:txBody>
      </p:sp>
      <p:sp>
        <p:nvSpPr>
          <p:cNvPr id="15" name="Text 13"/>
          <p:cNvSpPr/>
          <p:nvPr/>
        </p:nvSpPr>
        <p:spPr>
          <a:xfrm>
            <a:off x="992148" y="4934664"/>
            <a:ext cx="5826919"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Shape future product capabilities from the earliest stages of design.</a:t>
            </a:r>
            <a:endParaRPr lang="en-US" sz="1550" dirty="0"/>
          </a:p>
        </p:txBody>
      </p:sp>
      <p:sp>
        <p:nvSpPr>
          <p:cNvPr id="16" name="Shape 14"/>
          <p:cNvSpPr/>
          <p:nvPr/>
        </p:nvSpPr>
        <p:spPr>
          <a:xfrm>
            <a:off x="7315200" y="4307086"/>
            <a:ext cx="6521410" cy="1461016"/>
          </a:xfrm>
          <a:prstGeom prst="rect">
            <a:avLst/>
          </a:prstGeom>
          <a:solidFill>
            <a:srgbClr val="CEE6FD"/>
          </a:solidFill>
          <a:ln/>
        </p:spPr>
        <p:txBody>
          <a:bodyPr/>
          <a:lstStyle/>
          <a:p>
            <a:endParaRPr lang="en-ZA"/>
          </a:p>
        </p:txBody>
      </p:sp>
      <p:sp>
        <p:nvSpPr>
          <p:cNvPr id="17" name="Shape 15"/>
          <p:cNvSpPr/>
          <p:nvPr/>
        </p:nvSpPr>
        <p:spPr>
          <a:xfrm>
            <a:off x="7315200" y="4307086"/>
            <a:ext cx="22860" cy="1461016"/>
          </a:xfrm>
          <a:prstGeom prst="roundRect">
            <a:avLst>
              <a:gd name="adj" fmla="val 781396"/>
            </a:avLst>
          </a:prstGeom>
          <a:solidFill>
            <a:srgbClr val="B4CCE3"/>
          </a:solidFill>
          <a:ln/>
        </p:spPr>
        <p:txBody>
          <a:bodyPr/>
          <a:lstStyle/>
          <a:p>
            <a:endParaRPr lang="en-ZA"/>
          </a:p>
        </p:txBody>
      </p:sp>
      <p:sp>
        <p:nvSpPr>
          <p:cNvPr id="18" name="Text 16"/>
          <p:cNvSpPr/>
          <p:nvPr/>
        </p:nvSpPr>
        <p:spPr>
          <a:xfrm>
            <a:off x="7811333" y="450544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Early Visibility</a:t>
            </a:r>
            <a:endParaRPr lang="en-US" sz="1950" dirty="0"/>
          </a:p>
        </p:txBody>
      </p:sp>
      <p:sp>
        <p:nvSpPr>
          <p:cNvPr id="19" name="Text 17"/>
          <p:cNvSpPr/>
          <p:nvPr/>
        </p:nvSpPr>
        <p:spPr>
          <a:xfrm>
            <a:off x="7811333" y="4934664"/>
            <a:ext cx="5826919"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Gain insight into upcoming innovations well ahead of the wider market.</a:t>
            </a:r>
            <a:endParaRPr lang="en-US" sz="1550" dirty="0"/>
          </a:p>
        </p:txBody>
      </p:sp>
      <p:sp>
        <p:nvSpPr>
          <p:cNvPr id="20" name="Shape 18"/>
          <p:cNvSpPr/>
          <p:nvPr/>
        </p:nvSpPr>
        <p:spPr>
          <a:xfrm>
            <a:off x="7067193" y="4789468"/>
            <a:ext cx="496133" cy="496133"/>
          </a:xfrm>
          <a:prstGeom prst="roundRect">
            <a:avLst>
              <a:gd name="adj" fmla="val 36004"/>
            </a:avLst>
          </a:prstGeom>
          <a:solidFill>
            <a:srgbClr val="FFFFFF"/>
          </a:solidFill>
          <a:ln w="22860">
            <a:solidFill>
              <a:srgbClr val="B4CCE3"/>
            </a:solidFill>
            <a:prstDash val="solid"/>
          </a:ln>
        </p:spPr>
        <p:txBody>
          <a:bodyPr/>
          <a:lstStyle/>
          <a:p>
            <a:endParaRPr lang="en-ZA"/>
          </a:p>
        </p:txBody>
      </p:sp>
      <p:pic>
        <p:nvPicPr>
          <p:cNvPr id="21"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91256" y="4913412"/>
            <a:ext cx="248007" cy="248007"/>
          </a:xfrm>
          <a:prstGeom prst="rect">
            <a:avLst/>
          </a:prstGeom>
        </p:spPr>
      </p:pic>
      <p:sp>
        <p:nvSpPr>
          <p:cNvPr id="22" name="Shape 19"/>
          <p:cNvSpPr/>
          <p:nvPr/>
        </p:nvSpPr>
        <p:spPr>
          <a:xfrm>
            <a:off x="793790" y="5768102"/>
            <a:ext cx="6521410" cy="1461016"/>
          </a:xfrm>
          <a:prstGeom prst="rect">
            <a:avLst/>
          </a:prstGeom>
          <a:solidFill>
            <a:srgbClr val="CEE6FD"/>
          </a:solidFill>
          <a:ln/>
        </p:spPr>
        <p:txBody>
          <a:bodyPr/>
          <a:lstStyle/>
          <a:p>
            <a:endParaRPr lang="en-ZA"/>
          </a:p>
        </p:txBody>
      </p:sp>
      <p:sp>
        <p:nvSpPr>
          <p:cNvPr id="23" name="Shape 20"/>
          <p:cNvSpPr/>
          <p:nvPr/>
        </p:nvSpPr>
        <p:spPr>
          <a:xfrm>
            <a:off x="793790" y="5768102"/>
            <a:ext cx="6521410" cy="22860"/>
          </a:xfrm>
          <a:prstGeom prst="roundRect">
            <a:avLst>
              <a:gd name="adj" fmla="val 781396"/>
            </a:avLst>
          </a:prstGeom>
          <a:solidFill>
            <a:srgbClr val="B4CCE3"/>
          </a:solidFill>
          <a:ln/>
        </p:spPr>
        <p:txBody>
          <a:bodyPr/>
          <a:lstStyle/>
          <a:p>
            <a:endParaRPr lang="en-ZA"/>
          </a:p>
        </p:txBody>
      </p:sp>
      <p:sp>
        <p:nvSpPr>
          <p:cNvPr id="24" name="Text 21"/>
          <p:cNvSpPr/>
          <p:nvPr/>
        </p:nvSpPr>
        <p:spPr>
          <a:xfrm>
            <a:off x="992148" y="596646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Peer Collaboration</a:t>
            </a:r>
            <a:endParaRPr lang="en-US" sz="1950" dirty="0"/>
          </a:p>
        </p:txBody>
      </p:sp>
      <p:sp>
        <p:nvSpPr>
          <p:cNvPr id="25" name="Text 22"/>
          <p:cNvSpPr/>
          <p:nvPr/>
        </p:nvSpPr>
        <p:spPr>
          <a:xfrm>
            <a:off x="992148" y="6395680"/>
            <a:ext cx="5826919"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Connect with and learn from institutions navigating the same challenges.</a:t>
            </a:r>
            <a:endParaRPr lang="en-US" sz="1550" dirty="0"/>
          </a:p>
        </p:txBody>
      </p:sp>
      <p:sp>
        <p:nvSpPr>
          <p:cNvPr id="26" name="Shape 23"/>
          <p:cNvSpPr/>
          <p:nvPr/>
        </p:nvSpPr>
        <p:spPr>
          <a:xfrm>
            <a:off x="7315200" y="5768102"/>
            <a:ext cx="6521410" cy="1461016"/>
          </a:xfrm>
          <a:prstGeom prst="rect">
            <a:avLst/>
          </a:prstGeom>
          <a:solidFill>
            <a:srgbClr val="CEE6FD"/>
          </a:solidFill>
          <a:ln/>
        </p:spPr>
        <p:txBody>
          <a:bodyPr/>
          <a:lstStyle/>
          <a:p>
            <a:endParaRPr lang="en-ZA"/>
          </a:p>
        </p:txBody>
      </p:sp>
      <p:sp>
        <p:nvSpPr>
          <p:cNvPr id="27" name="Shape 24"/>
          <p:cNvSpPr/>
          <p:nvPr/>
        </p:nvSpPr>
        <p:spPr>
          <a:xfrm>
            <a:off x="7315200" y="5768102"/>
            <a:ext cx="22860" cy="1461016"/>
          </a:xfrm>
          <a:prstGeom prst="roundRect">
            <a:avLst>
              <a:gd name="adj" fmla="val 781396"/>
            </a:avLst>
          </a:prstGeom>
          <a:solidFill>
            <a:srgbClr val="B4CCE3"/>
          </a:solidFill>
          <a:ln/>
        </p:spPr>
        <p:txBody>
          <a:bodyPr/>
          <a:lstStyle/>
          <a:p>
            <a:endParaRPr lang="en-ZA"/>
          </a:p>
        </p:txBody>
      </p:sp>
      <p:sp>
        <p:nvSpPr>
          <p:cNvPr id="28" name="Shape 25"/>
          <p:cNvSpPr/>
          <p:nvPr/>
        </p:nvSpPr>
        <p:spPr>
          <a:xfrm>
            <a:off x="7315200" y="5768102"/>
            <a:ext cx="6521410" cy="22860"/>
          </a:xfrm>
          <a:prstGeom prst="roundRect">
            <a:avLst>
              <a:gd name="adj" fmla="val 781396"/>
            </a:avLst>
          </a:prstGeom>
          <a:solidFill>
            <a:srgbClr val="B4CCE3"/>
          </a:solidFill>
          <a:ln/>
        </p:spPr>
        <p:txBody>
          <a:bodyPr/>
          <a:lstStyle/>
          <a:p>
            <a:endParaRPr lang="en-ZA"/>
          </a:p>
        </p:txBody>
      </p:sp>
      <p:sp>
        <p:nvSpPr>
          <p:cNvPr id="29" name="Text 26"/>
          <p:cNvSpPr/>
          <p:nvPr/>
        </p:nvSpPr>
        <p:spPr>
          <a:xfrm>
            <a:off x="7811333" y="596646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Thought Leadership</a:t>
            </a:r>
            <a:endParaRPr lang="en-US" sz="1950" dirty="0"/>
          </a:p>
        </p:txBody>
      </p:sp>
      <p:sp>
        <p:nvSpPr>
          <p:cNvPr id="30" name="Text 27"/>
          <p:cNvSpPr/>
          <p:nvPr/>
        </p:nvSpPr>
        <p:spPr>
          <a:xfrm>
            <a:off x="7811333" y="6395680"/>
            <a:ext cx="5826919"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Become a recognized reference institution in digital higher education innovation.</a:t>
            </a:r>
            <a:endParaRPr lang="en-US" sz="1550" dirty="0"/>
          </a:p>
        </p:txBody>
      </p:sp>
      <p:sp>
        <p:nvSpPr>
          <p:cNvPr id="31" name="Shape 28"/>
          <p:cNvSpPr/>
          <p:nvPr/>
        </p:nvSpPr>
        <p:spPr>
          <a:xfrm>
            <a:off x="7067193" y="6250484"/>
            <a:ext cx="496133" cy="496133"/>
          </a:xfrm>
          <a:prstGeom prst="roundRect">
            <a:avLst>
              <a:gd name="adj" fmla="val 36004"/>
            </a:avLst>
          </a:prstGeom>
          <a:solidFill>
            <a:srgbClr val="FFFFFF"/>
          </a:solidFill>
          <a:ln w="22860">
            <a:solidFill>
              <a:srgbClr val="B4CCE3"/>
            </a:solidFill>
            <a:prstDash val="solid"/>
          </a:ln>
        </p:spPr>
        <p:txBody>
          <a:bodyPr/>
          <a:lstStyle/>
          <a:p>
            <a:endParaRPr lang="en-ZA"/>
          </a:p>
        </p:txBody>
      </p:sp>
      <p:pic>
        <p:nvPicPr>
          <p:cNvPr id="32"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1256" y="6374428"/>
            <a:ext cx="248007" cy="248007"/>
          </a:xfrm>
          <a:prstGeom prst="rect">
            <a:avLst/>
          </a:prstGeom>
        </p:spPr>
      </p:pic>
      <p:sp>
        <p:nvSpPr>
          <p:cNvPr id="33" name="Title 32">
            <a:extLst>
              <a:ext uri="{FF2B5EF4-FFF2-40B4-BE49-F238E27FC236}">
                <a16:creationId xmlns:a16="http://schemas.microsoft.com/office/drawing/2014/main" id="{E3B224B9-5CE9-BE78-E39F-A4B9FCEAE798}"/>
              </a:ext>
            </a:extLst>
          </p:cNvPr>
          <p:cNvSpPr>
            <a:spLocks noGrp="1"/>
          </p:cNvSpPr>
          <p:nvPr>
            <p:ph type="title"/>
          </p:nvPr>
        </p:nvSpPr>
        <p:spPr>
          <a:xfrm>
            <a:off x="511810" y="1285693"/>
            <a:ext cx="13652499" cy="768909"/>
          </a:xfrm>
        </p:spPr>
        <p:txBody>
          <a:bodyPr/>
          <a:lstStyle/>
          <a:p>
            <a:r>
              <a:rPr lang="en-US" dirty="0"/>
              <a:t>Why Participate? The Case for Joining a SIG</a:t>
            </a:r>
            <a:endParaRPr lang="en-ZA"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1120616"/>
            <a:ext cx="7556421" cy="1240155"/>
          </a:xfrm>
          <a:prstGeom prst="rect">
            <a:avLst/>
          </a:prstGeom>
          <a:noFill/>
          <a:ln/>
        </p:spPr>
        <p:txBody>
          <a:bodyPr wrap="square" lIns="0" tIns="0" rIns="0" bIns="0" rtlCol="0" anchor="t"/>
          <a:lstStyle/>
          <a:p>
            <a:pPr marL="0" indent="0" algn="l">
              <a:lnSpc>
                <a:spcPts val="4850"/>
              </a:lnSpc>
              <a:buNone/>
            </a:pPr>
            <a:endParaRPr lang="en-US" sz="3900" dirty="0"/>
          </a:p>
        </p:txBody>
      </p:sp>
      <p:sp>
        <p:nvSpPr>
          <p:cNvPr id="4" name="Text 1"/>
          <p:cNvSpPr/>
          <p:nvPr/>
        </p:nvSpPr>
        <p:spPr>
          <a:xfrm>
            <a:off x="6280190" y="2658428"/>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The result of every SIG is a market-ready product capability — co-designed with direct input from participating institutions, ensuring it meets real operational needs, aligns with industry trends, and delivers meaningful value from day one of release.</a:t>
            </a:r>
            <a:endParaRPr lang="en-US" sz="1550" dirty="0"/>
          </a:p>
        </p:txBody>
      </p:sp>
      <p:sp>
        <p:nvSpPr>
          <p:cNvPr id="5" name="Text 2"/>
          <p:cNvSpPr/>
          <p:nvPr/>
        </p:nvSpPr>
        <p:spPr>
          <a:xfrm>
            <a:off x="6577846" y="4375071"/>
            <a:ext cx="7258764" cy="95261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SIG participation transforms institutions from passive technology adopters into active architects of the digital future — shaping solutions that serve the entire higher education sector.</a:t>
            </a:r>
            <a:endParaRPr lang="en-US" sz="1550" dirty="0"/>
          </a:p>
        </p:txBody>
      </p:sp>
      <p:sp>
        <p:nvSpPr>
          <p:cNvPr id="6" name="Shape 3"/>
          <p:cNvSpPr/>
          <p:nvPr/>
        </p:nvSpPr>
        <p:spPr>
          <a:xfrm>
            <a:off x="6280190" y="4151828"/>
            <a:ext cx="22860" cy="1399103"/>
          </a:xfrm>
          <a:prstGeom prst="rect">
            <a:avLst/>
          </a:prstGeom>
          <a:solidFill>
            <a:srgbClr val="84C1FA"/>
          </a:solidFill>
          <a:ln/>
        </p:spPr>
        <p:txBody>
          <a:bodyPr/>
          <a:lstStyle/>
          <a:p>
            <a:endParaRPr lang="en-ZA"/>
          </a:p>
        </p:txBody>
      </p:sp>
      <p:sp>
        <p:nvSpPr>
          <p:cNvPr id="7" name="Shape 4"/>
          <p:cNvSpPr/>
          <p:nvPr/>
        </p:nvSpPr>
        <p:spPr>
          <a:xfrm>
            <a:off x="6280190" y="5774174"/>
            <a:ext cx="2386489" cy="1334810"/>
          </a:xfrm>
          <a:prstGeom prst="roundRect">
            <a:avLst>
              <a:gd name="adj" fmla="val 13382"/>
            </a:avLst>
          </a:prstGeom>
          <a:solidFill>
            <a:srgbClr val="CEE6FD"/>
          </a:solidFill>
          <a:ln/>
        </p:spPr>
        <p:txBody>
          <a:bodyPr/>
          <a:lstStyle/>
          <a:p>
            <a:endParaRPr lang="en-ZA"/>
          </a:p>
        </p:txBody>
      </p:sp>
      <p:sp>
        <p:nvSpPr>
          <p:cNvPr id="8" name="Text 5"/>
          <p:cNvSpPr/>
          <p:nvPr/>
        </p:nvSpPr>
        <p:spPr>
          <a:xfrm>
            <a:off x="6478548" y="5972532"/>
            <a:ext cx="1989772" cy="938093"/>
          </a:xfrm>
          <a:prstGeom prst="rect">
            <a:avLst/>
          </a:prstGeom>
          <a:noFill/>
          <a:ln/>
        </p:spPr>
        <p:txBody>
          <a:bodyPr wrap="square" lIns="0" tIns="0" rIns="0" bIns="0" rtlCol="0" anchor="t"/>
          <a:lstStyle/>
          <a:p>
            <a:pPr marL="0" indent="0" algn="l">
              <a:lnSpc>
                <a:spcPts val="2400"/>
              </a:lnSpc>
              <a:buNone/>
            </a:pPr>
            <a:r>
              <a:rPr lang="en-US" sz="1950" dirty="0">
                <a:solidFill>
                  <a:srgbClr val="000000"/>
                </a:solidFill>
                <a:latin typeface="Instrument Sans Semi Bold" pitchFamily="34" charset="0"/>
                <a:ea typeface="Instrument Sans Semi Bold" pitchFamily="34" charset="-122"/>
                <a:cs typeface="Instrument Sans Semi Bold" pitchFamily="34" charset="-120"/>
              </a:rPr>
              <a:t>🎯</a:t>
            </a:r>
            <a:r>
              <a:rPr lang="en-US" sz="1950" dirty="0">
                <a:solidFill>
                  <a:srgbClr val="1E3063"/>
                </a:solidFill>
                <a:latin typeface="Instrument Sans Semi Bold" pitchFamily="34" charset="0"/>
                <a:ea typeface="Instrument Sans Semi Bold" pitchFamily="34" charset="-122"/>
                <a:cs typeface="Instrument Sans Semi Bold" pitchFamily="34" charset="-120"/>
              </a:rPr>
              <a:t> Designed Around Real Needs</a:t>
            </a:r>
            <a:endParaRPr lang="en-US" sz="1950" dirty="0"/>
          </a:p>
        </p:txBody>
      </p:sp>
      <p:sp>
        <p:nvSpPr>
          <p:cNvPr id="9" name="Shape 6"/>
          <p:cNvSpPr/>
          <p:nvPr/>
        </p:nvSpPr>
        <p:spPr>
          <a:xfrm>
            <a:off x="8865037" y="5774174"/>
            <a:ext cx="2386608" cy="1334810"/>
          </a:xfrm>
          <a:prstGeom prst="roundRect">
            <a:avLst>
              <a:gd name="adj" fmla="val 13382"/>
            </a:avLst>
          </a:prstGeom>
          <a:solidFill>
            <a:srgbClr val="CEE6FD"/>
          </a:solidFill>
          <a:ln/>
        </p:spPr>
        <p:txBody>
          <a:bodyPr/>
          <a:lstStyle/>
          <a:p>
            <a:endParaRPr lang="en-ZA"/>
          </a:p>
        </p:txBody>
      </p:sp>
      <p:sp>
        <p:nvSpPr>
          <p:cNvPr id="10" name="Text 7"/>
          <p:cNvSpPr/>
          <p:nvPr/>
        </p:nvSpPr>
        <p:spPr>
          <a:xfrm>
            <a:off x="9063395" y="5972532"/>
            <a:ext cx="1989892" cy="938093"/>
          </a:xfrm>
          <a:prstGeom prst="rect">
            <a:avLst/>
          </a:prstGeom>
          <a:noFill/>
          <a:ln/>
        </p:spPr>
        <p:txBody>
          <a:bodyPr wrap="square" lIns="0" tIns="0" rIns="0" bIns="0" rtlCol="0" anchor="t"/>
          <a:lstStyle/>
          <a:p>
            <a:pPr marL="0" indent="0" algn="l">
              <a:lnSpc>
                <a:spcPts val="2400"/>
              </a:lnSpc>
              <a:buNone/>
            </a:pPr>
            <a:r>
              <a:rPr lang="en-US" sz="1950" dirty="0">
                <a:solidFill>
                  <a:srgbClr val="000000"/>
                </a:solidFill>
                <a:latin typeface="Instrument Sans Semi Bold" pitchFamily="34" charset="0"/>
                <a:ea typeface="Instrument Sans Semi Bold" pitchFamily="34" charset="-122"/>
                <a:cs typeface="Instrument Sans Semi Bold" pitchFamily="34" charset="-120"/>
              </a:rPr>
              <a:t>🚀</a:t>
            </a:r>
            <a:r>
              <a:rPr lang="en-US" sz="1950" dirty="0">
                <a:solidFill>
                  <a:srgbClr val="1E3063"/>
                </a:solidFill>
                <a:latin typeface="Instrument Sans Semi Bold" pitchFamily="34" charset="0"/>
                <a:ea typeface="Instrument Sans Semi Bold" pitchFamily="34" charset="-122"/>
                <a:cs typeface="Instrument Sans Semi Bold" pitchFamily="34" charset="-120"/>
              </a:rPr>
              <a:t> Released to the Broader Market</a:t>
            </a:r>
            <a:endParaRPr lang="en-US" sz="1950" dirty="0"/>
          </a:p>
        </p:txBody>
      </p:sp>
      <p:sp>
        <p:nvSpPr>
          <p:cNvPr id="11" name="Shape 8"/>
          <p:cNvSpPr/>
          <p:nvPr/>
        </p:nvSpPr>
        <p:spPr>
          <a:xfrm>
            <a:off x="11450003" y="5774174"/>
            <a:ext cx="2386608" cy="1334810"/>
          </a:xfrm>
          <a:prstGeom prst="roundRect">
            <a:avLst>
              <a:gd name="adj" fmla="val 13382"/>
            </a:avLst>
          </a:prstGeom>
          <a:solidFill>
            <a:srgbClr val="CEE6FD"/>
          </a:solidFill>
          <a:ln/>
        </p:spPr>
        <p:txBody>
          <a:bodyPr/>
          <a:lstStyle/>
          <a:p>
            <a:endParaRPr lang="en-ZA"/>
          </a:p>
        </p:txBody>
      </p:sp>
      <p:sp>
        <p:nvSpPr>
          <p:cNvPr id="12" name="Text 9"/>
          <p:cNvSpPr/>
          <p:nvPr/>
        </p:nvSpPr>
        <p:spPr>
          <a:xfrm>
            <a:off x="11648361" y="5972532"/>
            <a:ext cx="1989892" cy="938093"/>
          </a:xfrm>
          <a:prstGeom prst="rect">
            <a:avLst/>
          </a:prstGeom>
          <a:noFill/>
          <a:ln/>
        </p:spPr>
        <p:txBody>
          <a:bodyPr wrap="square" lIns="0" tIns="0" rIns="0" bIns="0" rtlCol="0" anchor="t"/>
          <a:lstStyle/>
          <a:p>
            <a:pPr marL="0" indent="0" algn="l">
              <a:lnSpc>
                <a:spcPts val="2400"/>
              </a:lnSpc>
              <a:buNone/>
            </a:pPr>
            <a:r>
              <a:rPr lang="en-US" sz="1950" dirty="0">
                <a:solidFill>
                  <a:srgbClr val="000000"/>
                </a:solidFill>
                <a:latin typeface="Instrument Sans Semi Bold" pitchFamily="34" charset="0"/>
                <a:ea typeface="Instrument Sans Semi Bold" pitchFamily="34" charset="-122"/>
                <a:cs typeface="Instrument Sans Semi Bold" pitchFamily="34" charset="-120"/>
              </a:rPr>
              <a:t>🏆</a:t>
            </a:r>
            <a:r>
              <a:rPr lang="en-US" sz="1950" dirty="0">
                <a:solidFill>
                  <a:srgbClr val="1E3063"/>
                </a:solidFill>
                <a:latin typeface="Instrument Sans Semi Bold" pitchFamily="34" charset="0"/>
                <a:ea typeface="Instrument Sans Semi Bold" pitchFamily="34" charset="-122"/>
                <a:cs typeface="Instrument Sans Semi Bold" pitchFamily="34" charset="-120"/>
              </a:rPr>
              <a:t> Your Institution as a Pioneer</a:t>
            </a:r>
            <a:endParaRPr lang="en-US" sz="1950" dirty="0"/>
          </a:p>
        </p:txBody>
      </p:sp>
      <p:sp>
        <p:nvSpPr>
          <p:cNvPr id="13" name="Title 12">
            <a:extLst>
              <a:ext uri="{FF2B5EF4-FFF2-40B4-BE49-F238E27FC236}">
                <a16:creationId xmlns:a16="http://schemas.microsoft.com/office/drawing/2014/main" id="{1FB11D80-4635-BF0E-1FF7-FC744B75A180}"/>
              </a:ext>
            </a:extLst>
          </p:cNvPr>
          <p:cNvSpPr>
            <a:spLocks noGrp="1"/>
          </p:cNvSpPr>
          <p:nvPr>
            <p:ph type="title"/>
          </p:nvPr>
        </p:nvSpPr>
        <p:spPr>
          <a:xfrm>
            <a:off x="6256684" y="1356238"/>
            <a:ext cx="6750399" cy="855706"/>
          </a:xfrm>
        </p:spPr>
        <p:txBody>
          <a:bodyPr/>
          <a:lstStyle/>
          <a:p>
            <a:r>
              <a:rPr lang="en-US" sz="3600" dirty="0"/>
              <a:t>The Outcome: Products Built With You, Not Just For You</a:t>
            </a:r>
            <a:br>
              <a:rPr lang="en-US" sz="3600" dirty="0"/>
            </a:br>
            <a:endParaRPr lang="en-ZA" sz="3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B4365-2229-768B-FA3A-4D0C13A149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A2BF6-566B-43F0-CC92-0DF06C1688AA}"/>
              </a:ext>
            </a:extLst>
          </p:cNvPr>
          <p:cNvSpPr>
            <a:spLocks noGrp="1"/>
          </p:cNvSpPr>
          <p:nvPr>
            <p:ph type="title"/>
          </p:nvPr>
        </p:nvSpPr>
        <p:spPr>
          <a:xfrm>
            <a:off x="1323399" y="1273902"/>
            <a:ext cx="7093688" cy="5709713"/>
          </a:xfrm>
        </p:spPr>
        <p:txBody>
          <a:bodyPr/>
          <a:lstStyle/>
          <a:p>
            <a:r>
              <a:rPr lang="en-GB" sz="5755" dirty="0"/>
              <a:t>Enhancements</a:t>
            </a:r>
          </a:p>
        </p:txBody>
      </p:sp>
    </p:spTree>
    <p:extLst>
      <p:ext uri="{BB962C8B-B14F-4D97-AF65-F5344CB8AC3E}">
        <p14:creationId xmlns:p14="http://schemas.microsoft.com/office/powerpoint/2010/main" val="785289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AF9E14-2D2A-8BA4-E2BC-A4A202D23EC1}"/>
              </a:ext>
            </a:extLst>
          </p:cNvPr>
          <p:cNvSpPr>
            <a:spLocks noGrp="1"/>
          </p:cNvSpPr>
          <p:nvPr>
            <p:ph type="title"/>
          </p:nvPr>
        </p:nvSpPr>
        <p:spPr/>
        <p:txBody>
          <a:bodyPr/>
          <a:lstStyle/>
          <a:p>
            <a:r>
              <a:rPr lang="en-ZA" dirty="0"/>
              <a:t>Build 103 – Key Improvements</a:t>
            </a:r>
          </a:p>
        </p:txBody>
      </p:sp>
      <p:grpSp>
        <p:nvGrpSpPr>
          <p:cNvPr id="12" name="Group 11">
            <a:extLst>
              <a:ext uri="{FF2B5EF4-FFF2-40B4-BE49-F238E27FC236}">
                <a16:creationId xmlns:a16="http://schemas.microsoft.com/office/drawing/2014/main" id="{DF3BA548-E397-B381-8B1E-559B6BED4539}"/>
              </a:ext>
            </a:extLst>
          </p:cNvPr>
          <p:cNvGrpSpPr/>
          <p:nvPr/>
        </p:nvGrpSpPr>
        <p:grpSpPr>
          <a:xfrm>
            <a:off x="793790" y="1968223"/>
            <a:ext cx="13134083" cy="5104090"/>
            <a:chOff x="793790" y="1968222"/>
            <a:chExt cx="13042821" cy="5310069"/>
          </a:xfrm>
        </p:grpSpPr>
        <p:sp>
          <p:nvSpPr>
            <p:cNvPr id="13" name="Shape 1">
              <a:extLst>
                <a:ext uri="{FF2B5EF4-FFF2-40B4-BE49-F238E27FC236}">
                  <a16:creationId xmlns:a16="http://schemas.microsoft.com/office/drawing/2014/main" id="{F4221D7E-54F0-E553-F247-DA41833AAB10}"/>
                </a:ext>
              </a:extLst>
            </p:cNvPr>
            <p:cNvSpPr/>
            <p:nvPr/>
          </p:nvSpPr>
          <p:spPr>
            <a:xfrm>
              <a:off x="793790" y="1968222"/>
              <a:ext cx="1475303" cy="373142"/>
            </a:xfrm>
            <a:prstGeom prst="roundRect">
              <a:avLst>
                <a:gd name="adj" fmla="val 17872"/>
              </a:avLst>
            </a:prstGeom>
            <a:solidFill>
              <a:srgbClr val="CDF1FE"/>
            </a:solidFill>
            <a:ln/>
          </p:spPr>
          <p:txBody>
            <a:bodyPr/>
            <a:lstStyle/>
            <a:p>
              <a:endParaRPr lang="en-ZA">
                <a:solidFill>
                  <a:schemeClr val="accent6">
                    <a:lumMod val="50000"/>
                  </a:schemeClr>
                </a:solidFill>
              </a:endParaRPr>
            </a:p>
          </p:txBody>
        </p:sp>
        <p:sp>
          <p:nvSpPr>
            <p:cNvPr id="14" name="Text 2">
              <a:extLst>
                <a:ext uri="{FF2B5EF4-FFF2-40B4-BE49-F238E27FC236}">
                  <a16:creationId xmlns:a16="http://schemas.microsoft.com/office/drawing/2014/main" id="{7128934D-F5E3-FE83-F1DD-854C519C3C6A}"/>
                </a:ext>
              </a:extLst>
            </p:cNvPr>
            <p:cNvSpPr/>
            <p:nvPr/>
          </p:nvSpPr>
          <p:spPr>
            <a:xfrm>
              <a:off x="912852" y="2027753"/>
              <a:ext cx="1237178" cy="254079"/>
            </a:xfrm>
            <a:prstGeom prst="rect">
              <a:avLst/>
            </a:prstGeom>
            <a:noFill/>
            <a:ln/>
          </p:spPr>
          <p:txBody>
            <a:bodyPr wrap="none" lIns="0" tIns="0" rIns="0" bIns="0" rtlCol="0" anchor="t"/>
            <a:lstStyle/>
            <a:p>
              <a:pPr marL="0" indent="0" algn="l">
                <a:lnSpc>
                  <a:spcPts val="2000"/>
                </a:lnSpc>
                <a:buNone/>
              </a:pPr>
              <a:r>
                <a:rPr lang="en-US" sz="1250" dirty="0">
                  <a:solidFill>
                    <a:schemeClr val="accent6">
                      <a:lumMod val="50000"/>
                    </a:schemeClr>
                  </a:solidFill>
                  <a:ea typeface="Nunito Sans" pitchFamily="34" charset="-122"/>
                  <a:cs typeface="Nunito Sans" pitchFamily="34" charset="-120"/>
                </a:rPr>
                <a:t>RELEASE NOTES</a:t>
              </a:r>
              <a:endParaRPr lang="en-US" sz="1250" dirty="0">
                <a:solidFill>
                  <a:schemeClr val="accent6">
                    <a:lumMod val="50000"/>
                  </a:schemeClr>
                </a:solidFill>
              </a:endParaRPr>
            </a:p>
          </p:txBody>
        </p:sp>
        <p:sp>
          <p:nvSpPr>
            <p:cNvPr id="15" name="Text 3">
              <a:extLst>
                <a:ext uri="{FF2B5EF4-FFF2-40B4-BE49-F238E27FC236}">
                  <a16:creationId xmlns:a16="http://schemas.microsoft.com/office/drawing/2014/main" id="{5F34DFD8-404D-882F-443D-28F7F00E7D62}"/>
                </a:ext>
              </a:extLst>
            </p:cNvPr>
            <p:cNvSpPr/>
            <p:nvPr/>
          </p:nvSpPr>
          <p:spPr>
            <a:xfrm>
              <a:off x="793790" y="2564606"/>
              <a:ext cx="13042821" cy="952619"/>
            </a:xfrm>
            <a:prstGeom prst="rect">
              <a:avLst/>
            </a:prstGeom>
            <a:noFill/>
            <a:ln/>
          </p:spPr>
          <p:txBody>
            <a:bodyPr wrap="square" lIns="0" tIns="0" rIns="0" bIns="0" rtlCol="0" anchor="t"/>
            <a:lstStyle/>
            <a:p>
              <a:pPr marL="0" indent="0" algn="l">
                <a:lnSpc>
                  <a:spcPts val="2500"/>
                </a:lnSpc>
                <a:buNone/>
              </a:pPr>
              <a:r>
                <a:rPr lang="en-US" sz="1550" b="1" dirty="0">
                  <a:solidFill>
                    <a:schemeClr val="accent6">
                      <a:lumMod val="50000"/>
                    </a:schemeClr>
                  </a:solidFill>
                  <a:ea typeface="Nunito Sans" pitchFamily="34" charset="-122"/>
                  <a:cs typeface="Nunito Sans" pitchFamily="34" charset="-120"/>
                </a:rPr>
                <a:t>Focus: Data Integrity, Registration Stability &amp; Academic Controls</a:t>
              </a:r>
              <a:r>
                <a:rPr lang="en-US" sz="1550" dirty="0">
                  <a:solidFill>
                    <a:schemeClr val="accent6">
                      <a:lumMod val="50000"/>
                    </a:schemeClr>
                  </a:solidFill>
                  <a:ea typeface="Nunito Sans" pitchFamily="34" charset="-122"/>
                  <a:cs typeface="Nunito Sans" pitchFamily="34" charset="-120"/>
                </a:rPr>
                <a:t> — Build 103 delivers foundational improvements across student data management, registration security, academic tooling, and system performance. These enhancements reduce duplication risks, strengthen data governance, and improve the day-to-day experience for students and lecturers alike.</a:t>
              </a:r>
              <a:endParaRPr lang="en-US" sz="1550" dirty="0">
                <a:solidFill>
                  <a:schemeClr val="accent6">
                    <a:lumMod val="50000"/>
                  </a:schemeClr>
                </a:solidFill>
              </a:endParaRPr>
            </a:p>
          </p:txBody>
        </p:sp>
        <p:sp>
          <p:nvSpPr>
            <p:cNvPr id="16" name="Shape 4">
              <a:extLst>
                <a:ext uri="{FF2B5EF4-FFF2-40B4-BE49-F238E27FC236}">
                  <a16:creationId xmlns:a16="http://schemas.microsoft.com/office/drawing/2014/main" id="{D79C3DFF-059B-8BB5-AAA6-DF68DD900420}"/>
                </a:ext>
              </a:extLst>
            </p:cNvPr>
            <p:cNvSpPr/>
            <p:nvPr/>
          </p:nvSpPr>
          <p:spPr>
            <a:xfrm>
              <a:off x="793790" y="3740468"/>
              <a:ext cx="6422231" cy="1863209"/>
            </a:xfrm>
            <a:prstGeom prst="roundRect">
              <a:avLst>
                <a:gd name="adj" fmla="val 4474"/>
              </a:avLst>
            </a:prstGeom>
            <a:solidFill>
              <a:srgbClr val="CDF1FE"/>
            </a:solidFill>
            <a:ln w="7620">
              <a:solidFill>
                <a:srgbClr val="B3D7E4"/>
              </a:solidFill>
              <a:prstDash val="solid"/>
            </a:ln>
          </p:spPr>
          <p:txBody>
            <a:bodyPr/>
            <a:lstStyle/>
            <a:p>
              <a:endParaRPr lang="en-ZA">
                <a:solidFill>
                  <a:schemeClr val="accent6">
                    <a:lumMod val="50000"/>
                  </a:schemeClr>
                </a:solidFill>
              </a:endParaRPr>
            </a:p>
          </p:txBody>
        </p:sp>
        <p:sp>
          <p:nvSpPr>
            <p:cNvPr id="17" name="Text 5">
              <a:extLst>
                <a:ext uri="{FF2B5EF4-FFF2-40B4-BE49-F238E27FC236}">
                  <a16:creationId xmlns:a16="http://schemas.microsoft.com/office/drawing/2014/main" id="{A4360F3A-2896-7499-5E75-37CD960B3C76}"/>
                </a:ext>
              </a:extLst>
            </p:cNvPr>
            <p:cNvSpPr/>
            <p:nvPr/>
          </p:nvSpPr>
          <p:spPr>
            <a:xfrm>
              <a:off x="999768" y="3946446"/>
              <a:ext cx="2588300" cy="310158"/>
            </a:xfrm>
            <a:prstGeom prst="rect">
              <a:avLst/>
            </a:prstGeom>
            <a:noFill/>
            <a:ln/>
          </p:spPr>
          <p:txBody>
            <a:bodyPr wrap="none" lIns="0" tIns="0" rIns="0" bIns="0" rtlCol="0" anchor="t"/>
            <a:lstStyle/>
            <a:p>
              <a:pPr marL="0" indent="0" algn="l">
                <a:lnSpc>
                  <a:spcPts val="2400"/>
                </a:lnSpc>
                <a:buNone/>
              </a:pPr>
              <a:r>
                <a:rPr lang="en-US" sz="1950" b="1" dirty="0">
                  <a:solidFill>
                    <a:schemeClr val="accent6">
                      <a:lumMod val="50000"/>
                    </a:schemeClr>
                  </a:solidFill>
                  <a:ea typeface="Nunito Sans Bold" pitchFamily="34" charset="-122"/>
                  <a:cs typeface="Nunito Sans Bold" pitchFamily="34" charset="-120"/>
                </a:rPr>
                <a:t>Student Data Integrity</a:t>
              </a:r>
              <a:endParaRPr lang="en-US" sz="1950" dirty="0">
                <a:solidFill>
                  <a:schemeClr val="accent6">
                    <a:lumMod val="50000"/>
                  </a:schemeClr>
                </a:solidFill>
              </a:endParaRPr>
            </a:p>
          </p:txBody>
        </p:sp>
        <p:sp>
          <p:nvSpPr>
            <p:cNvPr id="18" name="Text 6">
              <a:extLst>
                <a:ext uri="{FF2B5EF4-FFF2-40B4-BE49-F238E27FC236}">
                  <a16:creationId xmlns:a16="http://schemas.microsoft.com/office/drawing/2014/main" id="{E481B71B-CE62-2EAE-4399-FD4A220A2FCF}"/>
                </a:ext>
              </a:extLst>
            </p:cNvPr>
            <p:cNvSpPr/>
            <p:nvPr/>
          </p:nvSpPr>
          <p:spPr>
            <a:xfrm>
              <a:off x="999768" y="4375666"/>
              <a:ext cx="6010275" cy="1022033"/>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chemeClr val="accent6">
                      <a:lumMod val="50000"/>
                    </a:schemeClr>
                  </a:solidFill>
                  <a:ea typeface="Nunito Sans" pitchFamily="34" charset="-122"/>
                  <a:cs typeface="Nunito Sans" pitchFamily="34" charset="-120"/>
                </a:rPr>
                <a:t>Prevents duplicate student numbers for the same ID or Passport</a:t>
              </a:r>
              <a:endParaRPr lang="en-US" sz="1550" dirty="0">
                <a:solidFill>
                  <a:schemeClr val="accent6">
                    <a:lumMod val="50000"/>
                  </a:schemeClr>
                </a:solidFill>
              </a:endParaRPr>
            </a:p>
            <a:p>
              <a:pPr marL="342900" indent="-342900" algn="l">
                <a:lnSpc>
                  <a:spcPts val="2500"/>
                </a:lnSpc>
                <a:buSzPct val="100000"/>
                <a:buChar char="•"/>
              </a:pPr>
              <a:r>
                <a:rPr lang="en-US" sz="1550" dirty="0">
                  <a:solidFill>
                    <a:schemeClr val="accent6">
                      <a:lumMod val="50000"/>
                    </a:schemeClr>
                  </a:solidFill>
                  <a:ea typeface="Nunito Sans" pitchFamily="34" charset="-122"/>
                  <a:cs typeface="Nunito Sans" pitchFamily="34" charset="-120"/>
                </a:rPr>
                <a:t>Student numbers now reserved per application year for improved tracking</a:t>
              </a:r>
              <a:endParaRPr lang="en-US" sz="1550" dirty="0">
                <a:solidFill>
                  <a:schemeClr val="accent6">
                    <a:lumMod val="50000"/>
                  </a:schemeClr>
                </a:solidFill>
              </a:endParaRPr>
            </a:p>
          </p:txBody>
        </p:sp>
        <p:sp>
          <p:nvSpPr>
            <p:cNvPr id="19" name="Shape 7">
              <a:extLst>
                <a:ext uri="{FF2B5EF4-FFF2-40B4-BE49-F238E27FC236}">
                  <a16:creationId xmlns:a16="http://schemas.microsoft.com/office/drawing/2014/main" id="{A3EC1EAB-4F52-6D06-50B6-E428D37C1F92}"/>
                </a:ext>
              </a:extLst>
            </p:cNvPr>
            <p:cNvSpPr/>
            <p:nvPr/>
          </p:nvSpPr>
          <p:spPr>
            <a:xfrm>
              <a:off x="7414379" y="3740468"/>
              <a:ext cx="6422231" cy="1863209"/>
            </a:xfrm>
            <a:prstGeom prst="roundRect">
              <a:avLst>
                <a:gd name="adj" fmla="val 4474"/>
              </a:avLst>
            </a:prstGeom>
            <a:solidFill>
              <a:srgbClr val="CDF1FE"/>
            </a:solidFill>
            <a:ln w="7620">
              <a:solidFill>
                <a:srgbClr val="B3D7E4"/>
              </a:solidFill>
              <a:prstDash val="solid"/>
            </a:ln>
          </p:spPr>
          <p:txBody>
            <a:bodyPr/>
            <a:lstStyle/>
            <a:p>
              <a:endParaRPr lang="en-ZA">
                <a:solidFill>
                  <a:schemeClr val="accent6">
                    <a:lumMod val="50000"/>
                  </a:schemeClr>
                </a:solidFill>
              </a:endParaRPr>
            </a:p>
          </p:txBody>
        </p:sp>
        <p:sp>
          <p:nvSpPr>
            <p:cNvPr id="20" name="Text 8">
              <a:extLst>
                <a:ext uri="{FF2B5EF4-FFF2-40B4-BE49-F238E27FC236}">
                  <a16:creationId xmlns:a16="http://schemas.microsoft.com/office/drawing/2014/main" id="{7F96D456-7A0F-F97E-B44F-3915D371FA2F}"/>
                </a:ext>
              </a:extLst>
            </p:cNvPr>
            <p:cNvSpPr/>
            <p:nvPr/>
          </p:nvSpPr>
          <p:spPr>
            <a:xfrm>
              <a:off x="7620357" y="3946446"/>
              <a:ext cx="2661166" cy="310158"/>
            </a:xfrm>
            <a:prstGeom prst="rect">
              <a:avLst/>
            </a:prstGeom>
            <a:noFill/>
            <a:ln/>
          </p:spPr>
          <p:txBody>
            <a:bodyPr wrap="none" lIns="0" tIns="0" rIns="0" bIns="0" rtlCol="0" anchor="t"/>
            <a:lstStyle/>
            <a:p>
              <a:pPr marL="0" indent="0" algn="l">
                <a:lnSpc>
                  <a:spcPts val="2400"/>
                </a:lnSpc>
                <a:buNone/>
              </a:pPr>
              <a:r>
                <a:rPr lang="en-US" sz="1950" b="1" dirty="0">
                  <a:solidFill>
                    <a:schemeClr val="accent6">
                      <a:lumMod val="50000"/>
                    </a:schemeClr>
                  </a:solidFill>
                  <a:ea typeface="Nunito Sans Bold" pitchFamily="34" charset="-122"/>
                  <a:cs typeface="Nunito Sans Bold" pitchFamily="34" charset="-120"/>
                </a:rPr>
                <a:t>Registration &amp; Security</a:t>
              </a:r>
              <a:endParaRPr lang="en-US" sz="1950" dirty="0">
                <a:solidFill>
                  <a:schemeClr val="accent6">
                    <a:lumMod val="50000"/>
                  </a:schemeClr>
                </a:solidFill>
              </a:endParaRPr>
            </a:p>
          </p:txBody>
        </p:sp>
        <p:sp>
          <p:nvSpPr>
            <p:cNvPr id="21" name="Text 9">
              <a:extLst>
                <a:ext uri="{FF2B5EF4-FFF2-40B4-BE49-F238E27FC236}">
                  <a16:creationId xmlns:a16="http://schemas.microsoft.com/office/drawing/2014/main" id="{C09BC6D7-531A-4F5D-3D55-06709748EF5E}"/>
                </a:ext>
              </a:extLst>
            </p:cNvPr>
            <p:cNvSpPr/>
            <p:nvPr/>
          </p:nvSpPr>
          <p:spPr>
            <a:xfrm>
              <a:off x="7620357" y="4375666"/>
              <a:ext cx="6010275" cy="1022033"/>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chemeClr val="accent6">
                      <a:lumMod val="50000"/>
                    </a:schemeClr>
                  </a:solidFill>
                  <a:ea typeface="Nunito Sans" pitchFamily="34" charset="-122"/>
                  <a:cs typeface="Nunito Sans" pitchFamily="34" charset="-120"/>
                </a:rPr>
                <a:t>Proof of Registration document links are now encrypted for enhanced security</a:t>
              </a:r>
              <a:endParaRPr lang="en-US" sz="1550" dirty="0">
                <a:solidFill>
                  <a:schemeClr val="accent6">
                    <a:lumMod val="50000"/>
                  </a:schemeClr>
                </a:solidFill>
              </a:endParaRPr>
            </a:p>
            <a:p>
              <a:pPr marL="342900" indent="-342900" algn="l">
                <a:lnSpc>
                  <a:spcPts val="2500"/>
                </a:lnSpc>
                <a:buSzPct val="100000"/>
                <a:buChar char="•"/>
              </a:pPr>
              <a:r>
                <a:rPr lang="en-US" sz="1550" dirty="0">
                  <a:solidFill>
                    <a:schemeClr val="accent6">
                      <a:lumMod val="50000"/>
                    </a:schemeClr>
                  </a:solidFill>
                  <a:ea typeface="Nunito Sans" pitchFamily="34" charset="-122"/>
                  <a:cs typeface="Nunito Sans" pitchFamily="34" charset="-120"/>
                </a:rPr>
                <a:t>Faster qualification searches via optimized database queries</a:t>
              </a:r>
              <a:endParaRPr lang="en-US" sz="1550" dirty="0">
                <a:solidFill>
                  <a:schemeClr val="accent6">
                    <a:lumMod val="50000"/>
                  </a:schemeClr>
                </a:solidFill>
              </a:endParaRPr>
            </a:p>
          </p:txBody>
        </p:sp>
        <p:sp>
          <p:nvSpPr>
            <p:cNvPr id="22" name="Shape 10">
              <a:extLst>
                <a:ext uri="{FF2B5EF4-FFF2-40B4-BE49-F238E27FC236}">
                  <a16:creationId xmlns:a16="http://schemas.microsoft.com/office/drawing/2014/main" id="{FDD1A498-0EC2-F617-EB5B-3CC1FEF53A13}"/>
                </a:ext>
              </a:extLst>
            </p:cNvPr>
            <p:cNvSpPr/>
            <p:nvPr/>
          </p:nvSpPr>
          <p:spPr>
            <a:xfrm>
              <a:off x="793790" y="5802035"/>
              <a:ext cx="6422231" cy="1476256"/>
            </a:xfrm>
            <a:prstGeom prst="roundRect">
              <a:avLst>
                <a:gd name="adj" fmla="val 5647"/>
              </a:avLst>
            </a:prstGeom>
            <a:solidFill>
              <a:srgbClr val="CDF1FE"/>
            </a:solidFill>
            <a:ln w="7620">
              <a:solidFill>
                <a:srgbClr val="B3D7E4"/>
              </a:solidFill>
              <a:prstDash val="solid"/>
            </a:ln>
          </p:spPr>
          <p:txBody>
            <a:bodyPr/>
            <a:lstStyle/>
            <a:p>
              <a:endParaRPr lang="en-ZA">
                <a:solidFill>
                  <a:schemeClr val="accent6">
                    <a:lumMod val="50000"/>
                  </a:schemeClr>
                </a:solidFill>
              </a:endParaRPr>
            </a:p>
          </p:txBody>
        </p:sp>
        <p:sp>
          <p:nvSpPr>
            <p:cNvPr id="23" name="Text 11">
              <a:extLst>
                <a:ext uri="{FF2B5EF4-FFF2-40B4-BE49-F238E27FC236}">
                  <a16:creationId xmlns:a16="http://schemas.microsoft.com/office/drawing/2014/main" id="{64ED8A1B-68BB-E2A3-D01D-632D764B573F}"/>
                </a:ext>
              </a:extLst>
            </p:cNvPr>
            <p:cNvSpPr/>
            <p:nvPr/>
          </p:nvSpPr>
          <p:spPr>
            <a:xfrm>
              <a:off x="999768" y="6008013"/>
              <a:ext cx="2864525" cy="310158"/>
            </a:xfrm>
            <a:prstGeom prst="rect">
              <a:avLst/>
            </a:prstGeom>
            <a:noFill/>
            <a:ln/>
          </p:spPr>
          <p:txBody>
            <a:bodyPr wrap="none" lIns="0" tIns="0" rIns="0" bIns="0" rtlCol="0" anchor="t"/>
            <a:lstStyle/>
            <a:p>
              <a:pPr marL="0" indent="0" algn="l">
                <a:lnSpc>
                  <a:spcPts val="2400"/>
                </a:lnSpc>
                <a:buNone/>
              </a:pPr>
              <a:r>
                <a:rPr lang="en-US" sz="1950" b="1" dirty="0">
                  <a:solidFill>
                    <a:schemeClr val="accent6">
                      <a:lumMod val="50000"/>
                    </a:schemeClr>
                  </a:solidFill>
                  <a:ea typeface="Nunito Sans Bold" pitchFamily="34" charset="-122"/>
                  <a:cs typeface="Nunito Sans Bold" pitchFamily="34" charset="-120"/>
                </a:rPr>
                <a:t>Academic Enhancements</a:t>
              </a:r>
              <a:endParaRPr lang="en-US" sz="1950" dirty="0">
                <a:solidFill>
                  <a:schemeClr val="accent6">
                    <a:lumMod val="50000"/>
                  </a:schemeClr>
                </a:solidFill>
              </a:endParaRPr>
            </a:p>
          </p:txBody>
        </p:sp>
        <p:sp>
          <p:nvSpPr>
            <p:cNvPr id="24" name="Text 12">
              <a:extLst>
                <a:ext uri="{FF2B5EF4-FFF2-40B4-BE49-F238E27FC236}">
                  <a16:creationId xmlns:a16="http://schemas.microsoft.com/office/drawing/2014/main" id="{2D2AA528-FE1D-AA1F-E374-D02D1D45CD88}"/>
                </a:ext>
              </a:extLst>
            </p:cNvPr>
            <p:cNvSpPr/>
            <p:nvPr/>
          </p:nvSpPr>
          <p:spPr>
            <a:xfrm>
              <a:off x="999768" y="6437233"/>
              <a:ext cx="6010275"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chemeClr val="accent6">
                      <a:lumMod val="50000"/>
                    </a:schemeClr>
                  </a:solidFill>
                  <a:ea typeface="Nunito Sans" pitchFamily="34" charset="-122"/>
                  <a:cs typeface="Nunito Sans" pitchFamily="34" charset="-120"/>
                </a:rPr>
                <a:t>New </a:t>
              </a:r>
              <a:r>
                <a:rPr lang="en-US" sz="1550" b="1" dirty="0">
                  <a:solidFill>
                    <a:schemeClr val="accent6">
                      <a:lumMod val="50000"/>
                    </a:schemeClr>
                  </a:solidFill>
                  <a:ea typeface="Nunito Sans" pitchFamily="34" charset="-122"/>
                  <a:cs typeface="Nunito Sans" pitchFamily="34" charset="-120"/>
                </a:rPr>
                <a:t>Maintain MT Criteria</a:t>
              </a:r>
              <a:r>
                <a:rPr lang="en-US" sz="1550" dirty="0">
                  <a:solidFill>
                    <a:schemeClr val="accent6">
                      <a:lumMod val="50000"/>
                    </a:schemeClr>
                  </a:solidFill>
                  <a:ea typeface="Nunito Sans" pitchFamily="34" charset="-122"/>
                  <a:cs typeface="Nunito Sans" pitchFamily="34" charset="-120"/>
                </a:rPr>
                <a:t> functionality enables lecturers to manage assessment criteria directly</a:t>
              </a:r>
              <a:endParaRPr lang="en-US" sz="1550" dirty="0">
                <a:solidFill>
                  <a:schemeClr val="accent6">
                    <a:lumMod val="50000"/>
                  </a:schemeClr>
                </a:solidFill>
              </a:endParaRPr>
            </a:p>
          </p:txBody>
        </p:sp>
        <p:sp>
          <p:nvSpPr>
            <p:cNvPr id="25" name="Shape 13">
              <a:extLst>
                <a:ext uri="{FF2B5EF4-FFF2-40B4-BE49-F238E27FC236}">
                  <a16:creationId xmlns:a16="http://schemas.microsoft.com/office/drawing/2014/main" id="{CD31D063-1E46-5D70-5646-C04F50756164}"/>
                </a:ext>
              </a:extLst>
            </p:cNvPr>
            <p:cNvSpPr/>
            <p:nvPr/>
          </p:nvSpPr>
          <p:spPr>
            <a:xfrm>
              <a:off x="7414379" y="5802035"/>
              <a:ext cx="6422231" cy="1476256"/>
            </a:xfrm>
            <a:prstGeom prst="roundRect">
              <a:avLst>
                <a:gd name="adj" fmla="val 5647"/>
              </a:avLst>
            </a:prstGeom>
            <a:solidFill>
              <a:srgbClr val="CDF1FE"/>
            </a:solidFill>
            <a:ln w="7620">
              <a:solidFill>
                <a:srgbClr val="B3D7E4"/>
              </a:solidFill>
              <a:prstDash val="solid"/>
            </a:ln>
          </p:spPr>
          <p:txBody>
            <a:bodyPr/>
            <a:lstStyle/>
            <a:p>
              <a:endParaRPr lang="en-ZA">
                <a:solidFill>
                  <a:schemeClr val="accent6">
                    <a:lumMod val="50000"/>
                  </a:schemeClr>
                </a:solidFill>
              </a:endParaRPr>
            </a:p>
          </p:txBody>
        </p:sp>
        <p:sp>
          <p:nvSpPr>
            <p:cNvPr id="26" name="Text 14">
              <a:extLst>
                <a:ext uri="{FF2B5EF4-FFF2-40B4-BE49-F238E27FC236}">
                  <a16:creationId xmlns:a16="http://schemas.microsoft.com/office/drawing/2014/main" id="{B2D45EAA-CD85-607E-CE66-7212A98A8E5C}"/>
                </a:ext>
              </a:extLst>
            </p:cNvPr>
            <p:cNvSpPr/>
            <p:nvPr/>
          </p:nvSpPr>
          <p:spPr>
            <a:xfrm>
              <a:off x="7620357" y="6008013"/>
              <a:ext cx="3762851" cy="310158"/>
            </a:xfrm>
            <a:prstGeom prst="rect">
              <a:avLst/>
            </a:prstGeom>
            <a:noFill/>
            <a:ln/>
          </p:spPr>
          <p:txBody>
            <a:bodyPr wrap="none" lIns="0" tIns="0" rIns="0" bIns="0" rtlCol="0" anchor="t"/>
            <a:lstStyle/>
            <a:p>
              <a:pPr marL="0" indent="0" algn="l">
                <a:lnSpc>
                  <a:spcPts val="2400"/>
                </a:lnSpc>
                <a:buNone/>
              </a:pPr>
              <a:r>
                <a:rPr lang="en-US" sz="1950" b="1" dirty="0">
                  <a:solidFill>
                    <a:schemeClr val="accent6">
                      <a:lumMod val="50000"/>
                    </a:schemeClr>
                  </a:solidFill>
                  <a:ea typeface="Nunito Sans Bold" pitchFamily="34" charset="-122"/>
                  <a:cs typeface="Nunito Sans Bold" pitchFamily="34" charset="-120"/>
                </a:rPr>
                <a:t>Timetable &amp; Group Management</a:t>
              </a:r>
              <a:endParaRPr lang="en-US" sz="1950" dirty="0">
                <a:solidFill>
                  <a:schemeClr val="accent6">
                    <a:lumMod val="50000"/>
                  </a:schemeClr>
                </a:solidFill>
              </a:endParaRPr>
            </a:p>
          </p:txBody>
        </p:sp>
        <p:sp>
          <p:nvSpPr>
            <p:cNvPr id="27" name="Text 15">
              <a:extLst>
                <a:ext uri="{FF2B5EF4-FFF2-40B4-BE49-F238E27FC236}">
                  <a16:creationId xmlns:a16="http://schemas.microsoft.com/office/drawing/2014/main" id="{A782D74F-7D6B-5C64-3BDB-1C17208ECAD5}"/>
                </a:ext>
              </a:extLst>
            </p:cNvPr>
            <p:cNvSpPr/>
            <p:nvPr/>
          </p:nvSpPr>
          <p:spPr>
            <a:xfrm>
              <a:off x="7620357" y="6437233"/>
              <a:ext cx="601027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chemeClr val="accent6">
                      <a:lumMod val="50000"/>
                    </a:schemeClr>
                  </a:solidFill>
                  <a:ea typeface="Nunito Sans" pitchFamily="34" charset="-122"/>
                  <a:cs typeface="Nunito Sans" pitchFamily="34" charset="-120"/>
                </a:rPr>
                <a:t>Added support for new group types: </a:t>
              </a:r>
              <a:r>
                <a:rPr lang="en-US" sz="1550" b="1" dirty="0">
                  <a:solidFill>
                    <a:schemeClr val="accent6">
                      <a:lumMod val="50000"/>
                    </a:schemeClr>
                  </a:solidFill>
                  <a:ea typeface="Nunito Sans" pitchFamily="34" charset="-122"/>
                  <a:cs typeface="Nunito Sans" pitchFamily="34" charset="-120"/>
                </a:rPr>
                <a:t>Virtual</a:t>
              </a:r>
              <a:r>
                <a:rPr lang="en-US" sz="1550" dirty="0">
                  <a:solidFill>
                    <a:schemeClr val="accent6">
                      <a:lumMod val="50000"/>
                    </a:schemeClr>
                  </a:solidFill>
                  <a:ea typeface="Nunito Sans" pitchFamily="34" charset="-122"/>
                  <a:cs typeface="Nunito Sans" pitchFamily="34" charset="-120"/>
                </a:rPr>
                <a:t>, </a:t>
              </a:r>
              <a:r>
                <a:rPr lang="en-US" sz="1550" b="1" dirty="0">
                  <a:solidFill>
                    <a:schemeClr val="accent6">
                      <a:lumMod val="50000"/>
                    </a:schemeClr>
                  </a:solidFill>
                  <a:ea typeface="Nunito Sans" pitchFamily="34" charset="-122"/>
                  <a:cs typeface="Nunito Sans" pitchFamily="34" charset="-120"/>
                </a:rPr>
                <a:t>Lab</a:t>
              </a:r>
              <a:r>
                <a:rPr lang="en-US" sz="1550" dirty="0">
                  <a:solidFill>
                    <a:schemeClr val="accent6">
                      <a:lumMod val="50000"/>
                    </a:schemeClr>
                  </a:solidFill>
                  <a:ea typeface="Nunito Sans" pitchFamily="34" charset="-122"/>
                  <a:cs typeface="Nunito Sans" pitchFamily="34" charset="-120"/>
                </a:rPr>
                <a:t>, and </a:t>
              </a:r>
              <a:r>
                <a:rPr lang="en-US" sz="1550" b="1" dirty="0">
                  <a:solidFill>
                    <a:schemeClr val="accent6">
                      <a:lumMod val="50000"/>
                    </a:schemeClr>
                  </a:solidFill>
                  <a:ea typeface="Nunito Sans" pitchFamily="34" charset="-122"/>
                  <a:cs typeface="Nunito Sans" pitchFamily="34" charset="-120"/>
                </a:rPr>
                <a:t>Adhoc</a:t>
              </a:r>
              <a:endParaRPr lang="en-US" sz="1550" dirty="0">
                <a:solidFill>
                  <a:schemeClr val="accent6">
                    <a:lumMod val="50000"/>
                  </a:schemeClr>
                </a:solidFill>
              </a:endParaRPr>
            </a:p>
          </p:txBody>
        </p:sp>
      </p:grpSp>
    </p:spTree>
    <p:extLst>
      <p:ext uri="{BB962C8B-B14F-4D97-AF65-F5344CB8AC3E}">
        <p14:creationId xmlns:p14="http://schemas.microsoft.com/office/powerpoint/2010/main" val="385093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DC409C-8D47-1CEA-E3D6-4F415EAF4BFA}"/>
              </a:ext>
            </a:extLst>
          </p:cNvPr>
          <p:cNvSpPr>
            <a:spLocks noGrp="1"/>
          </p:cNvSpPr>
          <p:nvPr>
            <p:ph type="title"/>
          </p:nvPr>
        </p:nvSpPr>
        <p:spPr/>
        <p:txBody>
          <a:bodyPr/>
          <a:lstStyle/>
          <a:p>
            <a:r>
              <a:rPr lang="en-ZA" dirty="0"/>
              <a:t>Build 106 – Key Improvements</a:t>
            </a:r>
          </a:p>
        </p:txBody>
      </p:sp>
      <p:grpSp>
        <p:nvGrpSpPr>
          <p:cNvPr id="4" name="Group 3">
            <a:extLst>
              <a:ext uri="{FF2B5EF4-FFF2-40B4-BE49-F238E27FC236}">
                <a16:creationId xmlns:a16="http://schemas.microsoft.com/office/drawing/2014/main" id="{6EBA7DBA-7CF4-5D5E-7F06-875091CCBD1E}"/>
              </a:ext>
            </a:extLst>
          </p:cNvPr>
          <p:cNvGrpSpPr/>
          <p:nvPr/>
        </p:nvGrpSpPr>
        <p:grpSpPr>
          <a:xfrm>
            <a:off x="665202" y="2046208"/>
            <a:ext cx="13006193" cy="5470513"/>
            <a:chOff x="665202" y="1541026"/>
            <a:chExt cx="13179028" cy="6027182"/>
          </a:xfrm>
        </p:grpSpPr>
        <p:sp>
          <p:nvSpPr>
            <p:cNvPr id="5" name="Shape 1">
              <a:extLst>
                <a:ext uri="{FF2B5EF4-FFF2-40B4-BE49-F238E27FC236}">
                  <a16:creationId xmlns:a16="http://schemas.microsoft.com/office/drawing/2014/main" id="{64FD1069-9EA3-46F5-745F-D8C14298F869}"/>
                </a:ext>
              </a:extLst>
            </p:cNvPr>
            <p:cNvSpPr/>
            <p:nvPr/>
          </p:nvSpPr>
          <p:spPr>
            <a:xfrm>
              <a:off x="793790" y="1541026"/>
              <a:ext cx="1328023" cy="324326"/>
            </a:xfrm>
            <a:prstGeom prst="roundRect">
              <a:avLst>
                <a:gd name="adj" fmla="val 18506"/>
              </a:avLst>
            </a:prstGeom>
            <a:solidFill>
              <a:srgbClr val="CDF1FE"/>
            </a:solidFill>
            <a:ln/>
          </p:spPr>
          <p:txBody>
            <a:bodyPr/>
            <a:lstStyle/>
            <a:p>
              <a:endParaRPr lang="en-ZA">
                <a:solidFill>
                  <a:schemeClr val="accent6">
                    <a:lumMod val="50000"/>
                  </a:schemeClr>
                </a:solidFill>
              </a:endParaRPr>
            </a:p>
          </p:txBody>
        </p:sp>
        <p:sp>
          <p:nvSpPr>
            <p:cNvPr id="6" name="Text 2">
              <a:extLst>
                <a:ext uri="{FF2B5EF4-FFF2-40B4-BE49-F238E27FC236}">
                  <a16:creationId xmlns:a16="http://schemas.microsoft.com/office/drawing/2014/main" id="{830BDE21-E5BB-8694-73BB-93FB485F0CD6}"/>
                </a:ext>
              </a:extLst>
            </p:cNvPr>
            <p:cNvSpPr/>
            <p:nvPr/>
          </p:nvSpPr>
          <p:spPr>
            <a:xfrm>
              <a:off x="900946" y="1594604"/>
              <a:ext cx="1113711" cy="217170"/>
            </a:xfrm>
            <a:prstGeom prst="rect">
              <a:avLst/>
            </a:prstGeom>
            <a:noFill/>
            <a:ln/>
          </p:spPr>
          <p:txBody>
            <a:bodyPr wrap="none" lIns="0" tIns="0" rIns="0" bIns="0" rtlCol="0" anchor="t"/>
            <a:lstStyle/>
            <a:p>
              <a:pPr marL="0" indent="0" algn="l">
                <a:lnSpc>
                  <a:spcPts val="1700"/>
                </a:lnSpc>
                <a:buNone/>
              </a:pPr>
              <a:r>
                <a:rPr lang="en-US" sz="1100" dirty="0">
                  <a:solidFill>
                    <a:schemeClr val="accent6">
                      <a:lumMod val="50000"/>
                    </a:schemeClr>
                  </a:solidFill>
                  <a:ea typeface="Nunito Sans" pitchFamily="34" charset="-122"/>
                  <a:cs typeface="Nunito Sans" pitchFamily="34" charset="-120"/>
                </a:rPr>
                <a:t>RELEASE NOTES</a:t>
              </a:r>
              <a:endParaRPr lang="en-US" sz="1100" dirty="0">
                <a:solidFill>
                  <a:schemeClr val="accent6">
                    <a:lumMod val="50000"/>
                  </a:schemeClr>
                </a:solidFill>
              </a:endParaRPr>
            </a:p>
          </p:txBody>
        </p:sp>
        <p:sp>
          <p:nvSpPr>
            <p:cNvPr id="7" name="Text 3">
              <a:extLst>
                <a:ext uri="{FF2B5EF4-FFF2-40B4-BE49-F238E27FC236}">
                  <a16:creationId xmlns:a16="http://schemas.microsoft.com/office/drawing/2014/main" id="{C94FC939-69C7-BC80-A49C-6870A8EB24CF}"/>
                </a:ext>
              </a:extLst>
            </p:cNvPr>
            <p:cNvSpPr/>
            <p:nvPr/>
          </p:nvSpPr>
          <p:spPr>
            <a:xfrm>
              <a:off x="793790" y="2046208"/>
              <a:ext cx="13042821" cy="814388"/>
            </a:xfrm>
            <a:prstGeom prst="rect">
              <a:avLst/>
            </a:prstGeom>
            <a:noFill/>
            <a:ln/>
          </p:spPr>
          <p:txBody>
            <a:bodyPr wrap="square" lIns="0" tIns="0" rIns="0" bIns="0" rtlCol="0" anchor="t"/>
            <a:lstStyle/>
            <a:p>
              <a:pPr marL="0" indent="0" algn="l">
                <a:lnSpc>
                  <a:spcPts val="2100"/>
                </a:lnSpc>
                <a:buNone/>
              </a:pPr>
              <a:r>
                <a:rPr lang="en-US" sz="1400" b="1" dirty="0">
                  <a:solidFill>
                    <a:schemeClr val="accent6">
                      <a:lumMod val="50000"/>
                    </a:schemeClr>
                  </a:solidFill>
                  <a:ea typeface="Nunito Sans" pitchFamily="34" charset="-122"/>
                  <a:cs typeface="Nunito Sans" pitchFamily="34" charset="-120"/>
                </a:rPr>
                <a:t>Focus: Automation, Communication &amp; Application Quality</a:t>
              </a:r>
              <a:r>
                <a:rPr lang="en-US" sz="1400" dirty="0">
                  <a:solidFill>
                    <a:schemeClr val="accent6">
                      <a:lumMod val="50000"/>
                    </a:schemeClr>
                  </a:solidFill>
                  <a:ea typeface="Nunito Sans" pitchFamily="34" charset="-122"/>
                  <a:cs typeface="Nunito Sans" pitchFamily="34" charset="-120"/>
                </a:rPr>
                <a:t> — Build 106 strengthens the application lifecycle through automated payment monitoring, smarter notifications, improved data quality controls, and tighter portal security. These changes reduce manual intervention and keep applicants better informed throughout the process.</a:t>
              </a:r>
              <a:endParaRPr lang="en-US" sz="1400" dirty="0">
                <a:solidFill>
                  <a:schemeClr val="accent6">
                    <a:lumMod val="50000"/>
                  </a:schemeClr>
                </a:solidFill>
              </a:endParaRPr>
            </a:p>
          </p:txBody>
        </p:sp>
        <p:sp>
          <p:nvSpPr>
            <p:cNvPr id="8" name="Shape 4">
              <a:extLst>
                <a:ext uri="{FF2B5EF4-FFF2-40B4-BE49-F238E27FC236}">
                  <a16:creationId xmlns:a16="http://schemas.microsoft.com/office/drawing/2014/main" id="{A3EC8B22-4FB3-E5F2-39D6-BDCDF5A3728D}"/>
                </a:ext>
              </a:extLst>
            </p:cNvPr>
            <p:cNvSpPr/>
            <p:nvPr/>
          </p:nvSpPr>
          <p:spPr>
            <a:xfrm>
              <a:off x="665202" y="3041452"/>
              <a:ext cx="6560701" cy="4526756"/>
            </a:xfrm>
            <a:prstGeom prst="roundRect">
              <a:avLst>
                <a:gd name="adj" fmla="val 2841"/>
              </a:avLst>
            </a:prstGeom>
            <a:solidFill>
              <a:srgbClr val="CDF1FE"/>
            </a:solidFill>
            <a:ln/>
          </p:spPr>
          <p:txBody>
            <a:bodyPr/>
            <a:lstStyle/>
            <a:p>
              <a:endParaRPr lang="en-ZA">
                <a:solidFill>
                  <a:schemeClr val="accent6">
                    <a:lumMod val="50000"/>
                  </a:schemeClr>
                </a:solidFill>
              </a:endParaRPr>
            </a:p>
          </p:txBody>
        </p:sp>
        <p:sp>
          <p:nvSpPr>
            <p:cNvPr id="9" name="Text 5">
              <a:extLst>
                <a:ext uri="{FF2B5EF4-FFF2-40B4-BE49-F238E27FC236}">
                  <a16:creationId xmlns:a16="http://schemas.microsoft.com/office/drawing/2014/main" id="{236EE94D-567A-5E3F-69C4-8DA2F8030060}"/>
                </a:ext>
              </a:extLst>
            </p:cNvPr>
            <p:cNvSpPr/>
            <p:nvPr/>
          </p:nvSpPr>
          <p:spPr>
            <a:xfrm>
              <a:off x="843796" y="3202186"/>
              <a:ext cx="3356253" cy="278963"/>
            </a:xfrm>
            <a:prstGeom prst="rect">
              <a:avLst/>
            </a:prstGeom>
            <a:noFill/>
            <a:ln/>
          </p:spPr>
          <p:txBody>
            <a:bodyPr wrap="none" lIns="0" tIns="0" rIns="0" bIns="0" rtlCol="0" anchor="t"/>
            <a:lstStyle/>
            <a:p>
              <a:pPr marL="0" indent="0" algn="l">
                <a:lnSpc>
                  <a:spcPts val="2150"/>
                </a:lnSpc>
                <a:buNone/>
              </a:pPr>
              <a:r>
                <a:rPr lang="en-US" sz="1750" b="1" dirty="0">
                  <a:solidFill>
                    <a:schemeClr val="accent6">
                      <a:lumMod val="50000"/>
                    </a:schemeClr>
                  </a:solidFill>
                  <a:ea typeface="Nunito Sans Bold" pitchFamily="34" charset="-122"/>
                  <a:cs typeface="Nunito Sans Bold" pitchFamily="34" charset="-120"/>
                </a:rPr>
                <a:t>Application Payment Monitoring</a:t>
              </a:r>
              <a:endParaRPr lang="en-US" sz="1750" dirty="0">
                <a:solidFill>
                  <a:schemeClr val="accent6">
                    <a:lumMod val="50000"/>
                  </a:schemeClr>
                </a:solidFill>
              </a:endParaRPr>
            </a:p>
          </p:txBody>
        </p:sp>
        <p:sp>
          <p:nvSpPr>
            <p:cNvPr id="10" name="Text 6">
              <a:extLst>
                <a:ext uri="{FF2B5EF4-FFF2-40B4-BE49-F238E27FC236}">
                  <a16:creationId xmlns:a16="http://schemas.microsoft.com/office/drawing/2014/main" id="{9CF0F7E6-7CD2-89C5-B7DF-07892E11E1A3}"/>
                </a:ext>
              </a:extLst>
            </p:cNvPr>
            <p:cNvSpPr/>
            <p:nvPr/>
          </p:nvSpPr>
          <p:spPr>
            <a:xfrm>
              <a:off x="843796" y="3641884"/>
              <a:ext cx="6203513" cy="1085850"/>
            </a:xfrm>
            <a:prstGeom prst="rect">
              <a:avLst/>
            </a:prstGeom>
            <a:noFill/>
            <a:ln/>
          </p:spPr>
          <p:txBody>
            <a:bodyPr wrap="square" lIns="0" tIns="0" rIns="0" bIns="0" rtlCol="0" anchor="t"/>
            <a:lstStyle/>
            <a:p>
              <a:pPr marL="0" indent="0" algn="l">
                <a:lnSpc>
                  <a:spcPts val="2100"/>
                </a:lnSpc>
                <a:buNone/>
              </a:pPr>
              <a:r>
                <a:rPr lang="en-US" sz="1400" dirty="0">
                  <a:solidFill>
                    <a:schemeClr val="accent6">
                      <a:lumMod val="50000"/>
                    </a:schemeClr>
                  </a:solidFill>
                  <a:ea typeface="Nunito Sans" pitchFamily="34" charset="-122"/>
                  <a:cs typeface="Nunito Sans" pitchFamily="34" charset="-120"/>
                </a:rPr>
                <a:t>A fully automated process now monitors application payments end-to-end. Students receive real-time notifications when payment is received or still outstanding, and application status updates automatically — eliminating manual follow-up.</a:t>
              </a:r>
              <a:endParaRPr lang="en-US" sz="1400" dirty="0">
                <a:solidFill>
                  <a:schemeClr val="accent6">
                    <a:lumMod val="50000"/>
                  </a:schemeClr>
                </a:solidFill>
              </a:endParaRPr>
            </a:p>
          </p:txBody>
        </p:sp>
        <p:sp>
          <p:nvSpPr>
            <p:cNvPr id="11" name="Text 7">
              <a:extLst>
                <a:ext uri="{FF2B5EF4-FFF2-40B4-BE49-F238E27FC236}">
                  <a16:creationId xmlns:a16="http://schemas.microsoft.com/office/drawing/2014/main" id="{ECB6F0CD-2968-5B2F-30BF-076CA14B9FDB}"/>
                </a:ext>
              </a:extLst>
            </p:cNvPr>
            <p:cNvSpPr/>
            <p:nvPr/>
          </p:nvSpPr>
          <p:spPr>
            <a:xfrm>
              <a:off x="843796" y="4888468"/>
              <a:ext cx="2442329" cy="278963"/>
            </a:xfrm>
            <a:prstGeom prst="rect">
              <a:avLst/>
            </a:prstGeom>
            <a:noFill/>
            <a:ln/>
          </p:spPr>
          <p:txBody>
            <a:bodyPr wrap="none" lIns="0" tIns="0" rIns="0" bIns="0" rtlCol="0" anchor="t"/>
            <a:lstStyle/>
            <a:p>
              <a:pPr marL="0" indent="0" algn="l">
                <a:lnSpc>
                  <a:spcPts val="2150"/>
                </a:lnSpc>
                <a:buNone/>
              </a:pPr>
              <a:r>
                <a:rPr lang="en-US" sz="1750" b="1" dirty="0">
                  <a:solidFill>
                    <a:schemeClr val="accent6">
                      <a:lumMod val="50000"/>
                    </a:schemeClr>
                  </a:solidFill>
                  <a:ea typeface="Nunito Sans Bold" pitchFamily="34" charset="-122"/>
                  <a:cs typeface="Nunito Sans Bold" pitchFamily="34" charset="-120"/>
                </a:rPr>
                <a:t>Graduation Governance</a:t>
              </a:r>
              <a:endParaRPr lang="en-US" sz="1750" dirty="0">
                <a:solidFill>
                  <a:schemeClr val="accent6">
                    <a:lumMod val="50000"/>
                  </a:schemeClr>
                </a:solidFill>
              </a:endParaRPr>
            </a:p>
          </p:txBody>
        </p:sp>
        <p:sp>
          <p:nvSpPr>
            <p:cNvPr id="12" name="Text 8">
              <a:extLst>
                <a:ext uri="{FF2B5EF4-FFF2-40B4-BE49-F238E27FC236}">
                  <a16:creationId xmlns:a16="http://schemas.microsoft.com/office/drawing/2014/main" id="{D0D0F736-009F-0F4B-FA0B-709E5F617509}"/>
                </a:ext>
              </a:extLst>
            </p:cNvPr>
            <p:cNvSpPr/>
            <p:nvPr/>
          </p:nvSpPr>
          <p:spPr>
            <a:xfrm>
              <a:off x="843796" y="5328166"/>
              <a:ext cx="6203513" cy="814388"/>
            </a:xfrm>
            <a:prstGeom prst="rect">
              <a:avLst/>
            </a:prstGeom>
            <a:noFill/>
            <a:ln/>
          </p:spPr>
          <p:txBody>
            <a:bodyPr wrap="square" lIns="0" tIns="0" rIns="0" bIns="0" rtlCol="0" anchor="t"/>
            <a:lstStyle/>
            <a:p>
              <a:pPr marL="0" indent="0" algn="l">
                <a:lnSpc>
                  <a:spcPts val="2100"/>
                </a:lnSpc>
                <a:buNone/>
              </a:pPr>
              <a:r>
                <a:rPr lang="en-US" sz="1400" dirty="0">
                  <a:solidFill>
                    <a:schemeClr val="accent6">
                      <a:lumMod val="50000"/>
                    </a:schemeClr>
                  </a:solidFill>
                  <a:ea typeface="Nunito Sans" pitchFamily="34" charset="-122"/>
                  <a:cs typeface="Nunito Sans" pitchFamily="34" charset="-120"/>
                </a:rPr>
                <a:t>A new validation rule ensures all qualifications and compulsory subjects are completed before a student can proceed to graduation, enforcing academic compliance at the system level.</a:t>
              </a:r>
              <a:endParaRPr lang="en-US" sz="1400" dirty="0">
                <a:solidFill>
                  <a:schemeClr val="accent6">
                    <a:lumMod val="50000"/>
                  </a:schemeClr>
                </a:solidFill>
              </a:endParaRPr>
            </a:p>
          </p:txBody>
        </p:sp>
        <p:sp>
          <p:nvSpPr>
            <p:cNvPr id="13" name="Text 9">
              <a:extLst>
                <a:ext uri="{FF2B5EF4-FFF2-40B4-BE49-F238E27FC236}">
                  <a16:creationId xmlns:a16="http://schemas.microsoft.com/office/drawing/2014/main" id="{48BA952A-8F9C-FC0B-14B7-E29561763F73}"/>
                </a:ext>
              </a:extLst>
            </p:cNvPr>
            <p:cNvSpPr/>
            <p:nvPr/>
          </p:nvSpPr>
          <p:spPr>
            <a:xfrm>
              <a:off x="7540704" y="3202186"/>
              <a:ext cx="2571155" cy="278963"/>
            </a:xfrm>
            <a:prstGeom prst="rect">
              <a:avLst/>
            </a:prstGeom>
            <a:noFill/>
            <a:ln/>
          </p:spPr>
          <p:txBody>
            <a:bodyPr wrap="none" lIns="0" tIns="0" rIns="0" bIns="0" rtlCol="0" anchor="t"/>
            <a:lstStyle/>
            <a:p>
              <a:pPr marL="0" indent="0" algn="l">
                <a:lnSpc>
                  <a:spcPts val="2150"/>
                </a:lnSpc>
                <a:buNone/>
              </a:pPr>
              <a:r>
                <a:rPr lang="en-US" sz="1750" b="1" dirty="0">
                  <a:solidFill>
                    <a:schemeClr val="accent6">
                      <a:lumMod val="50000"/>
                    </a:schemeClr>
                  </a:solidFill>
                  <a:ea typeface="Nunito Sans Bold" pitchFamily="34" charset="-122"/>
                  <a:cs typeface="Nunito Sans Bold" pitchFamily="34" charset="-120"/>
                </a:rPr>
                <a:t>Application Data Quality</a:t>
              </a:r>
              <a:endParaRPr lang="en-US" sz="1750" dirty="0">
                <a:solidFill>
                  <a:schemeClr val="accent6">
                    <a:lumMod val="50000"/>
                  </a:schemeClr>
                </a:solidFill>
              </a:endParaRPr>
            </a:p>
          </p:txBody>
        </p:sp>
        <p:sp>
          <p:nvSpPr>
            <p:cNvPr id="14" name="Text 10">
              <a:extLst>
                <a:ext uri="{FF2B5EF4-FFF2-40B4-BE49-F238E27FC236}">
                  <a16:creationId xmlns:a16="http://schemas.microsoft.com/office/drawing/2014/main" id="{A595F7C3-A6FF-3188-D198-823BF628FF84}"/>
                </a:ext>
              </a:extLst>
            </p:cNvPr>
            <p:cNvSpPr/>
            <p:nvPr/>
          </p:nvSpPr>
          <p:spPr>
            <a:xfrm>
              <a:off x="7540704" y="3641884"/>
              <a:ext cx="6303526" cy="599123"/>
            </a:xfrm>
            <a:prstGeom prst="rect">
              <a:avLst/>
            </a:prstGeom>
            <a:noFill/>
            <a:ln/>
          </p:spPr>
          <p:txBody>
            <a:bodyPr wrap="square" lIns="0" tIns="0" rIns="0" bIns="0" rtlCol="0" anchor="t"/>
            <a:lstStyle/>
            <a:p>
              <a:pPr marL="342900" indent="-342900" algn="l">
                <a:lnSpc>
                  <a:spcPts val="2100"/>
                </a:lnSpc>
                <a:buSzPct val="100000"/>
                <a:buChar char="•"/>
              </a:pPr>
              <a:r>
                <a:rPr lang="en-US" sz="1400" dirty="0">
                  <a:solidFill>
                    <a:schemeClr val="accent6">
                      <a:lumMod val="50000"/>
                    </a:schemeClr>
                  </a:solidFill>
                  <a:ea typeface="Nunito Sans" pitchFamily="34" charset="-122"/>
                  <a:cs typeface="Nunito Sans" pitchFamily="34" charset="-120"/>
                </a:rPr>
                <a:t>Prevents duplicate previous study entries from being submitted</a:t>
              </a:r>
              <a:endParaRPr lang="en-US" sz="1400" dirty="0">
                <a:solidFill>
                  <a:schemeClr val="accent6">
                    <a:lumMod val="50000"/>
                  </a:schemeClr>
                </a:solidFill>
              </a:endParaRPr>
            </a:p>
            <a:p>
              <a:pPr marL="342900" indent="-342900" algn="l">
                <a:lnSpc>
                  <a:spcPts val="2100"/>
                </a:lnSpc>
                <a:buSzPct val="100000"/>
                <a:buChar char="•"/>
              </a:pPr>
              <a:r>
                <a:rPr lang="en-US" sz="1400" dirty="0">
                  <a:solidFill>
                    <a:schemeClr val="accent6">
                      <a:lumMod val="50000"/>
                    </a:schemeClr>
                  </a:solidFill>
                  <a:ea typeface="Nunito Sans" pitchFamily="34" charset="-122"/>
                  <a:cs typeface="Nunito Sans" pitchFamily="34" charset="-120"/>
                </a:rPr>
                <a:t>Enhanced postal code search simplifies accurate address capture</a:t>
              </a:r>
              <a:endParaRPr lang="en-US" sz="1400" dirty="0">
                <a:solidFill>
                  <a:schemeClr val="accent6">
                    <a:lumMod val="50000"/>
                  </a:schemeClr>
                </a:solidFill>
              </a:endParaRPr>
            </a:p>
          </p:txBody>
        </p:sp>
        <p:sp>
          <p:nvSpPr>
            <p:cNvPr id="15" name="Text 11">
              <a:extLst>
                <a:ext uri="{FF2B5EF4-FFF2-40B4-BE49-F238E27FC236}">
                  <a16:creationId xmlns:a16="http://schemas.microsoft.com/office/drawing/2014/main" id="{C329208E-3B14-0181-BDEF-5595E10C71CC}"/>
                </a:ext>
              </a:extLst>
            </p:cNvPr>
            <p:cNvSpPr/>
            <p:nvPr/>
          </p:nvSpPr>
          <p:spPr>
            <a:xfrm>
              <a:off x="7540704" y="4401741"/>
              <a:ext cx="2495669" cy="278963"/>
            </a:xfrm>
            <a:prstGeom prst="rect">
              <a:avLst/>
            </a:prstGeom>
            <a:noFill/>
            <a:ln/>
          </p:spPr>
          <p:txBody>
            <a:bodyPr wrap="none" lIns="0" tIns="0" rIns="0" bIns="0" rtlCol="0" anchor="t"/>
            <a:lstStyle/>
            <a:p>
              <a:pPr marL="0" indent="0" algn="l">
                <a:lnSpc>
                  <a:spcPts val="2150"/>
                </a:lnSpc>
                <a:buNone/>
              </a:pPr>
              <a:r>
                <a:rPr lang="en-US" sz="1750" b="1" dirty="0">
                  <a:solidFill>
                    <a:schemeClr val="accent6">
                      <a:lumMod val="50000"/>
                    </a:schemeClr>
                  </a:solidFill>
                  <a:ea typeface="Nunito Sans Bold" pitchFamily="34" charset="-122"/>
                  <a:cs typeface="Nunito Sans Bold" pitchFamily="34" charset="-120"/>
                </a:rPr>
                <a:t>Student Communication</a:t>
              </a:r>
              <a:endParaRPr lang="en-US" sz="1750" dirty="0">
                <a:solidFill>
                  <a:schemeClr val="accent6">
                    <a:lumMod val="50000"/>
                  </a:schemeClr>
                </a:solidFill>
              </a:endParaRPr>
            </a:p>
          </p:txBody>
        </p:sp>
        <p:sp>
          <p:nvSpPr>
            <p:cNvPr id="16" name="Text 12">
              <a:extLst>
                <a:ext uri="{FF2B5EF4-FFF2-40B4-BE49-F238E27FC236}">
                  <a16:creationId xmlns:a16="http://schemas.microsoft.com/office/drawing/2014/main" id="{98D6A0EF-5886-7922-0BAE-881CC47E257D}"/>
                </a:ext>
              </a:extLst>
            </p:cNvPr>
            <p:cNvSpPr/>
            <p:nvPr/>
          </p:nvSpPr>
          <p:spPr>
            <a:xfrm>
              <a:off x="7540704" y="4841438"/>
              <a:ext cx="6303526" cy="271463"/>
            </a:xfrm>
            <a:prstGeom prst="rect">
              <a:avLst/>
            </a:prstGeom>
            <a:noFill/>
            <a:ln/>
          </p:spPr>
          <p:txBody>
            <a:bodyPr wrap="none" lIns="0" tIns="0" rIns="0" bIns="0" rtlCol="0" anchor="t"/>
            <a:lstStyle/>
            <a:p>
              <a:pPr marL="342900" indent="-342900" algn="l">
                <a:lnSpc>
                  <a:spcPts val="2100"/>
                </a:lnSpc>
                <a:buSzPct val="100000"/>
                <a:buChar char="•"/>
              </a:pPr>
              <a:r>
                <a:rPr lang="en-US" sz="1400" dirty="0">
                  <a:solidFill>
                    <a:schemeClr val="accent6">
                      <a:lumMod val="50000"/>
                    </a:schemeClr>
                  </a:solidFill>
                  <a:ea typeface="Nunito Sans" pitchFamily="34" charset="-122"/>
                  <a:cs typeface="Nunito Sans" pitchFamily="34" charset="-120"/>
                </a:rPr>
                <a:t>Improved email notifications for missing and rejected uploaded documents</a:t>
              </a:r>
              <a:endParaRPr lang="en-US" sz="1400" dirty="0">
                <a:solidFill>
                  <a:schemeClr val="accent6">
                    <a:lumMod val="50000"/>
                  </a:schemeClr>
                </a:solidFill>
              </a:endParaRPr>
            </a:p>
          </p:txBody>
        </p:sp>
        <p:sp>
          <p:nvSpPr>
            <p:cNvPr id="17" name="Text 13">
              <a:extLst>
                <a:ext uri="{FF2B5EF4-FFF2-40B4-BE49-F238E27FC236}">
                  <a16:creationId xmlns:a16="http://schemas.microsoft.com/office/drawing/2014/main" id="{D4D95DF2-48AA-1074-4C32-65DFC9C553A0}"/>
                </a:ext>
              </a:extLst>
            </p:cNvPr>
            <p:cNvSpPr/>
            <p:nvPr/>
          </p:nvSpPr>
          <p:spPr>
            <a:xfrm>
              <a:off x="7540704" y="5273635"/>
              <a:ext cx="2232779" cy="278963"/>
            </a:xfrm>
            <a:prstGeom prst="rect">
              <a:avLst/>
            </a:prstGeom>
            <a:noFill/>
            <a:ln/>
          </p:spPr>
          <p:txBody>
            <a:bodyPr wrap="none" lIns="0" tIns="0" rIns="0" bIns="0" rtlCol="0" anchor="t"/>
            <a:lstStyle/>
            <a:p>
              <a:pPr marL="0" indent="0" algn="l">
                <a:lnSpc>
                  <a:spcPts val="2150"/>
                </a:lnSpc>
                <a:buNone/>
              </a:pPr>
              <a:r>
                <a:rPr lang="en-US" sz="1750" b="1" dirty="0">
                  <a:solidFill>
                    <a:schemeClr val="accent6">
                      <a:lumMod val="50000"/>
                    </a:schemeClr>
                  </a:solidFill>
                  <a:ea typeface="Nunito Sans Bold" pitchFamily="34" charset="-122"/>
                  <a:cs typeface="Nunito Sans Bold" pitchFamily="34" charset="-120"/>
                </a:rPr>
                <a:t>CAS Integration</a:t>
              </a:r>
              <a:endParaRPr lang="en-US" sz="1750" dirty="0">
                <a:solidFill>
                  <a:schemeClr val="accent6">
                    <a:lumMod val="50000"/>
                  </a:schemeClr>
                </a:solidFill>
              </a:endParaRPr>
            </a:p>
          </p:txBody>
        </p:sp>
        <p:sp>
          <p:nvSpPr>
            <p:cNvPr id="18" name="Text 14">
              <a:extLst>
                <a:ext uri="{FF2B5EF4-FFF2-40B4-BE49-F238E27FC236}">
                  <a16:creationId xmlns:a16="http://schemas.microsoft.com/office/drawing/2014/main" id="{E4D0FC38-3F3E-E991-1AFA-6E314D021D03}"/>
                </a:ext>
              </a:extLst>
            </p:cNvPr>
            <p:cNvSpPr/>
            <p:nvPr/>
          </p:nvSpPr>
          <p:spPr>
            <a:xfrm>
              <a:off x="7540704" y="5713333"/>
              <a:ext cx="6303526" cy="599123"/>
            </a:xfrm>
            <a:prstGeom prst="rect">
              <a:avLst/>
            </a:prstGeom>
            <a:noFill/>
            <a:ln/>
          </p:spPr>
          <p:txBody>
            <a:bodyPr wrap="square" lIns="0" tIns="0" rIns="0" bIns="0" rtlCol="0" anchor="t"/>
            <a:lstStyle/>
            <a:p>
              <a:pPr marL="342900" indent="-342900" algn="l">
                <a:lnSpc>
                  <a:spcPts val="2100"/>
                </a:lnSpc>
                <a:buSzPct val="100000"/>
                <a:buChar char="•"/>
              </a:pPr>
              <a:r>
                <a:rPr lang="en-US" sz="1400" dirty="0">
                  <a:solidFill>
                    <a:schemeClr val="accent6">
                      <a:lumMod val="50000"/>
                    </a:schemeClr>
                  </a:solidFill>
                  <a:ea typeface="Nunito Sans" pitchFamily="34" charset="-122"/>
                  <a:cs typeface="Nunito Sans" pitchFamily="34" charset="-120"/>
                </a:rPr>
                <a:t>Improved school result processing and subject mapping</a:t>
              </a:r>
              <a:endParaRPr lang="en-US" sz="1400" dirty="0">
                <a:solidFill>
                  <a:schemeClr val="accent6">
                    <a:lumMod val="50000"/>
                  </a:schemeClr>
                </a:solidFill>
              </a:endParaRPr>
            </a:p>
            <a:p>
              <a:pPr marL="342900" indent="-342900" algn="l">
                <a:lnSpc>
                  <a:spcPts val="2100"/>
                </a:lnSpc>
                <a:buSzPct val="100000"/>
                <a:buChar char="•"/>
              </a:pPr>
              <a:r>
                <a:rPr lang="en-US" sz="1400" dirty="0">
                  <a:solidFill>
                    <a:schemeClr val="accent6">
                      <a:lumMod val="50000"/>
                    </a:schemeClr>
                  </a:solidFill>
                  <a:ea typeface="Nunito Sans" pitchFamily="34" charset="-122"/>
                  <a:cs typeface="Nunito Sans" pitchFamily="34" charset="-120"/>
                </a:rPr>
                <a:t>Better automation of school result downloads</a:t>
              </a:r>
              <a:endParaRPr lang="en-US" sz="1400" dirty="0">
                <a:solidFill>
                  <a:schemeClr val="accent6">
                    <a:lumMod val="50000"/>
                  </a:schemeClr>
                </a:solidFill>
              </a:endParaRPr>
            </a:p>
          </p:txBody>
        </p:sp>
        <p:sp>
          <p:nvSpPr>
            <p:cNvPr id="19" name="Text 15">
              <a:extLst>
                <a:ext uri="{FF2B5EF4-FFF2-40B4-BE49-F238E27FC236}">
                  <a16:creationId xmlns:a16="http://schemas.microsoft.com/office/drawing/2014/main" id="{91A04D39-0ACB-7DA6-A59F-B249B921B6CF}"/>
                </a:ext>
              </a:extLst>
            </p:cNvPr>
            <p:cNvSpPr/>
            <p:nvPr/>
          </p:nvSpPr>
          <p:spPr>
            <a:xfrm>
              <a:off x="7540704" y="6473190"/>
              <a:ext cx="2389227" cy="278963"/>
            </a:xfrm>
            <a:prstGeom prst="rect">
              <a:avLst/>
            </a:prstGeom>
            <a:noFill/>
            <a:ln/>
          </p:spPr>
          <p:txBody>
            <a:bodyPr wrap="none" lIns="0" tIns="0" rIns="0" bIns="0" rtlCol="0" anchor="t"/>
            <a:lstStyle/>
            <a:p>
              <a:pPr marL="0" indent="0" algn="l">
                <a:lnSpc>
                  <a:spcPts val="2150"/>
                </a:lnSpc>
                <a:buNone/>
              </a:pPr>
              <a:r>
                <a:rPr lang="en-US" sz="1750" b="1" dirty="0">
                  <a:solidFill>
                    <a:schemeClr val="accent6">
                      <a:lumMod val="50000"/>
                    </a:schemeClr>
                  </a:solidFill>
                  <a:ea typeface="Nunito Sans Bold" pitchFamily="34" charset="-122"/>
                  <a:cs typeface="Nunito Sans Bold" pitchFamily="34" charset="-120"/>
                </a:rPr>
                <a:t>Security Improvements</a:t>
              </a:r>
              <a:endParaRPr lang="en-US" sz="1750" dirty="0">
                <a:solidFill>
                  <a:schemeClr val="accent6">
                    <a:lumMod val="50000"/>
                  </a:schemeClr>
                </a:solidFill>
              </a:endParaRPr>
            </a:p>
          </p:txBody>
        </p:sp>
        <p:sp>
          <p:nvSpPr>
            <p:cNvPr id="20" name="Text 16">
              <a:extLst>
                <a:ext uri="{FF2B5EF4-FFF2-40B4-BE49-F238E27FC236}">
                  <a16:creationId xmlns:a16="http://schemas.microsoft.com/office/drawing/2014/main" id="{D85CC885-5723-8C8D-01B4-6F93F52F29A3}"/>
                </a:ext>
              </a:extLst>
            </p:cNvPr>
            <p:cNvSpPr/>
            <p:nvPr/>
          </p:nvSpPr>
          <p:spPr>
            <a:xfrm>
              <a:off x="7540704" y="6912888"/>
              <a:ext cx="6303526" cy="599123"/>
            </a:xfrm>
            <a:prstGeom prst="rect">
              <a:avLst/>
            </a:prstGeom>
            <a:noFill/>
            <a:ln/>
          </p:spPr>
          <p:txBody>
            <a:bodyPr wrap="square" lIns="0" tIns="0" rIns="0" bIns="0" rtlCol="0" anchor="t"/>
            <a:lstStyle/>
            <a:p>
              <a:pPr marL="342900" indent="-342900" algn="l">
                <a:lnSpc>
                  <a:spcPts val="2100"/>
                </a:lnSpc>
                <a:buSzPct val="100000"/>
                <a:buChar char="•"/>
              </a:pPr>
              <a:r>
                <a:rPr lang="en-US" sz="1400" dirty="0">
                  <a:solidFill>
                    <a:schemeClr val="accent6">
                      <a:lumMod val="50000"/>
                    </a:schemeClr>
                  </a:solidFill>
                  <a:ea typeface="Nunito Sans" pitchFamily="34" charset="-122"/>
                  <a:cs typeface="Nunito Sans" pitchFamily="34" charset="-120"/>
                </a:rPr>
                <a:t>Academic transcripts and record PDFs restricted from editing</a:t>
              </a:r>
              <a:endParaRPr lang="en-US" sz="1400" dirty="0">
                <a:solidFill>
                  <a:schemeClr val="accent6">
                    <a:lumMod val="50000"/>
                  </a:schemeClr>
                </a:solidFill>
              </a:endParaRPr>
            </a:p>
            <a:p>
              <a:pPr marL="342900" indent="-342900" algn="l">
                <a:lnSpc>
                  <a:spcPts val="2100"/>
                </a:lnSpc>
                <a:buSzPct val="100000"/>
                <a:buChar char="•"/>
              </a:pPr>
              <a:r>
                <a:rPr lang="en-US" sz="1400" dirty="0">
                  <a:solidFill>
                    <a:schemeClr val="accent6">
                      <a:lumMod val="50000"/>
                    </a:schemeClr>
                  </a:solidFill>
                  <a:ea typeface="Nunito Sans" pitchFamily="34" charset="-122"/>
                  <a:cs typeface="Nunito Sans" pitchFamily="34" charset="-120"/>
                </a:rPr>
                <a:t>Improved session security in the student portal</a:t>
              </a:r>
              <a:endParaRPr lang="en-US" sz="1400" dirty="0">
                <a:solidFill>
                  <a:schemeClr val="accent6">
                    <a:lumMod val="50000"/>
                  </a:schemeClr>
                </a:solidFill>
              </a:endParaRPr>
            </a:p>
          </p:txBody>
        </p:sp>
      </p:grpSp>
    </p:spTree>
    <p:extLst>
      <p:ext uri="{BB962C8B-B14F-4D97-AF65-F5344CB8AC3E}">
        <p14:creationId xmlns:p14="http://schemas.microsoft.com/office/powerpoint/2010/main" val="30132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423FC-BDE5-BC6A-607E-3FD9D0FD587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8FF699-0A5D-410C-1972-EA8E71E05A83}"/>
              </a:ext>
            </a:extLst>
          </p:cNvPr>
          <p:cNvSpPr>
            <a:spLocks noGrp="1"/>
          </p:cNvSpPr>
          <p:nvPr>
            <p:ph type="title"/>
          </p:nvPr>
        </p:nvSpPr>
        <p:spPr/>
        <p:txBody>
          <a:bodyPr/>
          <a:lstStyle/>
          <a:p>
            <a:r>
              <a:rPr lang="en-ZA" dirty="0"/>
              <a:t>Build 112 – Key Improvements</a:t>
            </a:r>
          </a:p>
        </p:txBody>
      </p:sp>
      <p:grpSp>
        <p:nvGrpSpPr>
          <p:cNvPr id="2" name="Group 1">
            <a:extLst>
              <a:ext uri="{FF2B5EF4-FFF2-40B4-BE49-F238E27FC236}">
                <a16:creationId xmlns:a16="http://schemas.microsoft.com/office/drawing/2014/main" id="{65C90FFB-B73E-80A9-8950-7EFEBD5F27DB}"/>
              </a:ext>
            </a:extLst>
          </p:cNvPr>
          <p:cNvGrpSpPr/>
          <p:nvPr/>
        </p:nvGrpSpPr>
        <p:grpSpPr>
          <a:xfrm>
            <a:off x="681602" y="2114977"/>
            <a:ext cx="12864107" cy="4985268"/>
            <a:chOff x="770930" y="1588413"/>
            <a:chExt cx="13065681" cy="5932408"/>
          </a:xfrm>
        </p:grpSpPr>
        <p:sp>
          <p:nvSpPr>
            <p:cNvPr id="21" name="Shape 1">
              <a:extLst>
                <a:ext uri="{FF2B5EF4-FFF2-40B4-BE49-F238E27FC236}">
                  <a16:creationId xmlns:a16="http://schemas.microsoft.com/office/drawing/2014/main" id="{74FC5DD9-6AFD-6E99-D9F0-D84F504E8695}"/>
                </a:ext>
              </a:extLst>
            </p:cNvPr>
            <p:cNvSpPr/>
            <p:nvPr/>
          </p:nvSpPr>
          <p:spPr>
            <a:xfrm>
              <a:off x="793790" y="1588413"/>
              <a:ext cx="1328023" cy="324326"/>
            </a:xfrm>
            <a:prstGeom prst="roundRect">
              <a:avLst>
                <a:gd name="adj" fmla="val 18506"/>
              </a:avLst>
            </a:prstGeom>
            <a:solidFill>
              <a:srgbClr val="CDF1FE"/>
            </a:solidFill>
            <a:ln/>
          </p:spPr>
          <p:txBody>
            <a:bodyPr/>
            <a:lstStyle/>
            <a:p>
              <a:endParaRPr lang="en-ZA" sz="1600">
                <a:solidFill>
                  <a:schemeClr val="accent6">
                    <a:lumMod val="50000"/>
                  </a:schemeClr>
                </a:solidFill>
              </a:endParaRPr>
            </a:p>
          </p:txBody>
        </p:sp>
        <p:sp>
          <p:nvSpPr>
            <p:cNvPr id="22" name="Text 2">
              <a:extLst>
                <a:ext uri="{FF2B5EF4-FFF2-40B4-BE49-F238E27FC236}">
                  <a16:creationId xmlns:a16="http://schemas.microsoft.com/office/drawing/2014/main" id="{113E2F7D-38BD-A16A-8068-14CBABF4722B}"/>
                </a:ext>
              </a:extLst>
            </p:cNvPr>
            <p:cNvSpPr/>
            <p:nvPr/>
          </p:nvSpPr>
          <p:spPr>
            <a:xfrm>
              <a:off x="900946" y="1641991"/>
              <a:ext cx="1113711" cy="217170"/>
            </a:xfrm>
            <a:prstGeom prst="rect">
              <a:avLst/>
            </a:prstGeom>
            <a:noFill/>
            <a:ln/>
          </p:spPr>
          <p:txBody>
            <a:bodyPr wrap="none" lIns="0" tIns="0" rIns="0" bIns="0" rtlCol="0" anchor="t"/>
            <a:lstStyle/>
            <a:p>
              <a:pPr marL="0" indent="0" algn="l">
                <a:lnSpc>
                  <a:spcPts val="1700"/>
                </a:lnSpc>
                <a:buNone/>
              </a:pPr>
              <a:r>
                <a:rPr lang="en-US" sz="1050" dirty="0">
                  <a:solidFill>
                    <a:schemeClr val="accent6">
                      <a:lumMod val="50000"/>
                    </a:schemeClr>
                  </a:solidFill>
                  <a:ea typeface="Nunito Sans" pitchFamily="34" charset="-122"/>
                  <a:cs typeface="Nunito Sans" pitchFamily="34" charset="-120"/>
                </a:rPr>
                <a:t>RELEASE NOTES</a:t>
              </a:r>
              <a:endParaRPr lang="en-US" sz="1050" dirty="0">
                <a:solidFill>
                  <a:schemeClr val="accent6">
                    <a:lumMod val="50000"/>
                  </a:schemeClr>
                </a:solidFill>
              </a:endParaRPr>
            </a:p>
          </p:txBody>
        </p:sp>
        <p:sp>
          <p:nvSpPr>
            <p:cNvPr id="23" name="Text 3">
              <a:extLst>
                <a:ext uri="{FF2B5EF4-FFF2-40B4-BE49-F238E27FC236}">
                  <a16:creationId xmlns:a16="http://schemas.microsoft.com/office/drawing/2014/main" id="{CCCAB72B-6786-2606-0D58-B8BADB15374C}"/>
                </a:ext>
              </a:extLst>
            </p:cNvPr>
            <p:cNvSpPr/>
            <p:nvPr/>
          </p:nvSpPr>
          <p:spPr>
            <a:xfrm>
              <a:off x="793790" y="2093595"/>
              <a:ext cx="13042821" cy="814388"/>
            </a:xfrm>
            <a:prstGeom prst="rect">
              <a:avLst/>
            </a:prstGeom>
            <a:noFill/>
            <a:ln/>
          </p:spPr>
          <p:txBody>
            <a:bodyPr wrap="square" lIns="0" tIns="0" rIns="0" bIns="0" rtlCol="0" anchor="t"/>
            <a:lstStyle/>
            <a:p>
              <a:pPr marL="0" indent="0" algn="l">
                <a:lnSpc>
                  <a:spcPts val="2100"/>
                </a:lnSpc>
                <a:buNone/>
              </a:pPr>
              <a:r>
                <a:rPr lang="en-US" sz="1200" b="1" dirty="0">
                  <a:solidFill>
                    <a:schemeClr val="accent6">
                      <a:lumMod val="50000"/>
                    </a:schemeClr>
                  </a:solidFill>
                  <a:ea typeface="Nunito Sans" pitchFamily="34" charset="-122"/>
                  <a:cs typeface="Nunito Sans" pitchFamily="34" charset="-120"/>
                </a:rPr>
                <a:t>Focus: Integration, Document Management &amp; Graduation Processes</a:t>
              </a:r>
              <a:r>
                <a:rPr lang="en-US" sz="1200" dirty="0">
                  <a:solidFill>
                    <a:schemeClr val="accent6">
                      <a:lumMod val="50000"/>
                    </a:schemeClr>
                  </a:solidFill>
                  <a:ea typeface="Nunito Sans" pitchFamily="34" charset="-122"/>
                  <a:cs typeface="Nunito Sans" pitchFamily="34" charset="-120"/>
                </a:rPr>
                <a:t> — Build 112 advances system integration with HDMS, introduces full end-to-end graduation event management, and strengthens portal authentication and access controls. These improvements streamline administrative workflows and raise the bar for document handling and security.</a:t>
              </a:r>
              <a:endParaRPr lang="en-US" sz="1200" dirty="0">
                <a:solidFill>
                  <a:schemeClr val="accent6">
                    <a:lumMod val="50000"/>
                  </a:schemeClr>
                </a:solidFill>
              </a:endParaRPr>
            </a:p>
          </p:txBody>
        </p:sp>
        <p:sp>
          <p:nvSpPr>
            <p:cNvPr id="24" name="Shape 4">
              <a:extLst>
                <a:ext uri="{FF2B5EF4-FFF2-40B4-BE49-F238E27FC236}">
                  <a16:creationId xmlns:a16="http://schemas.microsoft.com/office/drawing/2014/main" id="{694F067F-5BC5-11F0-59FB-2FCF699FF0F3}"/>
                </a:ext>
              </a:extLst>
            </p:cNvPr>
            <p:cNvSpPr/>
            <p:nvPr/>
          </p:nvSpPr>
          <p:spPr>
            <a:xfrm>
              <a:off x="793790" y="3088838"/>
              <a:ext cx="4240411" cy="2135624"/>
            </a:xfrm>
            <a:prstGeom prst="roundRect">
              <a:avLst>
                <a:gd name="adj" fmla="val 5138"/>
              </a:avLst>
            </a:prstGeom>
            <a:solidFill>
              <a:srgbClr val="F2F2F2"/>
            </a:solidFill>
            <a:ln w="22860">
              <a:solidFill>
                <a:srgbClr val="B3D7E4"/>
              </a:solidFill>
              <a:prstDash val="solid"/>
            </a:ln>
          </p:spPr>
          <p:txBody>
            <a:bodyPr/>
            <a:lstStyle/>
            <a:p>
              <a:endParaRPr lang="en-ZA" sz="1600">
                <a:solidFill>
                  <a:schemeClr val="accent6">
                    <a:lumMod val="50000"/>
                  </a:schemeClr>
                </a:solidFill>
              </a:endParaRPr>
            </a:p>
          </p:txBody>
        </p:sp>
        <p:sp>
          <p:nvSpPr>
            <p:cNvPr id="25" name="Shape 5">
              <a:extLst>
                <a:ext uri="{FF2B5EF4-FFF2-40B4-BE49-F238E27FC236}">
                  <a16:creationId xmlns:a16="http://schemas.microsoft.com/office/drawing/2014/main" id="{0AD67586-5C22-47EF-98AF-F84F9AC1016B}"/>
                </a:ext>
              </a:extLst>
            </p:cNvPr>
            <p:cNvSpPr/>
            <p:nvPr/>
          </p:nvSpPr>
          <p:spPr>
            <a:xfrm>
              <a:off x="770930" y="3088838"/>
              <a:ext cx="91440" cy="2135624"/>
            </a:xfrm>
            <a:prstGeom prst="roundRect">
              <a:avLst>
                <a:gd name="adj" fmla="val 82047"/>
              </a:avLst>
            </a:prstGeom>
            <a:solidFill>
              <a:srgbClr val="03AEEF"/>
            </a:solidFill>
            <a:ln/>
          </p:spPr>
          <p:txBody>
            <a:bodyPr/>
            <a:lstStyle/>
            <a:p>
              <a:endParaRPr lang="en-ZA" sz="1600">
                <a:solidFill>
                  <a:schemeClr val="accent6">
                    <a:lumMod val="50000"/>
                  </a:schemeClr>
                </a:solidFill>
              </a:endParaRPr>
            </a:p>
          </p:txBody>
        </p:sp>
        <p:sp>
          <p:nvSpPr>
            <p:cNvPr id="26" name="Text 6">
              <a:extLst>
                <a:ext uri="{FF2B5EF4-FFF2-40B4-BE49-F238E27FC236}">
                  <a16:creationId xmlns:a16="http://schemas.microsoft.com/office/drawing/2014/main" id="{797BEC32-84A7-CA49-92C3-E0051A9CE469}"/>
                </a:ext>
              </a:extLst>
            </p:cNvPr>
            <p:cNvSpPr/>
            <p:nvPr/>
          </p:nvSpPr>
          <p:spPr>
            <a:xfrm>
              <a:off x="1063823" y="3290292"/>
              <a:ext cx="2232779" cy="278963"/>
            </a:xfrm>
            <a:prstGeom prst="rect">
              <a:avLst/>
            </a:prstGeom>
            <a:noFill/>
            <a:ln/>
          </p:spPr>
          <p:txBody>
            <a:bodyPr wrap="none" lIns="0" tIns="0" rIns="0" bIns="0" rtlCol="0" anchor="t"/>
            <a:lstStyle/>
            <a:p>
              <a:pPr marL="0" indent="0" algn="l">
                <a:lnSpc>
                  <a:spcPts val="2150"/>
                </a:lnSpc>
                <a:buNone/>
              </a:pPr>
              <a:r>
                <a:rPr lang="en-US" sz="1600" b="1" dirty="0">
                  <a:solidFill>
                    <a:schemeClr val="accent6">
                      <a:lumMod val="50000"/>
                    </a:schemeClr>
                  </a:solidFill>
                  <a:ea typeface="Nunito Sans Bold" pitchFamily="34" charset="-122"/>
                  <a:cs typeface="Nunito Sans Bold" pitchFamily="34" charset="-120"/>
                </a:rPr>
                <a:t>HDMS Integration</a:t>
              </a:r>
              <a:endParaRPr lang="en-US" sz="1600" dirty="0">
                <a:solidFill>
                  <a:schemeClr val="accent6">
                    <a:lumMod val="50000"/>
                  </a:schemeClr>
                </a:solidFill>
              </a:endParaRPr>
            </a:p>
          </p:txBody>
        </p:sp>
        <p:sp>
          <p:nvSpPr>
            <p:cNvPr id="27" name="Text 7">
              <a:extLst>
                <a:ext uri="{FF2B5EF4-FFF2-40B4-BE49-F238E27FC236}">
                  <a16:creationId xmlns:a16="http://schemas.microsoft.com/office/drawing/2014/main" id="{509C72D3-A5AC-419F-248C-93540205F7C0}"/>
                </a:ext>
              </a:extLst>
            </p:cNvPr>
            <p:cNvSpPr/>
            <p:nvPr/>
          </p:nvSpPr>
          <p:spPr>
            <a:xfrm>
              <a:off x="1063823" y="3665696"/>
              <a:ext cx="3768923" cy="1357313"/>
            </a:xfrm>
            <a:prstGeom prst="rect">
              <a:avLst/>
            </a:prstGeom>
            <a:noFill/>
            <a:ln/>
          </p:spPr>
          <p:txBody>
            <a:bodyPr wrap="square" lIns="0" tIns="0" rIns="0" bIns="0" rtlCol="0" anchor="t"/>
            <a:lstStyle/>
            <a:p>
              <a:pPr marL="0" indent="0" algn="l">
                <a:lnSpc>
                  <a:spcPts val="2100"/>
                </a:lnSpc>
                <a:buNone/>
              </a:pPr>
              <a:r>
                <a:rPr lang="en-US" sz="1200" dirty="0">
                  <a:solidFill>
                    <a:schemeClr val="accent6">
                      <a:lumMod val="50000"/>
                    </a:schemeClr>
                  </a:solidFill>
                  <a:ea typeface="Nunito Sans" pitchFamily="34" charset="-122"/>
                  <a:cs typeface="Nunito Sans" pitchFamily="34" charset="-120"/>
                </a:rPr>
                <a:t>Documents from </a:t>
              </a:r>
              <a:r>
                <a:rPr lang="en-US" sz="1200" b="1" dirty="0">
                  <a:solidFill>
                    <a:schemeClr val="accent6">
                      <a:lumMod val="50000"/>
                    </a:schemeClr>
                  </a:solidFill>
                  <a:ea typeface="Nunito Sans" pitchFamily="34" charset="-122"/>
                  <a:cs typeface="Nunito Sans" pitchFamily="34" charset="-120"/>
                </a:rPr>
                <a:t>iEnabler</a:t>
              </a:r>
              <a:r>
                <a:rPr lang="en-US" sz="1200" dirty="0">
                  <a:solidFill>
                    <a:schemeClr val="accent6">
                      <a:lumMod val="50000"/>
                    </a:schemeClr>
                  </a:solidFill>
                  <a:ea typeface="Nunito Sans" pitchFamily="34" charset="-122"/>
                  <a:cs typeface="Nunito Sans" pitchFamily="34" charset="-120"/>
                </a:rPr>
                <a:t>, </a:t>
              </a:r>
              <a:r>
                <a:rPr lang="en-US" sz="1200" b="1" dirty="0">
                  <a:solidFill>
                    <a:schemeClr val="accent6">
                      <a:lumMod val="50000"/>
                    </a:schemeClr>
                  </a:solidFill>
                  <a:ea typeface="Nunito Sans" pitchFamily="34" charset="-122"/>
                  <a:cs typeface="Nunito Sans" pitchFamily="34" charset="-120"/>
                </a:rPr>
                <a:t>Wizard</a:t>
              </a:r>
              <a:r>
                <a:rPr lang="en-US" sz="1200" dirty="0">
                  <a:solidFill>
                    <a:schemeClr val="accent6">
                      <a:lumMod val="50000"/>
                    </a:schemeClr>
                  </a:solidFill>
                  <a:ea typeface="Nunito Sans" pitchFamily="34" charset="-122"/>
                  <a:cs typeface="Nunito Sans" pitchFamily="34" charset="-120"/>
                </a:rPr>
                <a:t>, and </a:t>
              </a:r>
              <a:r>
                <a:rPr lang="en-US" sz="1200" b="1" dirty="0">
                  <a:solidFill>
                    <a:schemeClr val="accent6">
                      <a:lumMod val="50000"/>
                    </a:schemeClr>
                  </a:solidFill>
                  <a:ea typeface="Nunito Sans" pitchFamily="34" charset="-122"/>
                  <a:cs typeface="Nunito Sans" pitchFamily="34" charset="-120"/>
                </a:rPr>
                <a:t>Infinity</a:t>
              </a:r>
              <a:r>
                <a:rPr lang="en-US" sz="1200" dirty="0">
                  <a:solidFill>
                    <a:schemeClr val="accent6">
                      <a:lumMod val="50000"/>
                    </a:schemeClr>
                  </a:solidFill>
                  <a:ea typeface="Nunito Sans" pitchFamily="34" charset="-122"/>
                  <a:cs typeface="Nunito Sans" pitchFamily="34" charset="-120"/>
                </a:rPr>
                <a:t> are now automatically merged and correctly categorised within HDMS, eliminating manual document reconciliation and reducing the risk of misclassified records.</a:t>
              </a:r>
              <a:endParaRPr lang="en-US" sz="1200" dirty="0">
                <a:solidFill>
                  <a:schemeClr val="accent6">
                    <a:lumMod val="50000"/>
                  </a:schemeClr>
                </a:solidFill>
              </a:endParaRPr>
            </a:p>
          </p:txBody>
        </p:sp>
        <p:sp>
          <p:nvSpPr>
            <p:cNvPr id="28" name="Shape 8">
              <a:extLst>
                <a:ext uri="{FF2B5EF4-FFF2-40B4-BE49-F238E27FC236}">
                  <a16:creationId xmlns:a16="http://schemas.microsoft.com/office/drawing/2014/main" id="{5A73747C-0728-CF1A-4CEE-23E21960EECF}"/>
                </a:ext>
              </a:extLst>
            </p:cNvPr>
            <p:cNvSpPr/>
            <p:nvPr/>
          </p:nvSpPr>
          <p:spPr>
            <a:xfrm>
              <a:off x="5194935" y="3088838"/>
              <a:ext cx="4240411" cy="2135624"/>
            </a:xfrm>
            <a:prstGeom prst="roundRect">
              <a:avLst>
                <a:gd name="adj" fmla="val 5138"/>
              </a:avLst>
            </a:prstGeom>
            <a:solidFill>
              <a:srgbClr val="F2F2F2"/>
            </a:solidFill>
            <a:ln w="22860">
              <a:solidFill>
                <a:srgbClr val="B3D7E4"/>
              </a:solidFill>
              <a:prstDash val="solid"/>
            </a:ln>
          </p:spPr>
          <p:txBody>
            <a:bodyPr/>
            <a:lstStyle/>
            <a:p>
              <a:endParaRPr lang="en-ZA" sz="1600">
                <a:solidFill>
                  <a:schemeClr val="accent6">
                    <a:lumMod val="50000"/>
                  </a:schemeClr>
                </a:solidFill>
              </a:endParaRPr>
            </a:p>
          </p:txBody>
        </p:sp>
        <p:sp>
          <p:nvSpPr>
            <p:cNvPr id="29" name="Shape 9">
              <a:extLst>
                <a:ext uri="{FF2B5EF4-FFF2-40B4-BE49-F238E27FC236}">
                  <a16:creationId xmlns:a16="http://schemas.microsoft.com/office/drawing/2014/main" id="{4AA712C1-68D3-8FEE-7C1F-B42503BA772B}"/>
                </a:ext>
              </a:extLst>
            </p:cNvPr>
            <p:cNvSpPr/>
            <p:nvPr/>
          </p:nvSpPr>
          <p:spPr>
            <a:xfrm>
              <a:off x="5172075" y="3088838"/>
              <a:ext cx="91440" cy="2135624"/>
            </a:xfrm>
            <a:prstGeom prst="roundRect">
              <a:avLst>
                <a:gd name="adj" fmla="val 82047"/>
              </a:avLst>
            </a:prstGeom>
            <a:solidFill>
              <a:srgbClr val="03AEEF"/>
            </a:solidFill>
            <a:ln/>
          </p:spPr>
          <p:txBody>
            <a:bodyPr/>
            <a:lstStyle/>
            <a:p>
              <a:endParaRPr lang="en-ZA" sz="1600">
                <a:solidFill>
                  <a:schemeClr val="accent6">
                    <a:lumMod val="50000"/>
                  </a:schemeClr>
                </a:solidFill>
              </a:endParaRPr>
            </a:p>
          </p:txBody>
        </p:sp>
        <p:sp>
          <p:nvSpPr>
            <p:cNvPr id="30" name="Text 10">
              <a:extLst>
                <a:ext uri="{FF2B5EF4-FFF2-40B4-BE49-F238E27FC236}">
                  <a16:creationId xmlns:a16="http://schemas.microsoft.com/office/drawing/2014/main" id="{DB40BF6C-4B5E-7C16-74D7-78B9B7B5F31F}"/>
                </a:ext>
              </a:extLst>
            </p:cNvPr>
            <p:cNvSpPr/>
            <p:nvPr/>
          </p:nvSpPr>
          <p:spPr>
            <a:xfrm>
              <a:off x="5464969" y="3290292"/>
              <a:ext cx="3222308" cy="278963"/>
            </a:xfrm>
            <a:prstGeom prst="rect">
              <a:avLst/>
            </a:prstGeom>
            <a:noFill/>
            <a:ln/>
          </p:spPr>
          <p:txBody>
            <a:bodyPr wrap="none" lIns="0" tIns="0" rIns="0" bIns="0" rtlCol="0" anchor="t"/>
            <a:lstStyle/>
            <a:p>
              <a:pPr marL="0" indent="0" algn="l">
                <a:lnSpc>
                  <a:spcPts val="2150"/>
                </a:lnSpc>
                <a:buNone/>
              </a:pPr>
              <a:r>
                <a:rPr lang="en-US" sz="1600" b="1" dirty="0">
                  <a:solidFill>
                    <a:schemeClr val="accent6">
                      <a:lumMod val="50000"/>
                    </a:schemeClr>
                  </a:solidFill>
                  <a:ea typeface="Nunito Sans Bold" pitchFamily="34" charset="-122"/>
                  <a:cs typeface="Nunito Sans Bold" pitchFamily="34" charset="-120"/>
                </a:rPr>
                <a:t>Graduation Event Management</a:t>
              </a:r>
              <a:endParaRPr lang="en-US" sz="1600" dirty="0">
                <a:solidFill>
                  <a:schemeClr val="accent6">
                    <a:lumMod val="50000"/>
                  </a:schemeClr>
                </a:solidFill>
              </a:endParaRPr>
            </a:p>
          </p:txBody>
        </p:sp>
        <p:sp>
          <p:nvSpPr>
            <p:cNvPr id="31" name="Text 11">
              <a:extLst>
                <a:ext uri="{FF2B5EF4-FFF2-40B4-BE49-F238E27FC236}">
                  <a16:creationId xmlns:a16="http://schemas.microsoft.com/office/drawing/2014/main" id="{2B13EE99-2A8D-7E6A-7650-82014A89EDDE}"/>
                </a:ext>
              </a:extLst>
            </p:cNvPr>
            <p:cNvSpPr/>
            <p:nvPr/>
          </p:nvSpPr>
          <p:spPr>
            <a:xfrm>
              <a:off x="5464969" y="3665696"/>
              <a:ext cx="3768923" cy="1357313"/>
            </a:xfrm>
            <a:prstGeom prst="rect">
              <a:avLst/>
            </a:prstGeom>
            <a:noFill/>
            <a:ln/>
          </p:spPr>
          <p:txBody>
            <a:bodyPr wrap="square" lIns="0" tIns="0" rIns="0" bIns="0" rtlCol="0" anchor="t"/>
            <a:lstStyle/>
            <a:p>
              <a:pPr marL="0" indent="0" algn="l">
                <a:lnSpc>
                  <a:spcPts val="2100"/>
                </a:lnSpc>
                <a:buNone/>
              </a:pPr>
              <a:r>
                <a:rPr lang="en-US" sz="1200" dirty="0">
                  <a:solidFill>
                    <a:schemeClr val="accent6">
                      <a:lumMod val="50000"/>
                    </a:schemeClr>
                  </a:solidFill>
                  <a:ea typeface="Nunito Sans" pitchFamily="34" charset="-122"/>
                  <a:cs typeface="Nunito Sans" pitchFamily="34" charset="-120"/>
                </a:rPr>
                <a:t>New capabilities allow administrators to link students to graduation ceremonies, generate graduate and guest tickets, and print ceremony tickets — supporting a fully managed end-to-end graduation workflow.</a:t>
              </a:r>
              <a:endParaRPr lang="en-US" sz="1200" dirty="0">
                <a:solidFill>
                  <a:schemeClr val="accent6">
                    <a:lumMod val="50000"/>
                  </a:schemeClr>
                </a:solidFill>
              </a:endParaRPr>
            </a:p>
          </p:txBody>
        </p:sp>
        <p:sp>
          <p:nvSpPr>
            <p:cNvPr id="32" name="Shape 12">
              <a:extLst>
                <a:ext uri="{FF2B5EF4-FFF2-40B4-BE49-F238E27FC236}">
                  <a16:creationId xmlns:a16="http://schemas.microsoft.com/office/drawing/2014/main" id="{6A3093AB-401B-313D-768D-F2BB71022A8B}"/>
                </a:ext>
              </a:extLst>
            </p:cNvPr>
            <p:cNvSpPr/>
            <p:nvPr/>
          </p:nvSpPr>
          <p:spPr>
            <a:xfrm>
              <a:off x="9596080" y="3088838"/>
              <a:ext cx="4240411" cy="2135624"/>
            </a:xfrm>
            <a:prstGeom prst="roundRect">
              <a:avLst>
                <a:gd name="adj" fmla="val 5138"/>
              </a:avLst>
            </a:prstGeom>
            <a:solidFill>
              <a:srgbClr val="F2F2F2"/>
            </a:solidFill>
            <a:ln w="22860">
              <a:solidFill>
                <a:srgbClr val="B3D7E4"/>
              </a:solidFill>
              <a:prstDash val="solid"/>
            </a:ln>
          </p:spPr>
          <p:txBody>
            <a:bodyPr/>
            <a:lstStyle/>
            <a:p>
              <a:endParaRPr lang="en-ZA" sz="1600">
                <a:solidFill>
                  <a:schemeClr val="accent6">
                    <a:lumMod val="50000"/>
                  </a:schemeClr>
                </a:solidFill>
              </a:endParaRPr>
            </a:p>
          </p:txBody>
        </p:sp>
        <p:sp>
          <p:nvSpPr>
            <p:cNvPr id="33" name="Shape 13">
              <a:extLst>
                <a:ext uri="{FF2B5EF4-FFF2-40B4-BE49-F238E27FC236}">
                  <a16:creationId xmlns:a16="http://schemas.microsoft.com/office/drawing/2014/main" id="{4B8E06AF-8BF5-E3C6-6A88-B9C2E4F57D3B}"/>
                </a:ext>
              </a:extLst>
            </p:cNvPr>
            <p:cNvSpPr/>
            <p:nvPr/>
          </p:nvSpPr>
          <p:spPr>
            <a:xfrm>
              <a:off x="9573220" y="3088838"/>
              <a:ext cx="91440" cy="2135624"/>
            </a:xfrm>
            <a:prstGeom prst="roundRect">
              <a:avLst>
                <a:gd name="adj" fmla="val 82047"/>
              </a:avLst>
            </a:prstGeom>
            <a:solidFill>
              <a:srgbClr val="03AEEF"/>
            </a:solidFill>
            <a:ln/>
          </p:spPr>
          <p:txBody>
            <a:bodyPr/>
            <a:lstStyle/>
            <a:p>
              <a:endParaRPr lang="en-ZA" sz="1600">
                <a:solidFill>
                  <a:schemeClr val="accent6">
                    <a:lumMod val="50000"/>
                  </a:schemeClr>
                </a:solidFill>
              </a:endParaRPr>
            </a:p>
          </p:txBody>
        </p:sp>
        <p:sp>
          <p:nvSpPr>
            <p:cNvPr id="34" name="Text 14">
              <a:extLst>
                <a:ext uri="{FF2B5EF4-FFF2-40B4-BE49-F238E27FC236}">
                  <a16:creationId xmlns:a16="http://schemas.microsoft.com/office/drawing/2014/main" id="{9699B7B5-1202-0F01-1624-A2B64E017F0B}"/>
                </a:ext>
              </a:extLst>
            </p:cNvPr>
            <p:cNvSpPr/>
            <p:nvPr/>
          </p:nvSpPr>
          <p:spPr>
            <a:xfrm>
              <a:off x="9866114" y="3290292"/>
              <a:ext cx="2373154" cy="278963"/>
            </a:xfrm>
            <a:prstGeom prst="rect">
              <a:avLst/>
            </a:prstGeom>
            <a:noFill/>
            <a:ln/>
          </p:spPr>
          <p:txBody>
            <a:bodyPr wrap="none" lIns="0" tIns="0" rIns="0" bIns="0" rtlCol="0" anchor="t"/>
            <a:lstStyle/>
            <a:p>
              <a:pPr marL="0" indent="0" algn="l">
                <a:lnSpc>
                  <a:spcPts val="2150"/>
                </a:lnSpc>
                <a:buNone/>
              </a:pPr>
              <a:r>
                <a:rPr lang="en-US" sz="1600" b="1" dirty="0">
                  <a:solidFill>
                    <a:schemeClr val="accent6">
                      <a:lumMod val="50000"/>
                    </a:schemeClr>
                  </a:solidFill>
                  <a:ea typeface="Nunito Sans Bold" pitchFamily="34" charset="-122"/>
                  <a:cs typeface="Nunito Sans Bold" pitchFamily="34" charset="-120"/>
                </a:rPr>
                <a:t>Application Processing</a:t>
              </a:r>
              <a:endParaRPr lang="en-US" sz="1600" dirty="0">
                <a:solidFill>
                  <a:schemeClr val="accent6">
                    <a:lumMod val="50000"/>
                  </a:schemeClr>
                </a:solidFill>
              </a:endParaRPr>
            </a:p>
          </p:txBody>
        </p:sp>
        <p:sp>
          <p:nvSpPr>
            <p:cNvPr id="35" name="Text 15">
              <a:extLst>
                <a:ext uri="{FF2B5EF4-FFF2-40B4-BE49-F238E27FC236}">
                  <a16:creationId xmlns:a16="http://schemas.microsoft.com/office/drawing/2014/main" id="{D4A3B007-20B4-814E-486A-B717A5128CFC}"/>
                </a:ext>
              </a:extLst>
            </p:cNvPr>
            <p:cNvSpPr/>
            <p:nvPr/>
          </p:nvSpPr>
          <p:spPr>
            <a:xfrm>
              <a:off x="9866114" y="3665696"/>
              <a:ext cx="3768923" cy="1357313"/>
            </a:xfrm>
            <a:prstGeom prst="rect">
              <a:avLst/>
            </a:prstGeom>
            <a:noFill/>
            <a:ln/>
          </p:spPr>
          <p:txBody>
            <a:bodyPr wrap="square" lIns="0" tIns="0" rIns="0" bIns="0" rtlCol="0" anchor="t"/>
            <a:lstStyle/>
            <a:p>
              <a:pPr marL="0" indent="0" algn="l">
                <a:lnSpc>
                  <a:spcPts val="2100"/>
                </a:lnSpc>
                <a:buNone/>
              </a:pPr>
              <a:r>
                <a:rPr lang="en-US" sz="1200" dirty="0">
                  <a:solidFill>
                    <a:schemeClr val="accent6">
                      <a:lumMod val="50000"/>
                    </a:schemeClr>
                  </a:solidFill>
                  <a:ea typeface="Nunito Sans" pitchFamily="34" charset="-122"/>
                  <a:cs typeface="Nunito Sans" pitchFamily="34" charset="-120"/>
                </a:rPr>
                <a:t>Enhanced matric result processing and validation improves accuracy during application review. A better audit trail with date and time stamping ensures full traceability of application changes.</a:t>
              </a:r>
              <a:endParaRPr lang="en-US" sz="1200" dirty="0">
                <a:solidFill>
                  <a:schemeClr val="accent6">
                    <a:lumMod val="50000"/>
                  </a:schemeClr>
                </a:solidFill>
              </a:endParaRPr>
            </a:p>
          </p:txBody>
        </p:sp>
        <p:sp>
          <p:nvSpPr>
            <p:cNvPr id="36" name="Shape 16">
              <a:extLst>
                <a:ext uri="{FF2B5EF4-FFF2-40B4-BE49-F238E27FC236}">
                  <a16:creationId xmlns:a16="http://schemas.microsoft.com/office/drawing/2014/main" id="{84FD0A67-70C9-A63B-5DE3-CA8E918ED8B4}"/>
                </a:ext>
              </a:extLst>
            </p:cNvPr>
            <p:cNvSpPr/>
            <p:nvPr/>
          </p:nvSpPr>
          <p:spPr>
            <a:xfrm>
              <a:off x="793790" y="5385197"/>
              <a:ext cx="4240411" cy="2135624"/>
            </a:xfrm>
            <a:prstGeom prst="roundRect">
              <a:avLst>
                <a:gd name="adj" fmla="val 5138"/>
              </a:avLst>
            </a:prstGeom>
            <a:solidFill>
              <a:srgbClr val="F2F2F2"/>
            </a:solidFill>
            <a:ln w="22860">
              <a:solidFill>
                <a:srgbClr val="B3D7E4"/>
              </a:solidFill>
              <a:prstDash val="solid"/>
            </a:ln>
          </p:spPr>
          <p:txBody>
            <a:bodyPr/>
            <a:lstStyle/>
            <a:p>
              <a:endParaRPr lang="en-ZA" sz="1600">
                <a:solidFill>
                  <a:schemeClr val="accent6">
                    <a:lumMod val="50000"/>
                  </a:schemeClr>
                </a:solidFill>
              </a:endParaRPr>
            </a:p>
          </p:txBody>
        </p:sp>
        <p:sp>
          <p:nvSpPr>
            <p:cNvPr id="37" name="Shape 17">
              <a:extLst>
                <a:ext uri="{FF2B5EF4-FFF2-40B4-BE49-F238E27FC236}">
                  <a16:creationId xmlns:a16="http://schemas.microsoft.com/office/drawing/2014/main" id="{E044A3DB-9A13-027E-7224-EEE078C70E19}"/>
                </a:ext>
              </a:extLst>
            </p:cNvPr>
            <p:cNvSpPr/>
            <p:nvPr/>
          </p:nvSpPr>
          <p:spPr>
            <a:xfrm>
              <a:off x="770930" y="5385197"/>
              <a:ext cx="91440" cy="2135624"/>
            </a:xfrm>
            <a:prstGeom prst="roundRect">
              <a:avLst>
                <a:gd name="adj" fmla="val 82047"/>
              </a:avLst>
            </a:prstGeom>
            <a:solidFill>
              <a:srgbClr val="03AEEF"/>
            </a:solidFill>
            <a:ln/>
          </p:spPr>
          <p:txBody>
            <a:bodyPr/>
            <a:lstStyle/>
            <a:p>
              <a:endParaRPr lang="en-ZA" sz="1600">
                <a:solidFill>
                  <a:schemeClr val="accent6">
                    <a:lumMod val="50000"/>
                  </a:schemeClr>
                </a:solidFill>
              </a:endParaRPr>
            </a:p>
          </p:txBody>
        </p:sp>
        <p:sp>
          <p:nvSpPr>
            <p:cNvPr id="38" name="Text 18">
              <a:extLst>
                <a:ext uri="{FF2B5EF4-FFF2-40B4-BE49-F238E27FC236}">
                  <a16:creationId xmlns:a16="http://schemas.microsoft.com/office/drawing/2014/main" id="{7881FC5C-F528-7FE3-F4F3-3874047F93B4}"/>
                </a:ext>
              </a:extLst>
            </p:cNvPr>
            <p:cNvSpPr/>
            <p:nvPr/>
          </p:nvSpPr>
          <p:spPr>
            <a:xfrm>
              <a:off x="1063823" y="5586651"/>
              <a:ext cx="2232779" cy="278963"/>
            </a:xfrm>
            <a:prstGeom prst="rect">
              <a:avLst/>
            </a:prstGeom>
            <a:noFill/>
            <a:ln/>
          </p:spPr>
          <p:txBody>
            <a:bodyPr wrap="none" lIns="0" tIns="0" rIns="0" bIns="0" rtlCol="0" anchor="t"/>
            <a:lstStyle/>
            <a:p>
              <a:pPr marL="0" indent="0" algn="l">
                <a:lnSpc>
                  <a:spcPts val="2150"/>
                </a:lnSpc>
                <a:buNone/>
              </a:pPr>
              <a:r>
                <a:rPr lang="en-US" sz="1600" b="1" dirty="0">
                  <a:solidFill>
                    <a:schemeClr val="accent6">
                      <a:lumMod val="50000"/>
                    </a:schemeClr>
                  </a:solidFill>
                  <a:ea typeface="Nunito Sans Bold" pitchFamily="34" charset="-122"/>
                  <a:cs typeface="Nunito Sans Bold" pitchFamily="34" charset="-120"/>
                </a:rPr>
                <a:t>Registration Stability</a:t>
              </a:r>
              <a:endParaRPr lang="en-US" sz="1600" dirty="0">
                <a:solidFill>
                  <a:schemeClr val="accent6">
                    <a:lumMod val="50000"/>
                  </a:schemeClr>
                </a:solidFill>
              </a:endParaRPr>
            </a:p>
          </p:txBody>
        </p:sp>
        <p:sp>
          <p:nvSpPr>
            <p:cNvPr id="39" name="Text 19">
              <a:extLst>
                <a:ext uri="{FF2B5EF4-FFF2-40B4-BE49-F238E27FC236}">
                  <a16:creationId xmlns:a16="http://schemas.microsoft.com/office/drawing/2014/main" id="{35C3C03A-1C2D-A0DF-DE9E-D74ACFAE6E9D}"/>
                </a:ext>
              </a:extLst>
            </p:cNvPr>
            <p:cNvSpPr/>
            <p:nvPr/>
          </p:nvSpPr>
          <p:spPr>
            <a:xfrm>
              <a:off x="1063823" y="5962055"/>
              <a:ext cx="3768923" cy="1357313"/>
            </a:xfrm>
            <a:prstGeom prst="rect">
              <a:avLst/>
            </a:prstGeom>
            <a:noFill/>
            <a:ln/>
          </p:spPr>
          <p:txBody>
            <a:bodyPr wrap="square" lIns="0" tIns="0" rIns="0" bIns="0" rtlCol="0" anchor="t"/>
            <a:lstStyle/>
            <a:p>
              <a:pPr marL="0" indent="0" algn="l">
                <a:lnSpc>
                  <a:spcPts val="2100"/>
                </a:lnSpc>
                <a:buNone/>
              </a:pPr>
              <a:r>
                <a:rPr lang="en-US" sz="1200" dirty="0">
                  <a:solidFill>
                    <a:schemeClr val="accent6">
                      <a:lumMod val="50000"/>
                    </a:schemeClr>
                  </a:solidFill>
                  <a:ea typeface="Nunito Sans" pitchFamily="34" charset="-122"/>
                  <a:cs typeface="Nunito Sans" pitchFamily="34" charset="-120"/>
                </a:rPr>
                <a:t>Improved handling of registration data between back-office and web registration reduces sync errors and ensures consistency across systems during peak registration periods.</a:t>
              </a:r>
              <a:endParaRPr lang="en-US" sz="1200" dirty="0">
                <a:solidFill>
                  <a:schemeClr val="accent6">
                    <a:lumMod val="50000"/>
                  </a:schemeClr>
                </a:solidFill>
              </a:endParaRPr>
            </a:p>
          </p:txBody>
        </p:sp>
        <p:sp>
          <p:nvSpPr>
            <p:cNvPr id="40" name="Shape 20">
              <a:extLst>
                <a:ext uri="{FF2B5EF4-FFF2-40B4-BE49-F238E27FC236}">
                  <a16:creationId xmlns:a16="http://schemas.microsoft.com/office/drawing/2014/main" id="{755DBE85-8358-CC9F-31AB-DD7390123639}"/>
                </a:ext>
              </a:extLst>
            </p:cNvPr>
            <p:cNvSpPr/>
            <p:nvPr/>
          </p:nvSpPr>
          <p:spPr>
            <a:xfrm>
              <a:off x="5194935" y="5385197"/>
              <a:ext cx="4240411" cy="2135624"/>
            </a:xfrm>
            <a:prstGeom prst="roundRect">
              <a:avLst>
                <a:gd name="adj" fmla="val 5138"/>
              </a:avLst>
            </a:prstGeom>
            <a:solidFill>
              <a:srgbClr val="F2F2F2"/>
            </a:solidFill>
            <a:ln w="22860">
              <a:solidFill>
                <a:srgbClr val="B3D7E4"/>
              </a:solidFill>
              <a:prstDash val="solid"/>
            </a:ln>
          </p:spPr>
          <p:txBody>
            <a:bodyPr/>
            <a:lstStyle/>
            <a:p>
              <a:endParaRPr lang="en-ZA" sz="1600">
                <a:solidFill>
                  <a:schemeClr val="accent6">
                    <a:lumMod val="50000"/>
                  </a:schemeClr>
                </a:solidFill>
              </a:endParaRPr>
            </a:p>
          </p:txBody>
        </p:sp>
        <p:sp>
          <p:nvSpPr>
            <p:cNvPr id="41" name="Shape 21">
              <a:extLst>
                <a:ext uri="{FF2B5EF4-FFF2-40B4-BE49-F238E27FC236}">
                  <a16:creationId xmlns:a16="http://schemas.microsoft.com/office/drawing/2014/main" id="{37E36C1C-BCCB-0E56-2D4F-A7C6093DC897}"/>
                </a:ext>
              </a:extLst>
            </p:cNvPr>
            <p:cNvSpPr/>
            <p:nvPr/>
          </p:nvSpPr>
          <p:spPr>
            <a:xfrm>
              <a:off x="5172075" y="5385197"/>
              <a:ext cx="91440" cy="2135624"/>
            </a:xfrm>
            <a:prstGeom prst="roundRect">
              <a:avLst>
                <a:gd name="adj" fmla="val 82047"/>
              </a:avLst>
            </a:prstGeom>
            <a:solidFill>
              <a:srgbClr val="03AEEF"/>
            </a:solidFill>
            <a:ln/>
          </p:spPr>
          <p:txBody>
            <a:bodyPr/>
            <a:lstStyle/>
            <a:p>
              <a:endParaRPr lang="en-ZA" sz="1600">
                <a:solidFill>
                  <a:schemeClr val="accent6">
                    <a:lumMod val="50000"/>
                  </a:schemeClr>
                </a:solidFill>
              </a:endParaRPr>
            </a:p>
          </p:txBody>
        </p:sp>
        <p:sp>
          <p:nvSpPr>
            <p:cNvPr id="42" name="Text 22">
              <a:extLst>
                <a:ext uri="{FF2B5EF4-FFF2-40B4-BE49-F238E27FC236}">
                  <a16:creationId xmlns:a16="http://schemas.microsoft.com/office/drawing/2014/main" id="{F668F9D7-E46F-3905-2C05-0F3E09C35EDF}"/>
                </a:ext>
              </a:extLst>
            </p:cNvPr>
            <p:cNvSpPr/>
            <p:nvPr/>
          </p:nvSpPr>
          <p:spPr>
            <a:xfrm>
              <a:off x="5464969" y="5586651"/>
              <a:ext cx="3121223" cy="278963"/>
            </a:xfrm>
            <a:prstGeom prst="rect">
              <a:avLst/>
            </a:prstGeom>
            <a:noFill/>
            <a:ln/>
          </p:spPr>
          <p:txBody>
            <a:bodyPr wrap="none" lIns="0" tIns="0" rIns="0" bIns="0" rtlCol="0" anchor="t"/>
            <a:lstStyle/>
            <a:p>
              <a:pPr marL="0" indent="0" algn="l">
                <a:lnSpc>
                  <a:spcPts val="2150"/>
                </a:lnSpc>
                <a:buNone/>
              </a:pPr>
              <a:r>
                <a:rPr lang="en-US" sz="1600" b="1" dirty="0">
                  <a:solidFill>
                    <a:schemeClr val="accent6">
                      <a:lumMod val="50000"/>
                    </a:schemeClr>
                  </a:solidFill>
                  <a:ea typeface="Nunito Sans Bold" pitchFamily="34" charset="-122"/>
                  <a:cs typeface="Nunito Sans Bold" pitchFamily="34" charset="-120"/>
                </a:rPr>
                <a:t>Portal Security Enhancements</a:t>
              </a:r>
              <a:endParaRPr lang="en-US" sz="1600" dirty="0">
                <a:solidFill>
                  <a:schemeClr val="accent6">
                    <a:lumMod val="50000"/>
                  </a:schemeClr>
                </a:solidFill>
              </a:endParaRPr>
            </a:p>
          </p:txBody>
        </p:sp>
        <p:sp>
          <p:nvSpPr>
            <p:cNvPr id="43" name="Text 23">
              <a:extLst>
                <a:ext uri="{FF2B5EF4-FFF2-40B4-BE49-F238E27FC236}">
                  <a16:creationId xmlns:a16="http://schemas.microsoft.com/office/drawing/2014/main" id="{50319257-EF94-763E-4EBF-1E75D9B34ABA}"/>
                </a:ext>
              </a:extLst>
            </p:cNvPr>
            <p:cNvSpPr/>
            <p:nvPr/>
          </p:nvSpPr>
          <p:spPr>
            <a:xfrm>
              <a:off x="5464969" y="5962055"/>
              <a:ext cx="3768923" cy="1357313"/>
            </a:xfrm>
            <a:prstGeom prst="rect">
              <a:avLst/>
            </a:prstGeom>
            <a:noFill/>
            <a:ln/>
          </p:spPr>
          <p:txBody>
            <a:bodyPr wrap="square" lIns="0" tIns="0" rIns="0" bIns="0" rtlCol="0" anchor="t"/>
            <a:lstStyle/>
            <a:p>
              <a:pPr marL="0" indent="0" algn="l">
                <a:lnSpc>
                  <a:spcPts val="2100"/>
                </a:lnSpc>
                <a:buNone/>
              </a:pPr>
              <a:r>
                <a:rPr lang="en-US" sz="1200" dirty="0">
                  <a:solidFill>
                    <a:schemeClr val="accent6">
                      <a:lumMod val="50000"/>
                    </a:schemeClr>
                  </a:solidFill>
                  <a:ea typeface="Nunito Sans" pitchFamily="34" charset="-122"/>
                  <a:cs typeface="Nunito Sans" pitchFamily="34" charset="-120"/>
                </a:rPr>
                <a:t>Improved login handling with </a:t>
              </a:r>
              <a:r>
                <a:rPr lang="en-US" sz="1200" b="1" dirty="0">
                  <a:solidFill>
                    <a:schemeClr val="accent6">
                      <a:lumMod val="50000"/>
                    </a:schemeClr>
                  </a:solidFill>
                  <a:ea typeface="Nunito Sans" pitchFamily="34" charset="-122"/>
                  <a:cs typeface="Nunito Sans" pitchFamily="34" charset="-120"/>
                </a:rPr>
                <a:t>SAML/AAD</a:t>
              </a:r>
              <a:r>
                <a:rPr lang="en-US" sz="1200" dirty="0">
                  <a:solidFill>
                    <a:schemeClr val="accent6">
                      <a:lumMod val="50000"/>
                    </a:schemeClr>
                  </a:solidFill>
                  <a:ea typeface="Nunito Sans" pitchFamily="34" charset="-122"/>
                  <a:cs typeface="Nunito Sans" pitchFamily="34" charset="-120"/>
                </a:rPr>
                <a:t> authentication, guest login prevention, and embargo controls for matric-related processes strengthen access governance across the student portal.</a:t>
              </a:r>
              <a:endParaRPr lang="en-US" sz="1200" dirty="0">
                <a:solidFill>
                  <a:schemeClr val="accent6">
                    <a:lumMod val="50000"/>
                  </a:schemeClr>
                </a:solidFill>
              </a:endParaRPr>
            </a:p>
          </p:txBody>
        </p:sp>
      </p:grpSp>
    </p:spTree>
    <p:extLst>
      <p:ext uri="{BB962C8B-B14F-4D97-AF65-F5344CB8AC3E}">
        <p14:creationId xmlns:p14="http://schemas.microsoft.com/office/powerpoint/2010/main" val="1430966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37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6DAD-04FD-05BD-A6B9-0482CFE1E256}"/>
              </a:ext>
            </a:extLst>
          </p:cNvPr>
          <p:cNvSpPr>
            <a:spLocks noGrp="1"/>
          </p:cNvSpPr>
          <p:nvPr>
            <p:ph type="title"/>
          </p:nvPr>
        </p:nvSpPr>
        <p:spPr>
          <a:xfrm>
            <a:off x="1323399" y="1273902"/>
            <a:ext cx="7093688" cy="5709713"/>
          </a:xfrm>
        </p:spPr>
        <p:txBody>
          <a:bodyPr/>
          <a:lstStyle/>
          <a:p>
            <a:r>
              <a:rPr lang="en-GB" sz="5755" dirty="0"/>
              <a:t>Digital Transformation Roadmap 2026-2028</a:t>
            </a:r>
          </a:p>
        </p:txBody>
      </p:sp>
    </p:spTree>
    <p:extLst>
      <p:ext uri="{BB962C8B-B14F-4D97-AF65-F5344CB8AC3E}">
        <p14:creationId xmlns:p14="http://schemas.microsoft.com/office/powerpoint/2010/main" val="3247429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CC40DB-9E86-984D-13AB-947305CD3D2C}"/>
              </a:ext>
            </a:extLst>
          </p:cNvPr>
          <p:cNvSpPr>
            <a:spLocks noGrp="1"/>
          </p:cNvSpPr>
          <p:nvPr>
            <p:ph type="title"/>
          </p:nvPr>
        </p:nvSpPr>
        <p:spPr>
          <a:xfrm>
            <a:off x="6269492" y="1058143"/>
            <a:ext cx="6830059" cy="768909"/>
          </a:xfrm>
        </p:spPr>
        <p:txBody>
          <a:bodyPr/>
          <a:lstStyle/>
          <a:p>
            <a:r>
              <a:rPr lang="en-ZA"/>
              <a:t>Digital Transformation Roadmap 2026-2028</a:t>
            </a:r>
            <a:endParaRPr lang="en-ZA" dirty="0"/>
          </a:p>
        </p:txBody>
      </p:sp>
      <p:pic>
        <p:nvPicPr>
          <p:cNvPr id="5" name="Image 0" descr="preencoded.png">
            <a:extLst>
              <a:ext uri="{FF2B5EF4-FFF2-40B4-BE49-F238E27FC236}">
                <a16:creationId xmlns:a16="http://schemas.microsoft.com/office/drawing/2014/main" id="{610D49E9-7F8D-116D-636A-E696504D41E8}"/>
              </a:ext>
            </a:extLst>
          </p:cNvPr>
          <p:cNvPicPr>
            <a:picLocks noChangeAspect="1"/>
          </p:cNvPicPr>
          <p:nvPr/>
        </p:nvPicPr>
        <p:blipFill>
          <a:blip r:embed="rId2"/>
          <a:stretch>
            <a:fillRect/>
          </a:stretch>
        </p:blipFill>
        <p:spPr>
          <a:xfrm>
            <a:off x="6767" y="3807"/>
            <a:ext cx="5481325" cy="8221987"/>
          </a:xfrm>
          <a:prstGeom prst="rect">
            <a:avLst/>
          </a:prstGeom>
        </p:spPr>
      </p:pic>
      <p:sp>
        <p:nvSpPr>
          <p:cNvPr id="6" name="TextBox 5">
            <a:extLst>
              <a:ext uri="{FF2B5EF4-FFF2-40B4-BE49-F238E27FC236}">
                <a16:creationId xmlns:a16="http://schemas.microsoft.com/office/drawing/2014/main" id="{4D8E74FA-9F66-E0C0-BF69-54B4235AA33D}"/>
              </a:ext>
            </a:extLst>
          </p:cNvPr>
          <p:cNvSpPr txBox="1"/>
          <p:nvPr/>
        </p:nvSpPr>
        <p:spPr>
          <a:xfrm>
            <a:off x="6518907" y="3065179"/>
            <a:ext cx="7384791" cy="3634328"/>
          </a:xfrm>
          <a:prstGeom prst="rect">
            <a:avLst/>
          </a:prstGeom>
          <a:noFill/>
        </p:spPr>
        <p:txBody>
          <a:bodyPr wrap="square" rtlCol="0">
            <a:spAutoFit/>
          </a:bodyPr>
          <a:lstStyle/>
          <a:p>
            <a:pPr marL="456771" indent="-456771" defTabSz="730834">
              <a:buFont typeface="Arial" panose="020B0604020202020204" pitchFamily="34" charset="0"/>
              <a:buChar char="•"/>
            </a:pPr>
            <a:r>
              <a:rPr lang="en-US" sz="2877">
                <a:solidFill>
                  <a:srgbClr val="5F6369"/>
                </a:solidFill>
                <a:latin typeface="Calibri"/>
              </a:rPr>
              <a:t>Three-year strategy (2026-2028)</a:t>
            </a:r>
          </a:p>
          <a:p>
            <a:pPr marL="456771" indent="-456771" defTabSz="730834">
              <a:buFont typeface="Arial" panose="020B0604020202020204" pitchFamily="34" charset="0"/>
              <a:buChar char="•"/>
            </a:pPr>
            <a:r>
              <a:rPr lang="en-US" sz="2877">
                <a:solidFill>
                  <a:srgbClr val="5F6369"/>
                </a:solidFill>
                <a:latin typeface="Calibri"/>
              </a:rPr>
              <a:t>Modernize university IT systems</a:t>
            </a:r>
          </a:p>
          <a:p>
            <a:pPr marL="456771" indent="-456771" defTabSz="730834">
              <a:buFont typeface="Arial" panose="020B0604020202020204" pitchFamily="34" charset="0"/>
              <a:buChar char="•"/>
            </a:pPr>
            <a:r>
              <a:rPr lang="en-US" sz="2877">
                <a:solidFill>
                  <a:srgbClr val="5F6369"/>
                </a:solidFill>
                <a:latin typeface="Calibri"/>
              </a:rPr>
              <a:t>Leverage API-first architecture, intelligent automation, and AI-powered insights</a:t>
            </a:r>
          </a:p>
          <a:p>
            <a:pPr marL="456771" indent="-456771" defTabSz="730834">
              <a:buFont typeface="Arial" panose="020B0604020202020204" pitchFamily="34" charset="0"/>
              <a:buChar char="•"/>
            </a:pPr>
            <a:r>
              <a:rPr lang="en-US" sz="2877">
                <a:solidFill>
                  <a:srgbClr val="5F6369"/>
                </a:solidFill>
                <a:latin typeface="Calibri"/>
              </a:rPr>
              <a:t>Transform legacy infrastructure into a configurable, service-driven platform</a:t>
            </a:r>
          </a:p>
          <a:p>
            <a:pPr marL="456771" indent="-456771" defTabSz="730834">
              <a:buFont typeface="Arial" panose="020B0604020202020204" pitchFamily="34" charset="0"/>
              <a:buChar char="•"/>
            </a:pPr>
            <a:r>
              <a:rPr lang="en-US" sz="2877">
                <a:solidFill>
                  <a:srgbClr val="5F6369"/>
                </a:solidFill>
                <a:latin typeface="Calibri"/>
              </a:rPr>
              <a:t>Enhance student success, operational efficiency, and regulatory compliance</a:t>
            </a:r>
            <a:endParaRPr lang="en-US" sz="2877" dirty="0">
              <a:solidFill>
                <a:srgbClr val="5F6369"/>
              </a:solidFill>
              <a:latin typeface="Calibri"/>
            </a:endParaRPr>
          </a:p>
        </p:txBody>
      </p:sp>
    </p:spTree>
    <p:extLst>
      <p:ext uri="{BB962C8B-B14F-4D97-AF65-F5344CB8AC3E}">
        <p14:creationId xmlns:p14="http://schemas.microsoft.com/office/powerpoint/2010/main" val="427886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A48E-CFB3-5918-3F35-F6AB34D6F239}"/>
              </a:ext>
            </a:extLst>
          </p:cNvPr>
          <p:cNvSpPr>
            <a:spLocks noGrp="1"/>
          </p:cNvSpPr>
          <p:nvPr>
            <p:ph type="title"/>
          </p:nvPr>
        </p:nvSpPr>
        <p:spPr/>
        <p:txBody>
          <a:bodyPr/>
          <a:lstStyle/>
          <a:p>
            <a:r>
              <a:rPr lang="en-US" dirty="0"/>
              <a:t>Strategic Vision: Three-Year Transformation Journey</a:t>
            </a:r>
            <a:endParaRPr lang="en-ZA" dirty="0"/>
          </a:p>
        </p:txBody>
      </p:sp>
      <p:sp>
        <p:nvSpPr>
          <p:cNvPr id="3" name="Text 3">
            <a:extLst>
              <a:ext uri="{FF2B5EF4-FFF2-40B4-BE49-F238E27FC236}">
                <a16:creationId xmlns:a16="http://schemas.microsoft.com/office/drawing/2014/main" id="{CBCECA7E-4104-8342-5A0E-9FCE9FF01F23}"/>
              </a:ext>
            </a:extLst>
          </p:cNvPr>
          <p:cNvSpPr/>
          <p:nvPr/>
        </p:nvSpPr>
        <p:spPr>
          <a:xfrm>
            <a:off x="668925" y="2528475"/>
            <a:ext cx="6273548" cy="3172651"/>
          </a:xfrm>
          <a:prstGeom prst="rect">
            <a:avLst/>
          </a:prstGeom>
          <a:noFill/>
          <a:ln/>
        </p:spPr>
        <p:txBody>
          <a:bodyPr wrap="square" lIns="0" tIns="0" rIns="0" bIns="0" rtlCol="0" anchor="t"/>
          <a:lstStyle/>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Transformation spans three critical phases.</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Each phase builds on the previous year.</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2026: Modernization execution, core digital services, API infrastructure.</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2027: Automation and intelligent configuration.</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2028: Predictive analytics and commercial packaging.</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Phased approach minimizes disruption, maximizes value.</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By end of 2028: Fully modernized, AI-enhanced platform.</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4C4C4C"/>
                </a:solidFill>
                <a:latin typeface="Noto Serif" pitchFamily="34" charset="0"/>
                <a:ea typeface="Noto Serif" pitchFamily="34" charset="-122"/>
                <a:cs typeface="Noto Serif" pitchFamily="34" charset="-120"/>
              </a:rPr>
              <a:t>Positions institution as a leader in higher education technology.</a:t>
            </a:r>
            <a:endParaRPr lang="en-US" sz="1549" dirty="0">
              <a:solidFill>
                <a:srgbClr val="5F6369"/>
              </a:solidFill>
              <a:latin typeface="Calibri"/>
            </a:endParaRPr>
          </a:p>
        </p:txBody>
      </p:sp>
      <p:sp>
        <p:nvSpPr>
          <p:cNvPr id="4" name="Shape 4">
            <a:extLst>
              <a:ext uri="{FF2B5EF4-FFF2-40B4-BE49-F238E27FC236}">
                <a16:creationId xmlns:a16="http://schemas.microsoft.com/office/drawing/2014/main" id="{B18CBBC3-462D-63CF-D54E-AE355B4ABA4F}"/>
              </a:ext>
            </a:extLst>
          </p:cNvPr>
          <p:cNvSpPr/>
          <p:nvPr/>
        </p:nvSpPr>
        <p:spPr>
          <a:xfrm>
            <a:off x="7402443" y="2528475"/>
            <a:ext cx="6559032" cy="3905681"/>
          </a:xfrm>
          <a:prstGeom prst="roundRect">
            <a:avLst>
              <a:gd name="adj" fmla="val 3655"/>
            </a:avLst>
          </a:prstGeom>
          <a:solidFill>
            <a:srgbClr val="00B0F0"/>
          </a:solidFill>
          <a:ln/>
        </p:spPr>
        <p:txBody>
          <a:bodyPr/>
          <a:lstStyle/>
          <a:p>
            <a:pPr defTabSz="730834"/>
            <a:endParaRPr lang="en-ZA" sz="1798">
              <a:solidFill>
                <a:srgbClr val="5F6369"/>
              </a:solidFill>
              <a:latin typeface="Calibri"/>
            </a:endParaRPr>
          </a:p>
        </p:txBody>
      </p:sp>
      <p:sp>
        <p:nvSpPr>
          <p:cNvPr id="6" name="Text 5">
            <a:extLst>
              <a:ext uri="{FF2B5EF4-FFF2-40B4-BE49-F238E27FC236}">
                <a16:creationId xmlns:a16="http://schemas.microsoft.com/office/drawing/2014/main" id="{8965D728-9BEA-D99B-25EA-E2D3EB7BE9CD}"/>
              </a:ext>
            </a:extLst>
          </p:cNvPr>
          <p:cNvSpPr/>
          <p:nvPr/>
        </p:nvSpPr>
        <p:spPr>
          <a:xfrm>
            <a:off x="7600617" y="2726650"/>
            <a:ext cx="2535113" cy="309871"/>
          </a:xfrm>
          <a:prstGeom prst="rect">
            <a:avLst/>
          </a:prstGeom>
          <a:noFill/>
          <a:ln/>
        </p:spPr>
        <p:txBody>
          <a:bodyPr wrap="none" lIns="0" tIns="0" rIns="0" bIns="0" rtlCol="0" anchor="t"/>
          <a:lstStyle/>
          <a:p>
            <a:pPr defTabSz="730834">
              <a:lnSpc>
                <a:spcPts val="2398"/>
              </a:lnSpc>
            </a:pPr>
            <a:r>
              <a:rPr lang="en-US" sz="1949" dirty="0">
                <a:solidFill>
                  <a:srgbClr val="000000"/>
                </a:solidFill>
                <a:latin typeface="Noto Serif Medium" pitchFamily="34" charset="0"/>
                <a:ea typeface="Noto Serif Medium" pitchFamily="34" charset="-122"/>
                <a:cs typeface="Noto Serif Medium" pitchFamily="34" charset="-120"/>
              </a:rPr>
              <a:t>Three-Phase Strategy</a:t>
            </a:r>
            <a:endParaRPr lang="en-US" sz="1949" dirty="0">
              <a:solidFill>
                <a:srgbClr val="5F6369"/>
              </a:solidFill>
              <a:latin typeface="Calibri"/>
            </a:endParaRPr>
          </a:p>
        </p:txBody>
      </p:sp>
      <p:sp>
        <p:nvSpPr>
          <p:cNvPr id="7" name="Text 6">
            <a:extLst>
              <a:ext uri="{FF2B5EF4-FFF2-40B4-BE49-F238E27FC236}">
                <a16:creationId xmlns:a16="http://schemas.microsoft.com/office/drawing/2014/main" id="{71B3BE3D-961C-538C-A108-6C32D6FF95ED}"/>
              </a:ext>
            </a:extLst>
          </p:cNvPr>
          <p:cNvSpPr/>
          <p:nvPr/>
        </p:nvSpPr>
        <p:spPr>
          <a:xfrm>
            <a:off x="7600616" y="3234695"/>
            <a:ext cx="6162684" cy="951796"/>
          </a:xfrm>
          <a:prstGeom prst="rect">
            <a:avLst/>
          </a:prstGeom>
          <a:noFill/>
          <a:ln/>
        </p:spPr>
        <p:txBody>
          <a:bodyPr wrap="square" lIns="0" tIns="0" rIns="0" bIns="0" rtlCol="0" anchor="t"/>
          <a:lstStyle/>
          <a:p>
            <a:pPr marL="342579" indent="-342579" defTabSz="730834">
              <a:lnSpc>
                <a:spcPts val="2498"/>
              </a:lnSpc>
              <a:buSzPct val="100000"/>
              <a:buFontTx/>
              <a:buChar char="•"/>
            </a:pPr>
            <a:r>
              <a:rPr lang="en-US" sz="1549" dirty="0">
                <a:solidFill>
                  <a:srgbClr val="000000"/>
                </a:solidFill>
                <a:latin typeface="Noto Serif" pitchFamily="34" charset="0"/>
                <a:ea typeface="Noto Serif" pitchFamily="34" charset="-122"/>
                <a:cs typeface="Noto Serif" pitchFamily="34" charset="-120"/>
              </a:rPr>
              <a:t>2026: Modernization execution and API foundation</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000000"/>
                </a:solidFill>
                <a:latin typeface="Noto Serif" pitchFamily="34" charset="0"/>
                <a:ea typeface="Noto Serif" pitchFamily="34" charset="-122"/>
                <a:cs typeface="Noto Serif" pitchFamily="34" charset="-120"/>
              </a:rPr>
              <a:t>2027: Automation and configurable rules engine</a:t>
            </a:r>
            <a:endParaRPr lang="en-US" sz="1549" dirty="0">
              <a:solidFill>
                <a:srgbClr val="5F6369"/>
              </a:solidFill>
              <a:latin typeface="Calibri"/>
            </a:endParaRPr>
          </a:p>
          <a:p>
            <a:pPr marL="342579" indent="-342579" defTabSz="730834">
              <a:lnSpc>
                <a:spcPts val="2498"/>
              </a:lnSpc>
              <a:buSzPct val="100000"/>
              <a:buFontTx/>
              <a:buChar char="•"/>
            </a:pPr>
            <a:r>
              <a:rPr lang="en-US" sz="1549" dirty="0">
                <a:solidFill>
                  <a:srgbClr val="000000"/>
                </a:solidFill>
                <a:latin typeface="Noto Serif" pitchFamily="34" charset="0"/>
                <a:ea typeface="Noto Serif" pitchFamily="34" charset="-122"/>
                <a:cs typeface="Noto Serif" pitchFamily="34" charset="-120"/>
              </a:rPr>
              <a:t>2028: Intelligence, analytics, and commercialization</a:t>
            </a:r>
            <a:endParaRPr lang="en-US" sz="1549" dirty="0">
              <a:solidFill>
                <a:srgbClr val="5F6369"/>
              </a:solidFill>
              <a:latin typeface="Calibri"/>
            </a:endParaRPr>
          </a:p>
        </p:txBody>
      </p:sp>
    </p:spTree>
    <p:extLst>
      <p:ext uri="{BB962C8B-B14F-4D97-AF65-F5344CB8AC3E}">
        <p14:creationId xmlns:p14="http://schemas.microsoft.com/office/powerpoint/2010/main" val="2565372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0959E-1CF3-AEED-D614-907ACC34CAAB}"/>
              </a:ext>
            </a:extLst>
          </p:cNvPr>
          <p:cNvSpPr>
            <a:spLocks noGrp="1"/>
          </p:cNvSpPr>
          <p:nvPr>
            <p:ph type="title"/>
          </p:nvPr>
        </p:nvSpPr>
        <p:spPr/>
        <p:txBody>
          <a:bodyPr/>
          <a:lstStyle/>
          <a:p>
            <a:r>
              <a:rPr lang="en-ZA" dirty="0"/>
              <a:t>Year One: Modernization Execution</a:t>
            </a:r>
          </a:p>
        </p:txBody>
      </p:sp>
      <p:grpSp>
        <p:nvGrpSpPr>
          <p:cNvPr id="7" name="Group 6">
            <a:extLst>
              <a:ext uri="{FF2B5EF4-FFF2-40B4-BE49-F238E27FC236}">
                <a16:creationId xmlns:a16="http://schemas.microsoft.com/office/drawing/2014/main" id="{E09B2977-0785-B4A1-A350-4109377788F6}"/>
              </a:ext>
            </a:extLst>
          </p:cNvPr>
          <p:cNvGrpSpPr/>
          <p:nvPr/>
        </p:nvGrpSpPr>
        <p:grpSpPr>
          <a:xfrm>
            <a:off x="485141" y="122211"/>
            <a:ext cx="912438" cy="372078"/>
            <a:chOff x="949077" y="686991"/>
            <a:chExt cx="384498" cy="157386"/>
          </a:xfrm>
        </p:grpSpPr>
        <p:sp>
          <p:nvSpPr>
            <p:cNvPr id="4" name="Shape 0">
              <a:extLst>
                <a:ext uri="{FF2B5EF4-FFF2-40B4-BE49-F238E27FC236}">
                  <a16:creationId xmlns:a16="http://schemas.microsoft.com/office/drawing/2014/main" id="{7027F6E0-24E8-91BB-7FFB-99E081B0434B}"/>
                </a:ext>
              </a:extLst>
            </p:cNvPr>
            <p:cNvSpPr/>
            <p:nvPr/>
          </p:nvSpPr>
          <p:spPr>
            <a:xfrm>
              <a:off x="949077" y="686991"/>
              <a:ext cx="384498" cy="157386"/>
            </a:xfrm>
            <a:prstGeom prst="roundRect">
              <a:avLst>
                <a:gd name="adj" fmla="val 19617"/>
              </a:avLst>
            </a:prstGeom>
            <a:solidFill>
              <a:schemeClr val="accent5">
                <a:lumMod val="20000"/>
                <a:lumOff val="80000"/>
              </a:schemeClr>
            </a:solidFill>
            <a:ln/>
          </p:spPr>
          <p:txBody>
            <a:bodyPr/>
            <a:lstStyle/>
            <a:p>
              <a:pPr defTabSz="730834"/>
              <a:endParaRPr lang="en-ZA" sz="1798">
                <a:solidFill>
                  <a:srgbClr val="5F6369"/>
                </a:solidFill>
                <a:latin typeface="Calibri"/>
              </a:endParaRPr>
            </a:p>
          </p:txBody>
        </p:sp>
        <p:pic>
          <p:nvPicPr>
            <p:cNvPr id="5" name="Image 0" descr="preencoded.png">
              <a:extLst>
                <a:ext uri="{FF2B5EF4-FFF2-40B4-BE49-F238E27FC236}">
                  <a16:creationId xmlns:a16="http://schemas.microsoft.com/office/drawing/2014/main" id="{878AB487-5881-194E-DCFB-64EAAA0B29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4143" y="728960"/>
              <a:ext cx="73447" cy="73447"/>
            </a:xfrm>
            <a:prstGeom prst="rect">
              <a:avLst/>
            </a:prstGeom>
          </p:spPr>
        </p:pic>
        <p:sp>
          <p:nvSpPr>
            <p:cNvPr id="6" name="Text 1">
              <a:extLst>
                <a:ext uri="{FF2B5EF4-FFF2-40B4-BE49-F238E27FC236}">
                  <a16:creationId xmlns:a16="http://schemas.microsoft.com/office/drawing/2014/main" id="{534676EB-CF9E-46D9-FA2D-552D8471E83E}"/>
                </a:ext>
              </a:extLst>
            </p:cNvPr>
            <p:cNvSpPr/>
            <p:nvPr/>
          </p:nvSpPr>
          <p:spPr>
            <a:xfrm>
              <a:off x="1114277" y="714524"/>
              <a:ext cx="164232" cy="102319"/>
            </a:xfrm>
            <a:prstGeom prst="rect">
              <a:avLst/>
            </a:prstGeom>
            <a:solidFill>
              <a:schemeClr val="accent5">
                <a:lumMod val="20000"/>
                <a:lumOff val="80000"/>
              </a:schemeClr>
            </a:solidFill>
            <a:ln/>
          </p:spPr>
          <p:txBody>
            <a:bodyPr wrap="none" lIns="0" tIns="0" rIns="0" bIns="0" rtlCol="0" anchor="t"/>
            <a:lstStyle/>
            <a:p>
              <a:pPr defTabSz="730834">
                <a:lnSpc>
                  <a:spcPts val="1248"/>
                </a:lnSpc>
              </a:pPr>
              <a:r>
                <a:rPr lang="en-US" sz="1247" dirty="0">
                  <a:solidFill>
                    <a:srgbClr val="4C4C4C"/>
                  </a:solidFill>
                  <a:latin typeface="Noto Serif" pitchFamily="34" charset="0"/>
                  <a:ea typeface="Noto Serif" pitchFamily="34" charset="-122"/>
                  <a:cs typeface="Noto Serif" pitchFamily="34" charset="-120"/>
                </a:rPr>
                <a:t>2026</a:t>
              </a:r>
              <a:endParaRPr lang="en-US" sz="1247" dirty="0">
                <a:solidFill>
                  <a:srgbClr val="5F6369"/>
                </a:solidFill>
                <a:latin typeface="Calibri"/>
              </a:endParaRPr>
            </a:p>
          </p:txBody>
        </p:sp>
      </p:grpSp>
      <p:sp>
        <p:nvSpPr>
          <p:cNvPr id="8" name="Text 3">
            <a:extLst>
              <a:ext uri="{FF2B5EF4-FFF2-40B4-BE49-F238E27FC236}">
                <a16:creationId xmlns:a16="http://schemas.microsoft.com/office/drawing/2014/main" id="{7C23C426-FE30-D153-A850-E60FECBF09D2}"/>
              </a:ext>
            </a:extLst>
          </p:cNvPr>
          <p:cNvSpPr/>
          <p:nvPr/>
        </p:nvSpPr>
        <p:spPr>
          <a:xfrm>
            <a:off x="491459" y="2042810"/>
            <a:ext cx="11582629" cy="1022735"/>
          </a:xfrm>
          <a:prstGeom prst="rect">
            <a:avLst/>
          </a:prstGeom>
          <a:noFill/>
          <a:ln/>
        </p:spPr>
        <p:txBody>
          <a:bodyPr wrap="square" lIns="0" tIns="0" rIns="0" bIns="0" rtlCol="0" anchor="t"/>
          <a:lstStyle/>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Establishes foundation for transformation</a:t>
            </a:r>
            <a:endParaRPr lang="en-US" sz="1149" dirty="0">
              <a:solidFill>
                <a:srgbClr val="5F6369"/>
              </a:solidFill>
              <a:latin typeface="Calibri"/>
            </a:endParaRPr>
          </a:p>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Delivers three major modernized platforms</a:t>
            </a:r>
            <a:endParaRPr lang="en-US" sz="1149" dirty="0">
              <a:solidFill>
                <a:srgbClr val="5F6369"/>
              </a:solidFill>
              <a:latin typeface="Calibri"/>
            </a:endParaRPr>
          </a:p>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Introduces API-first services for documents and marks</a:t>
            </a:r>
            <a:endParaRPr lang="en-US" sz="1149" dirty="0">
              <a:solidFill>
                <a:srgbClr val="5F6369"/>
              </a:solidFill>
              <a:latin typeface="Calibri"/>
            </a:endParaRPr>
          </a:p>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Digitizes complete higher degree management lifecycle</a:t>
            </a:r>
            <a:endParaRPr lang="en-US" sz="1149" dirty="0">
              <a:solidFill>
                <a:srgbClr val="5F6369"/>
              </a:solidFill>
              <a:latin typeface="Calibri"/>
            </a:endParaRPr>
          </a:p>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Provides tangible quarterly improvements</a:t>
            </a:r>
            <a:endParaRPr lang="en-US" sz="1149" dirty="0">
              <a:solidFill>
                <a:srgbClr val="5F6369"/>
              </a:solidFill>
              <a:latin typeface="Calibri"/>
            </a:endParaRPr>
          </a:p>
        </p:txBody>
      </p:sp>
      <p:grpSp>
        <p:nvGrpSpPr>
          <p:cNvPr id="9" name="Group 8">
            <a:extLst>
              <a:ext uri="{FF2B5EF4-FFF2-40B4-BE49-F238E27FC236}">
                <a16:creationId xmlns:a16="http://schemas.microsoft.com/office/drawing/2014/main" id="{A639B513-50B4-A0B0-5B43-84A74BF7504F}"/>
              </a:ext>
            </a:extLst>
          </p:cNvPr>
          <p:cNvGrpSpPr/>
          <p:nvPr/>
        </p:nvGrpSpPr>
        <p:grpSpPr>
          <a:xfrm>
            <a:off x="1403897" y="3254395"/>
            <a:ext cx="11582629" cy="3819324"/>
            <a:chOff x="949077" y="1976947"/>
            <a:chExt cx="7245846" cy="2389288"/>
          </a:xfrm>
        </p:grpSpPr>
        <p:sp>
          <p:nvSpPr>
            <p:cNvPr id="10" name="Shape 4">
              <a:extLst>
                <a:ext uri="{FF2B5EF4-FFF2-40B4-BE49-F238E27FC236}">
                  <a16:creationId xmlns:a16="http://schemas.microsoft.com/office/drawing/2014/main" id="{5BD52785-422E-57D9-992A-78D8E610A68F}"/>
                </a:ext>
              </a:extLst>
            </p:cNvPr>
            <p:cNvSpPr/>
            <p:nvPr/>
          </p:nvSpPr>
          <p:spPr>
            <a:xfrm>
              <a:off x="4567238" y="1976948"/>
              <a:ext cx="9525" cy="2389287"/>
            </a:xfrm>
            <a:prstGeom prst="roundRect">
              <a:avLst>
                <a:gd name="adj" fmla="val 405168"/>
              </a:avLst>
            </a:prstGeom>
            <a:solidFill>
              <a:srgbClr val="000000">
                <a:alpha val="8000"/>
              </a:srgbClr>
            </a:solidFill>
            <a:ln/>
          </p:spPr>
          <p:txBody>
            <a:bodyPr/>
            <a:lstStyle/>
            <a:p>
              <a:pPr defTabSz="730834"/>
              <a:endParaRPr lang="en-ZA" sz="1798">
                <a:solidFill>
                  <a:srgbClr val="5F6369"/>
                </a:solidFill>
                <a:latin typeface="Calibri"/>
              </a:endParaRPr>
            </a:p>
          </p:txBody>
        </p:sp>
        <p:sp>
          <p:nvSpPr>
            <p:cNvPr id="11" name="Shape 5">
              <a:extLst>
                <a:ext uri="{FF2B5EF4-FFF2-40B4-BE49-F238E27FC236}">
                  <a16:creationId xmlns:a16="http://schemas.microsoft.com/office/drawing/2014/main" id="{7EBBB0D1-51CA-80CF-346B-10863E72940D}"/>
                </a:ext>
              </a:extLst>
            </p:cNvPr>
            <p:cNvSpPr/>
            <p:nvPr/>
          </p:nvSpPr>
          <p:spPr>
            <a:xfrm>
              <a:off x="4202535" y="2075546"/>
              <a:ext cx="275629" cy="9525"/>
            </a:xfrm>
            <a:prstGeom prst="roundRect">
              <a:avLst>
                <a:gd name="adj" fmla="val 405168"/>
              </a:avLst>
            </a:prstGeom>
            <a:solidFill>
              <a:srgbClr val="CCC4B8"/>
            </a:solidFill>
            <a:ln/>
          </p:spPr>
          <p:txBody>
            <a:bodyPr/>
            <a:lstStyle/>
            <a:p>
              <a:pPr defTabSz="730834"/>
              <a:endParaRPr lang="en-ZA" sz="1798">
                <a:solidFill>
                  <a:srgbClr val="5F6369"/>
                </a:solidFill>
                <a:latin typeface="Calibri"/>
              </a:endParaRPr>
            </a:p>
          </p:txBody>
        </p:sp>
        <p:sp>
          <p:nvSpPr>
            <p:cNvPr id="12" name="Shape 6">
              <a:extLst>
                <a:ext uri="{FF2B5EF4-FFF2-40B4-BE49-F238E27FC236}">
                  <a16:creationId xmlns:a16="http://schemas.microsoft.com/office/drawing/2014/main" id="{47C5EBA4-8274-80DC-294F-5AA9E77F1FAE}"/>
                </a:ext>
              </a:extLst>
            </p:cNvPr>
            <p:cNvSpPr/>
            <p:nvPr/>
          </p:nvSpPr>
          <p:spPr>
            <a:xfrm>
              <a:off x="4468639" y="1976947"/>
              <a:ext cx="206723" cy="206723"/>
            </a:xfrm>
            <a:prstGeom prst="roundRect">
              <a:avLst>
                <a:gd name="adj" fmla="val 18669"/>
              </a:avLst>
            </a:prstGeom>
            <a:solidFill>
              <a:schemeClr val="accent5">
                <a:lumMod val="20000"/>
                <a:lumOff val="80000"/>
              </a:schemeClr>
            </a:solidFill>
            <a:ln w="7620">
              <a:solidFill>
                <a:srgbClr val="CCC4B8"/>
              </a:solidFill>
              <a:prstDash val="solid"/>
            </a:ln>
            <a:effectLst>
              <a:outerShdw dist="12700" dir="2700000" algn="bl" rotWithShape="0">
                <a:srgbClr val="CCC4B8">
                  <a:alpha val="100000"/>
                </a:srgbClr>
              </a:outerShdw>
            </a:effectLst>
          </p:spPr>
          <p:txBody>
            <a:bodyPr/>
            <a:lstStyle/>
            <a:p>
              <a:pPr defTabSz="730834"/>
              <a:endParaRPr lang="en-ZA" sz="1798">
                <a:solidFill>
                  <a:srgbClr val="5F6369"/>
                </a:solidFill>
                <a:latin typeface="Calibri"/>
              </a:endParaRPr>
            </a:p>
          </p:txBody>
        </p:sp>
        <p:sp>
          <p:nvSpPr>
            <p:cNvPr id="13" name="Text 7">
              <a:extLst>
                <a:ext uri="{FF2B5EF4-FFF2-40B4-BE49-F238E27FC236}">
                  <a16:creationId xmlns:a16="http://schemas.microsoft.com/office/drawing/2014/main" id="{A2453EE9-E269-46FD-5136-72FD74CCE272}"/>
                </a:ext>
              </a:extLst>
            </p:cNvPr>
            <p:cNvSpPr/>
            <p:nvPr/>
          </p:nvSpPr>
          <p:spPr>
            <a:xfrm>
              <a:off x="4503093" y="1994174"/>
              <a:ext cx="137815" cy="172269"/>
            </a:xfrm>
            <a:prstGeom prst="rect">
              <a:avLst/>
            </a:prstGeom>
            <a:solidFill>
              <a:schemeClr val="accent5">
                <a:lumMod val="20000"/>
                <a:lumOff val="80000"/>
              </a:schemeClr>
            </a:solidFill>
            <a:ln/>
          </p:spPr>
          <p:txBody>
            <a:bodyPr wrap="none" lIns="0" tIns="0" rIns="0" bIns="0" rtlCol="0" anchor="t"/>
            <a:lstStyle/>
            <a:p>
              <a:pPr algn="ctr" defTabSz="730834">
                <a:lnSpc>
                  <a:spcPts val="1699"/>
                </a:lnSpc>
              </a:pPr>
              <a:r>
                <a:rPr lang="en-US" sz="1699" dirty="0">
                  <a:solidFill>
                    <a:srgbClr val="000000"/>
                  </a:solidFill>
                  <a:latin typeface="Noto Serif Medium" pitchFamily="34" charset="0"/>
                  <a:ea typeface="Noto Serif Medium" pitchFamily="34" charset="-122"/>
                  <a:cs typeface="Noto Serif Medium" pitchFamily="34" charset="-120"/>
                </a:rPr>
                <a:t>1</a:t>
              </a:r>
              <a:endParaRPr lang="en-US" sz="1699" dirty="0">
                <a:solidFill>
                  <a:srgbClr val="5F6369"/>
                </a:solidFill>
                <a:latin typeface="Calibri"/>
              </a:endParaRPr>
            </a:p>
          </p:txBody>
        </p:sp>
        <p:sp>
          <p:nvSpPr>
            <p:cNvPr id="14" name="Text 8">
              <a:extLst>
                <a:ext uri="{FF2B5EF4-FFF2-40B4-BE49-F238E27FC236}">
                  <a16:creationId xmlns:a16="http://schemas.microsoft.com/office/drawing/2014/main" id="{37715116-D6A5-7E77-CFF8-118C27A9DA1F}"/>
                </a:ext>
              </a:extLst>
            </p:cNvPr>
            <p:cNvSpPr/>
            <p:nvPr/>
          </p:nvSpPr>
          <p:spPr>
            <a:xfrm>
              <a:off x="2964136" y="2008499"/>
              <a:ext cx="1148507" cy="143470"/>
            </a:xfrm>
            <a:prstGeom prst="rect">
              <a:avLst/>
            </a:prstGeom>
            <a:noFill/>
            <a:ln/>
          </p:spPr>
          <p:txBody>
            <a:bodyPr wrap="none" lIns="0" tIns="0" rIns="0" bIns="0" rtlCol="0" anchor="t"/>
            <a:lstStyle/>
            <a:p>
              <a:pPr algn="r" defTabSz="730834">
                <a:lnSpc>
                  <a:spcPts val="1798"/>
                </a:lnSpc>
              </a:pPr>
              <a:r>
                <a:rPr lang="en-US" sz="1399" dirty="0">
                  <a:solidFill>
                    <a:srgbClr val="4C4C4C"/>
                  </a:solidFill>
                  <a:latin typeface="Noto Serif Medium" pitchFamily="34" charset="0"/>
                  <a:ea typeface="Noto Serif Medium" pitchFamily="34" charset="-122"/>
                  <a:cs typeface="Noto Serif Medium" pitchFamily="34" charset="-120"/>
                </a:rPr>
                <a:t>Q1 2026</a:t>
              </a:r>
              <a:endParaRPr lang="en-US" sz="1399" dirty="0">
                <a:solidFill>
                  <a:srgbClr val="5F6369"/>
                </a:solidFill>
                <a:latin typeface="Calibri"/>
              </a:endParaRPr>
            </a:p>
          </p:txBody>
        </p:sp>
        <p:sp>
          <p:nvSpPr>
            <p:cNvPr id="15" name="Text 9">
              <a:extLst>
                <a:ext uri="{FF2B5EF4-FFF2-40B4-BE49-F238E27FC236}">
                  <a16:creationId xmlns:a16="http://schemas.microsoft.com/office/drawing/2014/main" id="{09937D66-5E95-E328-A0B1-3C7F7F04501B}"/>
                </a:ext>
              </a:extLst>
            </p:cNvPr>
            <p:cNvSpPr/>
            <p:nvPr/>
          </p:nvSpPr>
          <p:spPr>
            <a:xfrm>
              <a:off x="949077" y="2192749"/>
              <a:ext cx="3163565" cy="511841"/>
            </a:xfrm>
            <a:prstGeom prst="rect">
              <a:avLst/>
            </a:prstGeom>
            <a:noFill/>
            <a:ln/>
          </p:spPr>
          <p:txBody>
            <a:bodyPr wrap="square" lIns="0" tIns="0" rIns="0" bIns="0" rtlCol="0" anchor="t"/>
            <a:lstStyle/>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Alumni iEnabler modernization launches (refreshed interfaces)</a:t>
              </a:r>
              <a:endParaRPr lang="en-US" sz="1149" dirty="0">
                <a:solidFill>
                  <a:srgbClr val="5F6369"/>
                </a:solidFill>
                <a:latin typeface="Calibri"/>
              </a:endParaRPr>
            </a:p>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HDMS Phase 1 goes live (application, registration, ethical clearance, research proposal)</a:t>
              </a:r>
              <a:endParaRPr lang="en-US" sz="1149" dirty="0">
                <a:solidFill>
                  <a:srgbClr val="5F6369"/>
                </a:solidFill>
                <a:latin typeface="Calibri"/>
              </a:endParaRPr>
            </a:p>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Jasper stabilization (reliable reporting infrastructure)</a:t>
              </a:r>
              <a:endParaRPr lang="en-US" sz="1149" dirty="0">
                <a:solidFill>
                  <a:srgbClr val="5F6369"/>
                </a:solidFill>
                <a:latin typeface="Calibri"/>
              </a:endParaRPr>
            </a:p>
          </p:txBody>
        </p:sp>
        <p:sp>
          <p:nvSpPr>
            <p:cNvPr id="16" name="Shape 10">
              <a:extLst>
                <a:ext uri="{FF2B5EF4-FFF2-40B4-BE49-F238E27FC236}">
                  <a16:creationId xmlns:a16="http://schemas.microsoft.com/office/drawing/2014/main" id="{E591FE4E-C9C0-42D1-CB52-39E95EF20D0C}"/>
                </a:ext>
              </a:extLst>
            </p:cNvPr>
            <p:cNvSpPr/>
            <p:nvPr/>
          </p:nvSpPr>
          <p:spPr>
            <a:xfrm>
              <a:off x="4665837" y="2579180"/>
              <a:ext cx="275629" cy="9525"/>
            </a:xfrm>
            <a:prstGeom prst="roundRect">
              <a:avLst>
                <a:gd name="adj" fmla="val 405168"/>
              </a:avLst>
            </a:prstGeom>
            <a:solidFill>
              <a:srgbClr val="CCC4B8"/>
            </a:solidFill>
            <a:ln/>
          </p:spPr>
          <p:txBody>
            <a:bodyPr/>
            <a:lstStyle/>
            <a:p>
              <a:pPr defTabSz="730834"/>
              <a:endParaRPr lang="en-ZA" sz="1798">
                <a:solidFill>
                  <a:srgbClr val="5F6369"/>
                </a:solidFill>
                <a:latin typeface="Calibri"/>
              </a:endParaRPr>
            </a:p>
          </p:txBody>
        </p:sp>
        <p:sp>
          <p:nvSpPr>
            <p:cNvPr id="17" name="Shape 11">
              <a:extLst>
                <a:ext uri="{FF2B5EF4-FFF2-40B4-BE49-F238E27FC236}">
                  <a16:creationId xmlns:a16="http://schemas.microsoft.com/office/drawing/2014/main" id="{83711E2F-7982-D9C2-957A-99F2BCB586FB}"/>
                </a:ext>
              </a:extLst>
            </p:cNvPr>
            <p:cNvSpPr/>
            <p:nvPr/>
          </p:nvSpPr>
          <p:spPr>
            <a:xfrm>
              <a:off x="4468639" y="2480581"/>
              <a:ext cx="206723" cy="206723"/>
            </a:xfrm>
            <a:prstGeom prst="roundRect">
              <a:avLst>
                <a:gd name="adj" fmla="val 18669"/>
              </a:avLst>
            </a:prstGeom>
            <a:solidFill>
              <a:schemeClr val="accent5">
                <a:lumMod val="20000"/>
                <a:lumOff val="80000"/>
              </a:schemeClr>
            </a:solidFill>
            <a:ln w="7620">
              <a:solidFill>
                <a:srgbClr val="CCC4B8"/>
              </a:solidFill>
              <a:prstDash val="solid"/>
            </a:ln>
            <a:effectLst>
              <a:outerShdw dist="12700" dir="2700000" algn="bl" rotWithShape="0">
                <a:srgbClr val="CCC4B8">
                  <a:alpha val="100000"/>
                </a:srgbClr>
              </a:outerShdw>
            </a:effectLst>
          </p:spPr>
          <p:txBody>
            <a:bodyPr/>
            <a:lstStyle/>
            <a:p>
              <a:pPr defTabSz="730834"/>
              <a:endParaRPr lang="en-ZA" sz="1798">
                <a:solidFill>
                  <a:srgbClr val="5F6369"/>
                </a:solidFill>
                <a:latin typeface="Calibri"/>
              </a:endParaRPr>
            </a:p>
          </p:txBody>
        </p:sp>
        <p:sp>
          <p:nvSpPr>
            <p:cNvPr id="18" name="Text 12">
              <a:extLst>
                <a:ext uri="{FF2B5EF4-FFF2-40B4-BE49-F238E27FC236}">
                  <a16:creationId xmlns:a16="http://schemas.microsoft.com/office/drawing/2014/main" id="{A98257F8-C238-0D27-156E-27EB2B4F1A58}"/>
                </a:ext>
              </a:extLst>
            </p:cNvPr>
            <p:cNvSpPr/>
            <p:nvPr/>
          </p:nvSpPr>
          <p:spPr>
            <a:xfrm>
              <a:off x="4503093" y="2497808"/>
              <a:ext cx="137815" cy="172269"/>
            </a:xfrm>
            <a:prstGeom prst="rect">
              <a:avLst/>
            </a:prstGeom>
            <a:solidFill>
              <a:schemeClr val="accent5">
                <a:lumMod val="20000"/>
                <a:lumOff val="80000"/>
              </a:schemeClr>
            </a:solidFill>
            <a:ln/>
          </p:spPr>
          <p:txBody>
            <a:bodyPr wrap="none" lIns="0" tIns="0" rIns="0" bIns="0" rtlCol="0" anchor="t"/>
            <a:lstStyle/>
            <a:p>
              <a:pPr algn="ctr" defTabSz="730834">
                <a:lnSpc>
                  <a:spcPts val="1699"/>
                </a:lnSpc>
              </a:pPr>
              <a:r>
                <a:rPr lang="en-US" sz="1699" dirty="0">
                  <a:solidFill>
                    <a:srgbClr val="000000"/>
                  </a:solidFill>
                  <a:latin typeface="Noto Serif Medium" pitchFamily="34" charset="0"/>
                  <a:ea typeface="Noto Serif Medium" pitchFamily="34" charset="-122"/>
                  <a:cs typeface="Noto Serif Medium" pitchFamily="34" charset="-120"/>
                </a:rPr>
                <a:t>2</a:t>
              </a:r>
              <a:endParaRPr lang="en-US" sz="1699" dirty="0">
                <a:solidFill>
                  <a:srgbClr val="5F6369"/>
                </a:solidFill>
                <a:latin typeface="Calibri"/>
              </a:endParaRPr>
            </a:p>
          </p:txBody>
        </p:sp>
        <p:sp>
          <p:nvSpPr>
            <p:cNvPr id="19" name="Text 13">
              <a:extLst>
                <a:ext uri="{FF2B5EF4-FFF2-40B4-BE49-F238E27FC236}">
                  <a16:creationId xmlns:a16="http://schemas.microsoft.com/office/drawing/2014/main" id="{89435270-AE33-8AE4-E84B-7FC6A685CA84}"/>
                </a:ext>
              </a:extLst>
            </p:cNvPr>
            <p:cNvSpPr/>
            <p:nvPr/>
          </p:nvSpPr>
          <p:spPr>
            <a:xfrm>
              <a:off x="5031358" y="2512134"/>
              <a:ext cx="1148507" cy="143470"/>
            </a:xfrm>
            <a:prstGeom prst="rect">
              <a:avLst/>
            </a:prstGeom>
            <a:noFill/>
            <a:ln/>
          </p:spPr>
          <p:txBody>
            <a:bodyPr wrap="none" lIns="0" tIns="0" rIns="0" bIns="0" rtlCol="0" anchor="t"/>
            <a:lstStyle/>
            <a:p>
              <a:pPr defTabSz="730834">
                <a:lnSpc>
                  <a:spcPts val="1798"/>
                </a:lnSpc>
              </a:pPr>
              <a:r>
                <a:rPr lang="en-US" sz="1399" dirty="0">
                  <a:solidFill>
                    <a:srgbClr val="4C4C4C"/>
                  </a:solidFill>
                  <a:latin typeface="Noto Serif Medium" pitchFamily="34" charset="0"/>
                  <a:ea typeface="Noto Serif Medium" pitchFamily="34" charset="-122"/>
                  <a:cs typeface="Noto Serif Medium" pitchFamily="34" charset="-120"/>
                </a:rPr>
                <a:t>Q2 2026</a:t>
              </a:r>
              <a:endParaRPr lang="en-US" sz="1399" dirty="0">
                <a:solidFill>
                  <a:srgbClr val="5F6369"/>
                </a:solidFill>
                <a:latin typeface="Calibri"/>
              </a:endParaRPr>
            </a:p>
          </p:txBody>
        </p:sp>
        <p:sp>
          <p:nvSpPr>
            <p:cNvPr id="20" name="Text 14">
              <a:extLst>
                <a:ext uri="{FF2B5EF4-FFF2-40B4-BE49-F238E27FC236}">
                  <a16:creationId xmlns:a16="http://schemas.microsoft.com/office/drawing/2014/main" id="{1DF03D91-EC89-607B-5ADB-D012A67DD53D}"/>
                </a:ext>
              </a:extLst>
            </p:cNvPr>
            <p:cNvSpPr/>
            <p:nvPr/>
          </p:nvSpPr>
          <p:spPr>
            <a:xfrm>
              <a:off x="5031358" y="2696383"/>
              <a:ext cx="3163565" cy="639801"/>
            </a:xfrm>
            <a:prstGeom prst="rect">
              <a:avLst/>
            </a:prstGeom>
            <a:noFill/>
            <a:ln/>
          </p:spPr>
          <p:txBody>
            <a:bodyPr wrap="square" lIns="0" tIns="0" rIns="0" bIns="0" rtlCol="0" anchor="t"/>
            <a:lstStyle/>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Marks API exposes assessment data</a:t>
              </a:r>
              <a:endParaRPr lang="en-US" sz="1149" dirty="0">
                <a:solidFill>
                  <a:srgbClr val="5F6369"/>
                </a:solidFill>
                <a:latin typeface="Calibri"/>
              </a:endParaRPr>
            </a:p>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Digital Transcript API pilots (UJ, document generation)</a:t>
              </a:r>
              <a:endParaRPr lang="en-US" sz="1149" dirty="0">
                <a:solidFill>
                  <a:srgbClr val="5F6369"/>
                </a:solidFill>
                <a:latin typeface="Calibri"/>
              </a:endParaRPr>
            </a:p>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Generic Excel upload fixes improve iEnabler usability</a:t>
              </a:r>
              <a:endParaRPr lang="en-US" sz="1149" dirty="0">
                <a:solidFill>
                  <a:srgbClr val="5F6369"/>
                </a:solidFill>
                <a:latin typeface="Calibri"/>
              </a:endParaRPr>
            </a:p>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HDMS expands (amendment registration, progress reports)</a:t>
              </a:r>
              <a:endParaRPr lang="en-US" sz="1149" dirty="0">
                <a:solidFill>
                  <a:srgbClr val="5F6369"/>
                </a:solidFill>
                <a:latin typeface="Calibri"/>
              </a:endParaRPr>
            </a:p>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East Africa transcript redesign (regional requirements)</a:t>
              </a:r>
              <a:endParaRPr lang="en-US" sz="1149" dirty="0">
                <a:solidFill>
                  <a:srgbClr val="5F6369"/>
                </a:solidFill>
                <a:latin typeface="Calibri"/>
              </a:endParaRPr>
            </a:p>
          </p:txBody>
        </p:sp>
        <p:sp>
          <p:nvSpPr>
            <p:cNvPr id="21" name="Shape 15">
              <a:extLst>
                <a:ext uri="{FF2B5EF4-FFF2-40B4-BE49-F238E27FC236}">
                  <a16:creationId xmlns:a16="http://schemas.microsoft.com/office/drawing/2014/main" id="{95074A86-7DCE-650A-5722-2FC9D92AF1C2}"/>
                </a:ext>
              </a:extLst>
            </p:cNvPr>
            <p:cNvSpPr/>
            <p:nvPr/>
          </p:nvSpPr>
          <p:spPr>
            <a:xfrm>
              <a:off x="4202535" y="3075097"/>
              <a:ext cx="275629" cy="9525"/>
            </a:xfrm>
            <a:prstGeom prst="roundRect">
              <a:avLst>
                <a:gd name="adj" fmla="val 405168"/>
              </a:avLst>
            </a:prstGeom>
            <a:solidFill>
              <a:srgbClr val="CCC4B8"/>
            </a:solidFill>
            <a:ln/>
          </p:spPr>
          <p:txBody>
            <a:bodyPr/>
            <a:lstStyle/>
            <a:p>
              <a:pPr defTabSz="730834"/>
              <a:endParaRPr lang="en-ZA" sz="1798">
                <a:solidFill>
                  <a:srgbClr val="5F6369"/>
                </a:solidFill>
                <a:latin typeface="Calibri"/>
              </a:endParaRPr>
            </a:p>
          </p:txBody>
        </p:sp>
        <p:sp>
          <p:nvSpPr>
            <p:cNvPr id="22" name="Shape 16">
              <a:extLst>
                <a:ext uri="{FF2B5EF4-FFF2-40B4-BE49-F238E27FC236}">
                  <a16:creationId xmlns:a16="http://schemas.microsoft.com/office/drawing/2014/main" id="{1D980391-D3DA-EFE9-439D-60570D17DB3F}"/>
                </a:ext>
              </a:extLst>
            </p:cNvPr>
            <p:cNvSpPr/>
            <p:nvPr/>
          </p:nvSpPr>
          <p:spPr>
            <a:xfrm>
              <a:off x="4468639" y="2976498"/>
              <a:ext cx="206723" cy="206723"/>
            </a:xfrm>
            <a:prstGeom prst="roundRect">
              <a:avLst>
                <a:gd name="adj" fmla="val 18669"/>
              </a:avLst>
            </a:prstGeom>
            <a:solidFill>
              <a:schemeClr val="accent5">
                <a:lumMod val="20000"/>
                <a:lumOff val="80000"/>
              </a:schemeClr>
            </a:solidFill>
            <a:ln w="7620">
              <a:solidFill>
                <a:srgbClr val="CCC4B8"/>
              </a:solidFill>
              <a:prstDash val="solid"/>
            </a:ln>
            <a:effectLst>
              <a:outerShdw dist="12700" dir="2700000" algn="bl" rotWithShape="0">
                <a:srgbClr val="CCC4B8">
                  <a:alpha val="100000"/>
                </a:srgbClr>
              </a:outerShdw>
            </a:effectLst>
          </p:spPr>
          <p:txBody>
            <a:bodyPr/>
            <a:lstStyle/>
            <a:p>
              <a:pPr defTabSz="730834"/>
              <a:endParaRPr lang="en-ZA" sz="1798">
                <a:solidFill>
                  <a:srgbClr val="5F6369"/>
                </a:solidFill>
                <a:latin typeface="Calibri"/>
              </a:endParaRPr>
            </a:p>
          </p:txBody>
        </p:sp>
        <p:sp>
          <p:nvSpPr>
            <p:cNvPr id="23" name="Text 17">
              <a:extLst>
                <a:ext uri="{FF2B5EF4-FFF2-40B4-BE49-F238E27FC236}">
                  <a16:creationId xmlns:a16="http://schemas.microsoft.com/office/drawing/2014/main" id="{B76EB6E6-9FF9-FBEE-8A6B-E8C4A56BC88C}"/>
                </a:ext>
              </a:extLst>
            </p:cNvPr>
            <p:cNvSpPr/>
            <p:nvPr/>
          </p:nvSpPr>
          <p:spPr>
            <a:xfrm>
              <a:off x="4503093" y="2993725"/>
              <a:ext cx="137815" cy="172269"/>
            </a:xfrm>
            <a:prstGeom prst="rect">
              <a:avLst/>
            </a:prstGeom>
            <a:noFill/>
            <a:ln/>
          </p:spPr>
          <p:txBody>
            <a:bodyPr wrap="none" lIns="0" tIns="0" rIns="0" bIns="0" rtlCol="0" anchor="t"/>
            <a:lstStyle/>
            <a:p>
              <a:pPr algn="ctr" defTabSz="730834">
                <a:lnSpc>
                  <a:spcPts val="1699"/>
                </a:lnSpc>
              </a:pPr>
              <a:r>
                <a:rPr lang="en-US" sz="1699" dirty="0">
                  <a:solidFill>
                    <a:srgbClr val="000000"/>
                  </a:solidFill>
                  <a:latin typeface="Noto Serif Medium" pitchFamily="34" charset="0"/>
                  <a:ea typeface="Noto Serif Medium" pitchFamily="34" charset="-122"/>
                  <a:cs typeface="Noto Serif Medium" pitchFamily="34" charset="-120"/>
                </a:rPr>
                <a:t>3</a:t>
              </a:r>
              <a:endParaRPr lang="en-US" sz="1699" dirty="0">
                <a:solidFill>
                  <a:srgbClr val="5F6369"/>
                </a:solidFill>
                <a:latin typeface="Calibri"/>
              </a:endParaRPr>
            </a:p>
          </p:txBody>
        </p:sp>
        <p:sp>
          <p:nvSpPr>
            <p:cNvPr id="24" name="Text 18">
              <a:extLst>
                <a:ext uri="{FF2B5EF4-FFF2-40B4-BE49-F238E27FC236}">
                  <a16:creationId xmlns:a16="http://schemas.microsoft.com/office/drawing/2014/main" id="{A40281C4-1F69-6D3D-C734-49959DE4C4CF}"/>
                </a:ext>
              </a:extLst>
            </p:cNvPr>
            <p:cNvSpPr/>
            <p:nvPr/>
          </p:nvSpPr>
          <p:spPr>
            <a:xfrm>
              <a:off x="2964136" y="3008050"/>
              <a:ext cx="1148507" cy="143470"/>
            </a:xfrm>
            <a:prstGeom prst="rect">
              <a:avLst/>
            </a:prstGeom>
            <a:noFill/>
            <a:ln/>
          </p:spPr>
          <p:txBody>
            <a:bodyPr wrap="none" lIns="0" tIns="0" rIns="0" bIns="0" rtlCol="0" anchor="t"/>
            <a:lstStyle/>
            <a:p>
              <a:pPr algn="r" defTabSz="730834">
                <a:lnSpc>
                  <a:spcPts val="1798"/>
                </a:lnSpc>
              </a:pPr>
              <a:r>
                <a:rPr lang="en-US" sz="1399" dirty="0">
                  <a:solidFill>
                    <a:srgbClr val="4C4C4C"/>
                  </a:solidFill>
                  <a:latin typeface="Noto Serif Medium" pitchFamily="34" charset="0"/>
                  <a:ea typeface="Noto Serif Medium" pitchFamily="34" charset="-122"/>
                  <a:cs typeface="Noto Serif Medium" pitchFamily="34" charset="-120"/>
                </a:rPr>
                <a:t>Q3 2026</a:t>
              </a:r>
              <a:endParaRPr lang="en-US" sz="1399" dirty="0">
                <a:solidFill>
                  <a:srgbClr val="5F6369"/>
                </a:solidFill>
                <a:latin typeface="Calibri"/>
              </a:endParaRPr>
            </a:p>
          </p:txBody>
        </p:sp>
        <p:sp>
          <p:nvSpPr>
            <p:cNvPr id="25" name="Text 19">
              <a:extLst>
                <a:ext uri="{FF2B5EF4-FFF2-40B4-BE49-F238E27FC236}">
                  <a16:creationId xmlns:a16="http://schemas.microsoft.com/office/drawing/2014/main" id="{69B8C911-D7AA-4BE1-7B88-20E89FA4E3D7}"/>
                </a:ext>
              </a:extLst>
            </p:cNvPr>
            <p:cNvSpPr/>
            <p:nvPr/>
          </p:nvSpPr>
          <p:spPr>
            <a:xfrm>
              <a:off x="949077" y="3192299"/>
              <a:ext cx="3163565" cy="383881"/>
            </a:xfrm>
            <a:prstGeom prst="rect">
              <a:avLst/>
            </a:prstGeom>
            <a:noFill/>
            <a:ln/>
          </p:spPr>
          <p:txBody>
            <a:bodyPr wrap="square" lIns="0" tIns="0" rIns="0" bIns="0" rtlCol="0" anchor="t"/>
            <a:lstStyle/>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HDMS progresses (intention-to-submit, first submission workflows)</a:t>
              </a:r>
              <a:endParaRPr lang="en-US" sz="1149" dirty="0">
                <a:solidFill>
                  <a:srgbClr val="5F6369"/>
                </a:solidFill>
                <a:latin typeface="Calibri"/>
              </a:endParaRPr>
            </a:p>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Assessment policy stabilization (decimal handling, subminimum </a:t>
              </a:r>
            </a:p>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Cycle review </a:t>
              </a:r>
              <a:r>
                <a:rPr lang="en-US" sz="1149" dirty="0" err="1">
                  <a:solidFill>
                    <a:srgbClr val="4C4C4C"/>
                  </a:solidFill>
                  <a:latin typeface="Noto Serif" pitchFamily="34" charset="0"/>
                  <a:ea typeface="Noto Serif" pitchFamily="34" charset="-122"/>
                  <a:cs typeface="Noto Serif" pitchFamily="34" charset="-120"/>
                </a:rPr>
                <a:t>Finalisation</a:t>
              </a:r>
              <a:r>
                <a:rPr lang="en-US" sz="1149" dirty="0">
                  <a:solidFill>
                    <a:srgbClr val="4C4C4C"/>
                  </a:solidFill>
                  <a:latin typeface="Noto Serif" pitchFamily="34" charset="0"/>
                  <a:ea typeface="Noto Serif" pitchFamily="34" charset="-122"/>
                  <a:cs typeface="Noto Serif" pitchFamily="34" charset="-120"/>
                </a:rPr>
                <a:t> (Continuous assessment)</a:t>
              </a:r>
              <a:endParaRPr lang="en-US" sz="1149" dirty="0">
                <a:solidFill>
                  <a:srgbClr val="5F6369"/>
                </a:solidFill>
                <a:latin typeface="Calibri"/>
              </a:endParaRPr>
            </a:p>
          </p:txBody>
        </p:sp>
        <p:sp>
          <p:nvSpPr>
            <p:cNvPr id="26" name="Shape 20">
              <a:extLst>
                <a:ext uri="{FF2B5EF4-FFF2-40B4-BE49-F238E27FC236}">
                  <a16:creationId xmlns:a16="http://schemas.microsoft.com/office/drawing/2014/main" id="{C9F8FA9C-45C7-07B1-0149-4BFA69BA28D1}"/>
                </a:ext>
              </a:extLst>
            </p:cNvPr>
            <p:cNvSpPr/>
            <p:nvPr/>
          </p:nvSpPr>
          <p:spPr>
            <a:xfrm>
              <a:off x="4665837" y="3499746"/>
              <a:ext cx="275629" cy="9525"/>
            </a:xfrm>
            <a:prstGeom prst="roundRect">
              <a:avLst>
                <a:gd name="adj" fmla="val 405168"/>
              </a:avLst>
            </a:prstGeom>
            <a:solidFill>
              <a:srgbClr val="CCC4B8"/>
            </a:solidFill>
            <a:ln/>
          </p:spPr>
          <p:txBody>
            <a:bodyPr/>
            <a:lstStyle/>
            <a:p>
              <a:pPr defTabSz="730834"/>
              <a:endParaRPr lang="en-ZA" sz="1798">
                <a:solidFill>
                  <a:srgbClr val="5F6369"/>
                </a:solidFill>
                <a:latin typeface="Calibri"/>
              </a:endParaRPr>
            </a:p>
          </p:txBody>
        </p:sp>
        <p:sp>
          <p:nvSpPr>
            <p:cNvPr id="27" name="Shape 21">
              <a:extLst>
                <a:ext uri="{FF2B5EF4-FFF2-40B4-BE49-F238E27FC236}">
                  <a16:creationId xmlns:a16="http://schemas.microsoft.com/office/drawing/2014/main" id="{34BAB1E6-0B55-16D8-2E66-2A7F822AE0DE}"/>
                </a:ext>
              </a:extLst>
            </p:cNvPr>
            <p:cNvSpPr/>
            <p:nvPr/>
          </p:nvSpPr>
          <p:spPr>
            <a:xfrm>
              <a:off x="4468639" y="3424832"/>
              <a:ext cx="206723" cy="206723"/>
            </a:xfrm>
            <a:prstGeom prst="roundRect">
              <a:avLst>
                <a:gd name="adj" fmla="val 18669"/>
              </a:avLst>
            </a:prstGeom>
            <a:solidFill>
              <a:schemeClr val="accent5">
                <a:lumMod val="20000"/>
                <a:lumOff val="80000"/>
              </a:schemeClr>
            </a:solidFill>
            <a:ln w="7620">
              <a:solidFill>
                <a:srgbClr val="CCC4B8"/>
              </a:solidFill>
              <a:prstDash val="solid"/>
            </a:ln>
            <a:effectLst>
              <a:outerShdw dist="12700" dir="2700000" algn="bl" rotWithShape="0">
                <a:srgbClr val="CCC4B8">
                  <a:alpha val="100000"/>
                </a:srgbClr>
              </a:outerShdw>
            </a:effectLst>
          </p:spPr>
          <p:txBody>
            <a:bodyPr/>
            <a:lstStyle/>
            <a:p>
              <a:pPr defTabSz="730834"/>
              <a:endParaRPr lang="en-ZA" sz="1798">
                <a:solidFill>
                  <a:srgbClr val="5F6369"/>
                </a:solidFill>
                <a:latin typeface="Calibri"/>
              </a:endParaRPr>
            </a:p>
          </p:txBody>
        </p:sp>
        <p:sp>
          <p:nvSpPr>
            <p:cNvPr id="28" name="Text 22">
              <a:extLst>
                <a:ext uri="{FF2B5EF4-FFF2-40B4-BE49-F238E27FC236}">
                  <a16:creationId xmlns:a16="http://schemas.microsoft.com/office/drawing/2014/main" id="{C8983258-C28F-B405-87D9-FF6D30E68A11}"/>
                </a:ext>
              </a:extLst>
            </p:cNvPr>
            <p:cNvSpPr/>
            <p:nvPr/>
          </p:nvSpPr>
          <p:spPr>
            <a:xfrm>
              <a:off x="4503093" y="3442059"/>
              <a:ext cx="137815" cy="172269"/>
            </a:xfrm>
            <a:prstGeom prst="rect">
              <a:avLst/>
            </a:prstGeom>
            <a:noFill/>
            <a:ln/>
          </p:spPr>
          <p:txBody>
            <a:bodyPr wrap="none" lIns="0" tIns="0" rIns="0" bIns="0" rtlCol="0" anchor="t"/>
            <a:lstStyle/>
            <a:p>
              <a:pPr algn="ctr" defTabSz="730834">
                <a:lnSpc>
                  <a:spcPts val="1699"/>
                </a:lnSpc>
              </a:pPr>
              <a:r>
                <a:rPr lang="en-US" sz="1699" dirty="0">
                  <a:solidFill>
                    <a:srgbClr val="000000"/>
                  </a:solidFill>
                  <a:latin typeface="Noto Serif Medium" pitchFamily="34" charset="0"/>
                  <a:ea typeface="Noto Serif Medium" pitchFamily="34" charset="-122"/>
                  <a:cs typeface="Noto Serif Medium" pitchFamily="34" charset="-120"/>
                </a:rPr>
                <a:t>4</a:t>
              </a:r>
              <a:endParaRPr lang="en-US" sz="1699" dirty="0">
                <a:solidFill>
                  <a:srgbClr val="5F6369"/>
                </a:solidFill>
                <a:latin typeface="Calibri"/>
              </a:endParaRPr>
            </a:p>
          </p:txBody>
        </p:sp>
        <p:sp>
          <p:nvSpPr>
            <p:cNvPr id="29" name="Text 23">
              <a:extLst>
                <a:ext uri="{FF2B5EF4-FFF2-40B4-BE49-F238E27FC236}">
                  <a16:creationId xmlns:a16="http://schemas.microsoft.com/office/drawing/2014/main" id="{230ABA35-68A7-D072-266C-F4089C55B4B8}"/>
                </a:ext>
              </a:extLst>
            </p:cNvPr>
            <p:cNvSpPr/>
            <p:nvPr/>
          </p:nvSpPr>
          <p:spPr>
            <a:xfrm>
              <a:off x="5031358" y="3456384"/>
              <a:ext cx="1148507" cy="143470"/>
            </a:xfrm>
            <a:prstGeom prst="rect">
              <a:avLst/>
            </a:prstGeom>
            <a:noFill/>
            <a:ln/>
          </p:spPr>
          <p:txBody>
            <a:bodyPr wrap="none" lIns="0" tIns="0" rIns="0" bIns="0" rtlCol="0" anchor="t"/>
            <a:lstStyle/>
            <a:p>
              <a:pPr defTabSz="730834">
                <a:lnSpc>
                  <a:spcPts val="1798"/>
                </a:lnSpc>
              </a:pPr>
              <a:r>
                <a:rPr lang="en-US" sz="1399" dirty="0">
                  <a:solidFill>
                    <a:srgbClr val="4C4C4C"/>
                  </a:solidFill>
                  <a:latin typeface="Noto Serif Medium" pitchFamily="34" charset="0"/>
                  <a:ea typeface="Noto Serif Medium" pitchFamily="34" charset="-122"/>
                  <a:cs typeface="Noto Serif Medium" pitchFamily="34" charset="-120"/>
                </a:rPr>
                <a:t>Q4 2026</a:t>
              </a:r>
              <a:endParaRPr lang="en-US" sz="1399" dirty="0">
                <a:solidFill>
                  <a:srgbClr val="5F6369"/>
                </a:solidFill>
                <a:latin typeface="Calibri"/>
              </a:endParaRPr>
            </a:p>
          </p:txBody>
        </p:sp>
        <p:sp>
          <p:nvSpPr>
            <p:cNvPr id="30" name="Text 24">
              <a:extLst>
                <a:ext uri="{FF2B5EF4-FFF2-40B4-BE49-F238E27FC236}">
                  <a16:creationId xmlns:a16="http://schemas.microsoft.com/office/drawing/2014/main" id="{3F75BEB7-6FF8-A412-CF62-84CAE70766E2}"/>
                </a:ext>
              </a:extLst>
            </p:cNvPr>
            <p:cNvSpPr/>
            <p:nvPr/>
          </p:nvSpPr>
          <p:spPr>
            <a:xfrm>
              <a:off x="5031358" y="3616948"/>
              <a:ext cx="3163565" cy="511841"/>
            </a:xfrm>
            <a:prstGeom prst="rect">
              <a:avLst/>
            </a:prstGeom>
            <a:noFill/>
            <a:ln/>
          </p:spPr>
          <p:txBody>
            <a:bodyPr wrap="square" lIns="0" tIns="0" rIns="0" bIns="0" rtlCol="0" anchor="t"/>
            <a:lstStyle/>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TVET iEnabler launches </a:t>
              </a:r>
            </a:p>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HDMS completes (final submission capability)</a:t>
              </a:r>
              <a:endParaRPr lang="en-US" sz="1149" dirty="0">
                <a:solidFill>
                  <a:srgbClr val="5F6369"/>
                </a:solidFill>
                <a:latin typeface="Calibri"/>
              </a:endParaRPr>
            </a:p>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Special exam and other workflow design </a:t>
              </a:r>
            </a:p>
            <a:p>
              <a:pPr marL="342579" indent="-342579" defTabSz="730834">
                <a:lnSpc>
                  <a:spcPts val="1599"/>
                </a:lnSpc>
                <a:buSzPct val="100000"/>
                <a:buFontTx/>
                <a:buChar char="•"/>
              </a:pPr>
              <a:r>
                <a:rPr lang="en-US" sz="1149" dirty="0">
                  <a:solidFill>
                    <a:srgbClr val="4C4C4C"/>
                  </a:solidFill>
                  <a:latin typeface="Noto Serif" pitchFamily="34" charset="0"/>
                  <a:ea typeface="Noto Serif" pitchFamily="34" charset="-122"/>
                  <a:cs typeface="Noto Serif" pitchFamily="34" charset="-120"/>
                </a:rPr>
                <a:t>Graduation domain cleanup (data quality, process efficiency)</a:t>
              </a:r>
              <a:endParaRPr lang="en-US" sz="1149" dirty="0">
                <a:solidFill>
                  <a:srgbClr val="5F6369"/>
                </a:solidFill>
                <a:latin typeface="Calibri"/>
              </a:endParaRPr>
            </a:p>
          </p:txBody>
        </p:sp>
      </p:grpSp>
    </p:spTree>
    <p:extLst>
      <p:ext uri="{BB962C8B-B14F-4D97-AF65-F5344CB8AC3E}">
        <p14:creationId xmlns:p14="http://schemas.microsoft.com/office/powerpoint/2010/main" val="2631451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2">
            <a:extLst>
              <a:ext uri="{FF2B5EF4-FFF2-40B4-BE49-F238E27FC236}">
                <a16:creationId xmlns:a16="http://schemas.microsoft.com/office/drawing/2014/main" id="{AD03C279-6FB2-C58C-B1D3-5017BCDF6104}"/>
              </a:ext>
            </a:extLst>
          </p:cNvPr>
          <p:cNvSpPr>
            <a:spLocks noGrp="1"/>
          </p:cNvSpPr>
          <p:nvPr>
            <p:ph type="title"/>
          </p:nvPr>
        </p:nvSpPr>
        <p:spPr>
          <a:prstGeom prst="rect">
            <a:avLst/>
          </a:prstGeom>
          <a:noFill/>
          <a:ln/>
        </p:spPr>
        <p:txBody>
          <a:bodyPr vert="horz" wrap="none" lIns="0" tIns="0" rIns="0" bIns="0" rtlCol="0" anchor="t">
            <a:noAutofit/>
          </a:bodyPr>
          <a:lstStyle/>
          <a:p>
            <a:r>
              <a:rPr lang="en-US" dirty="0"/>
              <a:t>Year Two: Automation and Configuration</a:t>
            </a:r>
          </a:p>
        </p:txBody>
      </p:sp>
      <p:sp>
        <p:nvSpPr>
          <p:cNvPr id="6" name="Text 3">
            <a:extLst>
              <a:ext uri="{FF2B5EF4-FFF2-40B4-BE49-F238E27FC236}">
                <a16:creationId xmlns:a16="http://schemas.microsoft.com/office/drawing/2014/main" id="{9D7D2216-166A-B911-8987-FC7FDDAC644B}"/>
              </a:ext>
            </a:extLst>
          </p:cNvPr>
          <p:cNvSpPr/>
          <p:nvPr/>
        </p:nvSpPr>
        <p:spPr>
          <a:xfrm>
            <a:off x="570396" y="1951363"/>
            <a:ext cx="13242016" cy="1026717"/>
          </a:xfrm>
          <a:prstGeom prst="rect">
            <a:avLst/>
          </a:prstGeom>
          <a:noFill/>
          <a:ln/>
        </p:spPr>
        <p:txBody>
          <a:bodyPr wrap="square" lIns="0" tIns="0" rIns="0" bIns="0" rtlCol="0" anchor="t"/>
          <a:lstStyle/>
          <a:p>
            <a:pPr marL="342579" indent="-342579" defTabSz="730834">
              <a:lnSpc>
                <a:spcPts val="1998"/>
              </a:lnSpc>
              <a:buSzPct val="100000"/>
              <a:buFontTx/>
              <a:buChar char="•"/>
            </a:pPr>
            <a:r>
              <a:rPr lang="en-US" sz="1349" dirty="0">
                <a:solidFill>
                  <a:srgbClr val="4C4C4C"/>
                </a:solidFill>
                <a:latin typeface="Noto Serif" pitchFamily="34" charset="0"/>
                <a:ea typeface="Noto Serif" pitchFamily="34" charset="-122"/>
                <a:cs typeface="Noto Serif" pitchFamily="34" charset="-120"/>
              </a:rPr>
              <a:t>Transforms rigid systems into flexible, configurable platforms.</a:t>
            </a:r>
            <a:endParaRPr lang="en-US" sz="1349" dirty="0">
              <a:solidFill>
                <a:srgbClr val="5F6369"/>
              </a:solidFill>
              <a:latin typeface="Calibri"/>
            </a:endParaRPr>
          </a:p>
          <a:p>
            <a:pPr marL="342579" indent="-342579" defTabSz="730834">
              <a:lnSpc>
                <a:spcPts val="1998"/>
              </a:lnSpc>
              <a:buSzPct val="100000"/>
              <a:buFontTx/>
              <a:buChar char="•"/>
            </a:pPr>
            <a:r>
              <a:rPr lang="en-US" sz="1349" dirty="0">
                <a:solidFill>
                  <a:srgbClr val="4C4C4C"/>
                </a:solidFill>
                <a:latin typeface="Noto Serif" pitchFamily="34" charset="0"/>
                <a:ea typeface="Noto Serif" pitchFamily="34" charset="-122"/>
                <a:cs typeface="Noto Serif" pitchFamily="34" charset="-120"/>
              </a:rPr>
              <a:t>Rules Engine enables customization of academic policies without code changes.</a:t>
            </a:r>
            <a:endParaRPr lang="en-US" sz="1349" dirty="0">
              <a:solidFill>
                <a:srgbClr val="5F6369"/>
              </a:solidFill>
              <a:latin typeface="Calibri"/>
            </a:endParaRPr>
          </a:p>
          <a:p>
            <a:pPr marL="342579" indent="-342579" defTabSz="730834">
              <a:lnSpc>
                <a:spcPts val="1998"/>
              </a:lnSpc>
              <a:buSzPct val="100000"/>
              <a:buFontTx/>
              <a:buChar char="•"/>
            </a:pPr>
            <a:r>
              <a:rPr lang="en-US" sz="1349" dirty="0">
                <a:solidFill>
                  <a:srgbClr val="4C4C4C"/>
                </a:solidFill>
                <a:latin typeface="Noto Serif" pitchFamily="34" charset="0"/>
                <a:ea typeface="Noto Serif" pitchFamily="34" charset="-122"/>
                <a:cs typeface="Noto Serif" pitchFamily="34" charset="-120"/>
              </a:rPr>
              <a:t>AI agents monitor processes for real-time validation and compliance.</a:t>
            </a:r>
            <a:endParaRPr lang="en-US" sz="1349" dirty="0">
              <a:solidFill>
                <a:srgbClr val="5F6369"/>
              </a:solidFill>
              <a:latin typeface="Calibri"/>
            </a:endParaRPr>
          </a:p>
          <a:p>
            <a:pPr marL="342579" indent="-342579" defTabSz="730834">
              <a:lnSpc>
                <a:spcPts val="1998"/>
              </a:lnSpc>
              <a:buSzPct val="100000"/>
              <a:buFontTx/>
              <a:buChar char="•"/>
            </a:pPr>
            <a:r>
              <a:rPr lang="en-US" sz="1349" dirty="0">
                <a:solidFill>
                  <a:srgbClr val="4C4C4C"/>
                </a:solidFill>
                <a:latin typeface="Noto Serif" pitchFamily="34" charset="0"/>
                <a:ea typeface="Noto Serif" pitchFamily="34" charset="-122"/>
                <a:cs typeface="Noto Serif" pitchFamily="34" charset="-120"/>
              </a:rPr>
              <a:t>Shifts from reactive maintenance to proactive intelligence.</a:t>
            </a:r>
            <a:endParaRPr lang="en-US" sz="1349" dirty="0">
              <a:solidFill>
                <a:srgbClr val="5F6369"/>
              </a:solidFill>
              <a:latin typeface="Calibri"/>
            </a:endParaRPr>
          </a:p>
        </p:txBody>
      </p:sp>
      <p:grpSp>
        <p:nvGrpSpPr>
          <p:cNvPr id="7" name="Group 6">
            <a:extLst>
              <a:ext uri="{FF2B5EF4-FFF2-40B4-BE49-F238E27FC236}">
                <a16:creationId xmlns:a16="http://schemas.microsoft.com/office/drawing/2014/main" id="{8144B6CC-99C4-BBA8-BEFD-4FFCD64EF6C4}"/>
              </a:ext>
            </a:extLst>
          </p:cNvPr>
          <p:cNvGrpSpPr/>
          <p:nvPr/>
        </p:nvGrpSpPr>
        <p:grpSpPr>
          <a:xfrm>
            <a:off x="451146" y="84585"/>
            <a:ext cx="719305" cy="308324"/>
            <a:chOff x="430039" y="596801"/>
            <a:chExt cx="449982" cy="192881"/>
          </a:xfrm>
          <a:solidFill>
            <a:schemeClr val="accent5">
              <a:lumMod val="20000"/>
              <a:lumOff val="80000"/>
            </a:schemeClr>
          </a:solidFill>
        </p:grpSpPr>
        <p:sp>
          <p:nvSpPr>
            <p:cNvPr id="8" name="Shape 0">
              <a:extLst>
                <a:ext uri="{FF2B5EF4-FFF2-40B4-BE49-F238E27FC236}">
                  <a16:creationId xmlns:a16="http://schemas.microsoft.com/office/drawing/2014/main" id="{E838E5DA-81C1-94BF-243B-FB797E2253A7}"/>
                </a:ext>
              </a:extLst>
            </p:cNvPr>
            <p:cNvSpPr/>
            <p:nvPr/>
          </p:nvSpPr>
          <p:spPr>
            <a:xfrm>
              <a:off x="430039" y="596801"/>
              <a:ext cx="449982" cy="192881"/>
            </a:xfrm>
            <a:prstGeom prst="roundRect">
              <a:avLst>
                <a:gd name="adj" fmla="val 18730"/>
              </a:avLst>
            </a:prstGeom>
            <a:grpFill/>
            <a:ln/>
          </p:spPr>
          <p:txBody>
            <a:bodyPr/>
            <a:lstStyle/>
            <a:p>
              <a:pPr defTabSz="730834"/>
              <a:endParaRPr lang="en-ZA" sz="1798" dirty="0">
                <a:solidFill>
                  <a:srgbClr val="5F6369"/>
                </a:solidFill>
                <a:latin typeface="Calibri"/>
              </a:endParaRPr>
            </a:p>
          </p:txBody>
        </p:sp>
        <p:pic>
          <p:nvPicPr>
            <p:cNvPr id="9" name="Image 0" descr="preencoded.png">
              <a:extLst>
                <a:ext uri="{FF2B5EF4-FFF2-40B4-BE49-F238E27FC236}">
                  <a16:creationId xmlns:a16="http://schemas.microsoft.com/office/drawing/2014/main" id="{75149A8D-C19C-F138-E87C-6FA0794BFF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4482" y="650230"/>
              <a:ext cx="85948" cy="85948"/>
            </a:xfrm>
            <a:prstGeom prst="rect">
              <a:avLst/>
            </a:prstGeom>
          </p:spPr>
        </p:pic>
        <p:sp>
          <p:nvSpPr>
            <p:cNvPr id="10" name="Text 1">
              <a:extLst>
                <a:ext uri="{FF2B5EF4-FFF2-40B4-BE49-F238E27FC236}">
                  <a16:creationId xmlns:a16="http://schemas.microsoft.com/office/drawing/2014/main" id="{C34A4E8A-E6D9-8905-E087-17795F10C39B}"/>
                </a:ext>
              </a:extLst>
            </p:cNvPr>
            <p:cNvSpPr/>
            <p:nvPr/>
          </p:nvSpPr>
          <p:spPr>
            <a:xfrm>
              <a:off x="623367" y="629022"/>
              <a:ext cx="192211" cy="128439"/>
            </a:xfrm>
            <a:prstGeom prst="rect">
              <a:avLst/>
            </a:prstGeom>
            <a:grpFill/>
            <a:ln/>
          </p:spPr>
          <p:txBody>
            <a:bodyPr wrap="none" lIns="0" tIns="0" rIns="0" bIns="0" rtlCol="0" anchor="t"/>
            <a:lstStyle/>
            <a:p>
              <a:pPr defTabSz="730834">
                <a:lnSpc>
                  <a:spcPts val="1599"/>
                </a:lnSpc>
              </a:pPr>
              <a:r>
                <a:rPr lang="en-US" sz="1049" dirty="0">
                  <a:solidFill>
                    <a:srgbClr val="4C4C4C"/>
                  </a:solidFill>
                  <a:latin typeface="Noto Serif" pitchFamily="34" charset="0"/>
                  <a:ea typeface="Noto Serif" pitchFamily="34" charset="-122"/>
                  <a:cs typeface="Noto Serif" pitchFamily="34" charset="-120"/>
                </a:rPr>
                <a:t>2027</a:t>
              </a:r>
              <a:endParaRPr lang="en-US" sz="1049" dirty="0">
                <a:solidFill>
                  <a:srgbClr val="5F6369"/>
                </a:solidFill>
                <a:latin typeface="Calibri"/>
              </a:endParaRPr>
            </a:p>
          </p:txBody>
        </p:sp>
      </p:grpSp>
      <p:grpSp>
        <p:nvGrpSpPr>
          <p:cNvPr id="26" name="Group 25">
            <a:extLst>
              <a:ext uri="{FF2B5EF4-FFF2-40B4-BE49-F238E27FC236}">
                <a16:creationId xmlns:a16="http://schemas.microsoft.com/office/drawing/2014/main" id="{7BB5EC47-0F35-893A-6886-B0CC00C1762C}"/>
              </a:ext>
            </a:extLst>
          </p:cNvPr>
          <p:cNvGrpSpPr/>
          <p:nvPr/>
        </p:nvGrpSpPr>
        <p:grpSpPr>
          <a:xfrm>
            <a:off x="753434" y="5048390"/>
            <a:ext cx="6546543" cy="1847093"/>
            <a:chOff x="430039" y="2049685"/>
            <a:chExt cx="4095378" cy="1155502"/>
          </a:xfrm>
          <a:solidFill>
            <a:srgbClr val="00B0F0"/>
          </a:solidFill>
        </p:grpSpPr>
        <p:sp>
          <p:nvSpPr>
            <p:cNvPr id="12" name="Shape 4">
              <a:extLst>
                <a:ext uri="{FF2B5EF4-FFF2-40B4-BE49-F238E27FC236}">
                  <a16:creationId xmlns:a16="http://schemas.microsoft.com/office/drawing/2014/main" id="{8FFC0468-0B56-3BC4-B77A-8AB1FBCCDFBD}"/>
                </a:ext>
              </a:extLst>
            </p:cNvPr>
            <p:cNvSpPr/>
            <p:nvPr/>
          </p:nvSpPr>
          <p:spPr>
            <a:xfrm>
              <a:off x="430039" y="2049685"/>
              <a:ext cx="4095378" cy="1155502"/>
            </a:xfrm>
            <a:prstGeom prst="roundRect">
              <a:avLst>
                <a:gd name="adj" fmla="val 3908"/>
              </a:avLst>
            </a:prstGeom>
            <a:grpFill/>
            <a:ln w="7620">
              <a:solidFill>
                <a:srgbClr val="CCC4B8"/>
              </a:solidFill>
              <a:prstDash val="solid"/>
            </a:ln>
            <a:effectLst>
              <a:outerShdw dist="15240" dir="2700000" algn="bl" rotWithShape="0">
                <a:srgbClr val="CCC4B8">
                  <a:alpha val="100000"/>
                </a:srgbClr>
              </a:outerShdw>
            </a:effectLst>
          </p:spPr>
          <p:txBody>
            <a:bodyPr/>
            <a:lstStyle/>
            <a:p>
              <a:pPr defTabSz="730834"/>
              <a:endParaRPr lang="en-ZA" sz="1798" dirty="0">
                <a:solidFill>
                  <a:srgbClr val="5F6369"/>
                </a:solidFill>
                <a:latin typeface="Calibri"/>
              </a:endParaRPr>
            </a:p>
          </p:txBody>
        </p:sp>
        <p:sp>
          <p:nvSpPr>
            <p:cNvPr id="13" name="Text 5">
              <a:extLst>
                <a:ext uri="{FF2B5EF4-FFF2-40B4-BE49-F238E27FC236}">
                  <a16:creationId xmlns:a16="http://schemas.microsoft.com/office/drawing/2014/main" id="{D271FD7F-DA46-454C-31AB-4109A56EB6DC}"/>
                </a:ext>
              </a:extLst>
            </p:cNvPr>
            <p:cNvSpPr/>
            <p:nvPr/>
          </p:nvSpPr>
          <p:spPr>
            <a:xfrm>
              <a:off x="542255" y="2161901"/>
              <a:ext cx="1343993" cy="167953"/>
            </a:xfrm>
            <a:prstGeom prst="rect">
              <a:avLst/>
            </a:prstGeom>
            <a:grpFill/>
            <a:ln/>
          </p:spPr>
          <p:txBody>
            <a:bodyPr wrap="none" lIns="0" tIns="0" rIns="0" bIns="0" rtlCol="0" anchor="t"/>
            <a:lstStyle/>
            <a:p>
              <a:pPr defTabSz="730834">
                <a:lnSpc>
                  <a:spcPts val="2099"/>
                </a:lnSpc>
              </a:pPr>
              <a:r>
                <a:rPr lang="en-US" sz="1648" dirty="0">
                  <a:solidFill>
                    <a:srgbClr val="000000"/>
                  </a:solidFill>
                  <a:latin typeface="Noto Serif Medium" pitchFamily="34" charset="0"/>
                  <a:ea typeface="Noto Serif Medium" pitchFamily="34" charset="-122"/>
                  <a:cs typeface="Noto Serif Medium" pitchFamily="34" charset="-120"/>
                </a:rPr>
                <a:t>Q2 Rules Engine v1</a:t>
              </a:r>
              <a:endParaRPr lang="en-US" sz="1648" dirty="0">
                <a:solidFill>
                  <a:srgbClr val="5F6369"/>
                </a:solidFill>
                <a:latin typeface="Calibri"/>
              </a:endParaRPr>
            </a:p>
          </p:txBody>
        </p:sp>
        <p:sp>
          <p:nvSpPr>
            <p:cNvPr id="14" name="Text 6">
              <a:extLst>
                <a:ext uri="{FF2B5EF4-FFF2-40B4-BE49-F238E27FC236}">
                  <a16:creationId xmlns:a16="http://schemas.microsoft.com/office/drawing/2014/main" id="{B5860621-5A67-C9AE-F8D7-4327E6CC46C6}"/>
                </a:ext>
              </a:extLst>
            </p:cNvPr>
            <p:cNvSpPr/>
            <p:nvPr/>
          </p:nvSpPr>
          <p:spPr>
            <a:xfrm>
              <a:off x="542255" y="2385739"/>
              <a:ext cx="3870945" cy="642292"/>
            </a:xfrm>
            <a:prstGeom prst="rect">
              <a:avLst/>
            </a:prstGeom>
            <a:grpFill/>
            <a:ln/>
          </p:spPr>
          <p:txBody>
            <a:bodyPr wrap="square" lIns="0" tIns="0" rIns="0" bIns="0" rtlCol="0" anchor="t"/>
            <a:lstStyle/>
            <a:p>
              <a:pPr marL="342579" indent="-342579" defTabSz="730834">
                <a:lnSpc>
                  <a:spcPts val="1998"/>
                </a:lnSpc>
                <a:buSzPct val="100000"/>
                <a:buFontTx/>
                <a:buChar char="•"/>
              </a:pPr>
              <a:r>
                <a:rPr lang="en-US" sz="1349" dirty="0">
                  <a:solidFill>
                    <a:srgbClr val="000000"/>
                  </a:solidFill>
                  <a:latin typeface="Noto Serif" pitchFamily="34" charset="0"/>
                  <a:ea typeface="Noto Serif" pitchFamily="34" charset="-122"/>
                  <a:cs typeface="Noto Serif" pitchFamily="34" charset="-120"/>
                </a:rPr>
                <a:t>Configurable subminimums, promotion logic, and final result calculations.</a:t>
              </a:r>
              <a:endParaRPr lang="en-US" sz="1349" dirty="0">
                <a:solidFill>
                  <a:srgbClr val="5F6369"/>
                </a:solidFill>
                <a:latin typeface="Calibri"/>
              </a:endParaRPr>
            </a:p>
            <a:p>
              <a:pPr marL="342579" indent="-342579" defTabSz="730834">
                <a:lnSpc>
                  <a:spcPts val="1998"/>
                </a:lnSpc>
                <a:buSzPct val="100000"/>
                <a:buFontTx/>
                <a:buChar char="•"/>
              </a:pPr>
              <a:r>
                <a:rPr lang="en-US" sz="1349" dirty="0">
                  <a:solidFill>
                    <a:srgbClr val="000000"/>
                  </a:solidFill>
                  <a:latin typeface="Noto Serif" pitchFamily="34" charset="0"/>
                  <a:ea typeface="Noto Serif" pitchFamily="34" charset="-122"/>
                  <a:cs typeface="Noto Serif" pitchFamily="34" charset="-120"/>
                </a:rPr>
                <a:t>Institutions gain control over academic rules.</a:t>
              </a:r>
              <a:endParaRPr lang="en-US" sz="1349" dirty="0">
                <a:solidFill>
                  <a:srgbClr val="5F6369"/>
                </a:solidFill>
                <a:latin typeface="Calibri"/>
              </a:endParaRPr>
            </a:p>
            <a:p>
              <a:pPr marL="342579" indent="-342579" defTabSz="730834">
                <a:lnSpc>
                  <a:spcPts val="1998"/>
                </a:lnSpc>
                <a:buSzPct val="100000"/>
                <a:buFontTx/>
                <a:buChar char="•"/>
              </a:pPr>
              <a:r>
                <a:rPr lang="en-US" sz="1349" dirty="0">
                  <a:solidFill>
                    <a:srgbClr val="000000"/>
                  </a:solidFill>
                  <a:latin typeface="Noto Serif" pitchFamily="34" charset="0"/>
                  <a:ea typeface="Noto Serif" pitchFamily="34" charset="-122"/>
                  <a:cs typeface="Noto Serif" pitchFamily="34" charset="-120"/>
                </a:rPr>
                <a:t>Eliminates technical dependency for policy changes.</a:t>
              </a:r>
              <a:endParaRPr lang="en-US" sz="1349" dirty="0">
                <a:solidFill>
                  <a:srgbClr val="5F6369"/>
                </a:solidFill>
                <a:latin typeface="Calibri"/>
              </a:endParaRPr>
            </a:p>
          </p:txBody>
        </p:sp>
      </p:grpSp>
      <p:sp>
        <p:nvSpPr>
          <p:cNvPr id="15" name="Shape 7">
            <a:extLst>
              <a:ext uri="{FF2B5EF4-FFF2-40B4-BE49-F238E27FC236}">
                <a16:creationId xmlns:a16="http://schemas.microsoft.com/office/drawing/2014/main" id="{ED6838B4-E629-76C7-D050-1638D5E99708}"/>
              </a:ext>
            </a:extLst>
          </p:cNvPr>
          <p:cNvSpPr/>
          <p:nvPr/>
        </p:nvSpPr>
        <p:spPr>
          <a:xfrm>
            <a:off x="7389666" y="3276463"/>
            <a:ext cx="6546543" cy="1847093"/>
          </a:xfrm>
          <a:prstGeom prst="roundRect">
            <a:avLst>
              <a:gd name="adj" fmla="val 3908"/>
            </a:avLst>
          </a:prstGeom>
          <a:solidFill>
            <a:srgbClr val="00B0F0"/>
          </a:solidFill>
          <a:ln w="7620">
            <a:solidFill>
              <a:srgbClr val="CCC4B8"/>
            </a:solidFill>
            <a:prstDash val="solid"/>
          </a:ln>
          <a:effectLst>
            <a:outerShdw dist="15240" dir="2700000" algn="bl" rotWithShape="0">
              <a:srgbClr val="CCC4B8">
                <a:alpha val="100000"/>
              </a:srgbClr>
            </a:outerShdw>
          </a:effectLst>
        </p:spPr>
        <p:txBody>
          <a:bodyPr/>
          <a:lstStyle/>
          <a:p>
            <a:pPr defTabSz="730834"/>
            <a:endParaRPr lang="en-ZA" sz="1798">
              <a:solidFill>
                <a:srgbClr val="5F6369"/>
              </a:solidFill>
              <a:latin typeface="Calibri"/>
            </a:endParaRPr>
          </a:p>
        </p:txBody>
      </p:sp>
      <p:sp>
        <p:nvSpPr>
          <p:cNvPr id="16" name="Text 8">
            <a:extLst>
              <a:ext uri="{FF2B5EF4-FFF2-40B4-BE49-F238E27FC236}">
                <a16:creationId xmlns:a16="http://schemas.microsoft.com/office/drawing/2014/main" id="{5DE7012D-2F80-F3F5-D24E-A3E96F32A2B2}"/>
              </a:ext>
            </a:extLst>
          </p:cNvPr>
          <p:cNvSpPr/>
          <p:nvPr/>
        </p:nvSpPr>
        <p:spPr>
          <a:xfrm>
            <a:off x="7569044" y="3455843"/>
            <a:ext cx="2405218" cy="268476"/>
          </a:xfrm>
          <a:prstGeom prst="rect">
            <a:avLst/>
          </a:prstGeom>
          <a:solidFill>
            <a:srgbClr val="00B0F0"/>
          </a:solidFill>
          <a:ln/>
        </p:spPr>
        <p:txBody>
          <a:bodyPr wrap="none" lIns="0" tIns="0" rIns="0" bIns="0" rtlCol="0" anchor="t"/>
          <a:lstStyle/>
          <a:p>
            <a:pPr defTabSz="730834">
              <a:lnSpc>
                <a:spcPts val="2099"/>
              </a:lnSpc>
            </a:pPr>
            <a:r>
              <a:rPr lang="en-US" sz="1648" dirty="0">
                <a:solidFill>
                  <a:srgbClr val="000000"/>
                </a:solidFill>
                <a:latin typeface="Noto Serif Medium" pitchFamily="34" charset="0"/>
                <a:ea typeface="Noto Serif Medium" pitchFamily="34" charset="-122"/>
                <a:cs typeface="Noto Serif Medium" pitchFamily="34" charset="-120"/>
              </a:rPr>
              <a:t>Q3 Reporting Architecture</a:t>
            </a:r>
            <a:endParaRPr lang="en-US" sz="1648" dirty="0">
              <a:solidFill>
                <a:srgbClr val="5F6369"/>
              </a:solidFill>
              <a:latin typeface="Calibri"/>
            </a:endParaRPr>
          </a:p>
        </p:txBody>
      </p:sp>
      <p:sp>
        <p:nvSpPr>
          <p:cNvPr id="17" name="Text 9">
            <a:extLst>
              <a:ext uri="{FF2B5EF4-FFF2-40B4-BE49-F238E27FC236}">
                <a16:creationId xmlns:a16="http://schemas.microsoft.com/office/drawing/2014/main" id="{2DDB1567-BC8D-7818-9295-9E29E5F1214A}"/>
              </a:ext>
            </a:extLst>
          </p:cNvPr>
          <p:cNvSpPr/>
          <p:nvPr/>
        </p:nvSpPr>
        <p:spPr>
          <a:xfrm>
            <a:off x="7569044" y="3813651"/>
            <a:ext cx="6187783" cy="770037"/>
          </a:xfrm>
          <a:prstGeom prst="rect">
            <a:avLst/>
          </a:prstGeom>
          <a:solidFill>
            <a:srgbClr val="00B0F0"/>
          </a:solidFill>
          <a:ln/>
        </p:spPr>
        <p:txBody>
          <a:bodyPr wrap="square" lIns="0" tIns="0" rIns="0" bIns="0" rtlCol="0" anchor="t"/>
          <a:lstStyle/>
          <a:p>
            <a:pPr marL="342579" indent="-342579" defTabSz="730834">
              <a:lnSpc>
                <a:spcPts val="1998"/>
              </a:lnSpc>
              <a:buSzPct val="100000"/>
              <a:buFontTx/>
              <a:buChar char="•"/>
            </a:pPr>
            <a:r>
              <a:rPr lang="en-US" sz="1349" dirty="0">
                <a:solidFill>
                  <a:srgbClr val="000000"/>
                </a:solidFill>
                <a:latin typeface="Noto Serif" pitchFamily="34" charset="0"/>
                <a:ea typeface="Noto Serif" pitchFamily="34" charset="-122"/>
                <a:cs typeface="Noto Serif" pitchFamily="34" charset="-120"/>
              </a:rPr>
              <a:t>New data layer decouples analytics from transactional systems.</a:t>
            </a:r>
            <a:endParaRPr lang="en-US" sz="1349" dirty="0">
              <a:solidFill>
                <a:srgbClr val="5F6369"/>
              </a:solidFill>
              <a:latin typeface="Calibri"/>
            </a:endParaRPr>
          </a:p>
          <a:p>
            <a:pPr marL="342579" indent="-342579" defTabSz="730834">
              <a:lnSpc>
                <a:spcPts val="1998"/>
              </a:lnSpc>
              <a:buSzPct val="100000"/>
              <a:buFontTx/>
              <a:buChar char="•"/>
            </a:pPr>
            <a:r>
              <a:rPr lang="en-US" sz="1349" dirty="0">
                <a:solidFill>
                  <a:srgbClr val="000000"/>
                </a:solidFill>
                <a:latin typeface="Noto Serif" pitchFamily="34" charset="0"/>
                <a:ea typeface="Noto Serif" pitchFamily="34" charset="-122"/>
                <a:cs typeface="Noto Serif" pitchFamily="34" charset="-120"/>
              </a:rPr>
              <a:t>Dashboard optimization improves performance and user experience.</a:t>
            </a:r>
            <a:endParaRPr lang="en-US" sz="1349" dirty="0">
              <a:solidFill>
                <a:srgbClr val="5F6369"/>
              </a:solidFill>
              <a:latin typeface="Calibri"/>
            </a:endParaRPr>
          </a:p>
          <a:p>
            <a:pPr marL="342579" indent="-342579" defTabSz="730834">
              <a:lnSpc>
                <a:spcPts val="1998"/>
              </a:lnSpc>
              <a:buSzPct val="100000"/>
              <a:buFontTx/>
              <a:buChar char="•"/>
            </a:pPr>
            <a:r>
              <a:rPr lang="en-US" sz="1349" dirty="0">
                <a:solidFill>
                  <a:srgbClr val="000000"/>
                </a:solidFill>
                <a:latin typeface="Noto Serif" pitchFamily="34" charset="0"/>
                <a:ea typeface="Noto Serif" pitchFamily="34" charset="-122"/>
                <a:cs typeface="Noto Serif" pitchFamily="34" charset="-120"/>
              </a:rPr>
              <a:t>Heavy Jasper logic migrates to efficient service layers.</a:t>
            </a:r>
            <a:endParaRPr lang="en-US" sz="1349" dirty="0">
              <a:solidFill>
                <a:srgbClr val="5F6369"/>
              </a:solidFill>
              <a:latin typeface="Calibri"/>
            </a:endParaRPr>
          </a:p>
        </p:txBody>
      </p:sp>
      <p:sp>
        <p:nvSpPr>
          <p:cNvPr id="21" name="Shape 13">
            <a:extLst>
              <a:ext uri="{FF2B5EF4-FFF2-40B4-BE49-F238E27FC236}">
                <a16:creationId xmlns:a16="http://schemas.microsoft.com/office/drawing/2014/main" id="{3F09E0AC-1467-5C27-0814-0C3F1E6319EC}"/>
              </a:ext>
            </a:extLst>
          </p:cNvPr>
          <p:cNvSpPr/>
          <p:nvPr/>
        </p:nvSpPr>
        <p:spPr>
          <a:xfrm>
            <a:off x="7389666" y="5064770"/>
            <a:ext cx="6546543" cy="1847093"/>
          </a:xfrm>
          <a:prstGeom prst="roundRect">
            <a:avLst>
              <a:gd name="adj" fmla="val 3908"/>
            </a:avLst>
          </a:prstGeom>
          <a:solidFill>
            <a:srgbClr val="00B0F0"/>
          </a:solidFill>
          <a:ln w="7620">
            <a:solidFill>
              <a:srgbClr val="CCC4B8"/>
            </a:solidFill>
            <a:prstDash val="solid"/>
          </a:ln>
          <a:effectLst>
            <a:outerShdw dist="15240" dir="2700000" algn="bl" rotWithShape="0">
              <a:srgbClr val="CCC4B8">
                <a:alpha val="100000"/>
              </a:srgbClr>
            </a:outerShdw>
          </a:effectLst>
        </p:spPr>
        <p:txBody>
          <a:bodyPr/>
          <a:lstStyle/>
          <a:p>
            <a:pPr defTabSz="730834"/>
            <a:endParaRPr lang="en-ZA" sz="1798">
              <a:solidFill>
                <a:srgbClr val="5F6369"/>
              </a:solidFill>
              <a:latin typeface="Calibri"/>
            </a:endParaRPr>
          </a:p>
        </p:txBody>
      </p:sp>
      <p:sp>
        <p:nvSpPr>
          <p:cNvPr id="22" name="Text 14">
            <a:extLst>
              <a:ext uri="{FF2B5EF4-FFF2-40B4-BE49-F238E27FC236}">
                <a16:creationId xmlns:a16="http://schemas.microsoft.com/office/drawing/2014/main" id="{6974CA8C-C012-0EE9-2307-CAAF629E0C25}"/>
              </a:ext>
            </a:extLst>
          </p:cNvPr>
          <p:cNvSpPr/>
          <p:nvPr/>
        </p:nvSpPr>
        <p:spPr>
          <a:xfrm>
            <a:off x="7569044" y="5244150"/>
            <a:ext cx="2506446" cy="268476"/>
          </a:xfrm>
          <a:prstGeom prst="rect">
            <a:avLst/>
          </a:prstGeom>
          <a:solidFill>
            <a:srgbClr val="00B0F0"/>
          </a:solidFill>
          <a:ln/>
        </p:spPr>
        <p:txBody>
          <a:bodyPr wrap="none" lIns="0" tIns="0" rIns="0" bIns="0" rtlCol="0" anchor="t"/>
          <a:lstStyle/>
          <a:p>
            <a:pPr defTabSz="730834">
              <a:lnSpc>
                <a:spcPts val="2099"/>
              </a:lnSpc>
            </a:pPr>
            <a:r>
              <a:rPr lang="en-US" sz="1648" dirty="0">
                <a:solidFill>
                  <a:srgbClr val="000000"/>
                </a:solidFill>
                <a:latin typeface="Noto Serif Medium" pitchFamily="34" charset="0"/>
                <a:ea typeface="Noto Serif Medium" pitchFamily="34" charset="-122"/>
                <a:cs typeface="Noto Serif Medium" pitchFamily="34" charset="-120"/>
              </a:rPr>
              <a:t>Q4 Digital Documents Scale</a:t>
            </a:r>
            <a:endParaRPr lang="en-US" sz="1648" dirty="0">
              <a:solidFill>
                <a:srgbClr val="5F6369"/>
              </a:solidFill>
              <a:latin typeface="Calibri"/>
            </a:endParaRPr>
          </a:p>
        </p:txBody>
      </p:sp>
      <p:sp>
        <p:nvSpPr>
          <p:cNvPr id="23" name="Text 15">
            <a:extLst>
              <a:ext uri="{FF2B5EF4-FFF2-40B4-BE49-F238E27FC236}">
                <a16:creationId xmlns:a16="http://schemas.microsoft.com/office/drawing/2014/main" id="{00AB4638-7BF0-7625-93AA-FCEA72ED9A21}"/>
              </a:ext>
            </a:extLst>
          </p:cNvPr>
          <p:cNvSpPr/>
          <p:nvPr/>
        </p:nvSpPr>
        <p:spPr>
          <a:xfrm>
            <a:off x="7569044" y="5601958"/>
            <a:ext cx="6187783" cy="770037"/>
          </a:xfrm>
          <a:prstGeom prst="rect">
            <a:avLst/>
          </a:prstGeom>
          <a:solidFill>
            <a:srgbClr val="00B0F0"/>
          </a:solidFill>
          <a:ln/>
        </p:spPr>
        <p:txBody>
          <a:bodyPr wrap="square" lIns="0" tIns="0" rIns="0" bIns="0" rtlCol="0" anchor="t"/>
          <a:lstStyle/>
          <a:p>
            <a:pPr marL="342579" indent="-342579" defTabSz="730834">
              <a:lnSpc>
                <a:spcPts val="1998"/>
              </a:lnSpc>
              <a:buSzPct val="100000"/>
              <a:buFontTx/>
              <a:buChar char="•"/>
            </a:pPr>
            <a:r>
              <a:rPr lang="en-US" sz="1349" dirty="0">
                <a:solidFill>
                  <a:srgbClr val="000000"/>
                </a:solidFill>
                <a:latin typeface="Noto Serif" pitchFamily="34" charset="0"/>
                <a:ea typeface="Noto Serif" pitchFamily="34" charset="-122"/>
                <a:cs typeface="Noto Serif" pitchFamily="34" charset="-120"/>
              </a:rPr>
              <a:t>Live stamp and signature automation eliminates manual processes.</a:t>
            </a:r>
            <a:endParaRPr lang="en-US" sz="1349" dirty="0">
              <a:solidFill>
                <a:srgbClr val="5F6369"/>
              </a:solidFill>
              <a:latin typeface="Calibri"/>
            </a:endParaRPr>
          </a:p>
          <a:p>
            <a:pPr marL="342579" indent="-342579" defTabSz="730834">
              <a:lnSpc>
                <a:spcPts val="1998"/>
              </a:lnSpc>
              <a:buSzPct val="100000"/>
              <a:buFontTx/>
              <a:buChar char="•"/>
            </a:pPr>
            <a:r>
              <a:rPr lang="en-US" sz="1349" dirty="0">
                <a:solidFill>
                  <a:srgbClr val="000000"/>
                </a:solidFill>
                <a:latin typeface="Noto Serif" pitchFamily="34" charset="0"/>
                <a:ea typeface="Noto Serif" pitchFamily="34" charset="-122"/>
                <a:cs typeface="Noto Serif" pitchFamily="34" charset="-120"/>
              </a:rPr>
              <a:t>NQF credits appear on official records.</a:t>
            </a:r>
            <a:endParaRPr lang="en-US" sz="1349" dirty="0">
              <a:solidFill>
                <a:srgbClr val="5F6369"/>
              </a:solidFill>
              <a:latin typeface="Calibri"/>
            </a:endParaRPr>
          </a:p>
          <a:p>
            <a:pPr marL="342579" indent="-342579" defTabSz="730834">
              <a:lnSpc>
                <a:spcPts val="1998"/>
              </a:lnSpc>
              <a:buSzPct val="100000"/>
              <a:buFontTx/>
              <a:buChar char="•"/>
            </a:pPr>
            <a:r>
              <a:rPr lang="en-US" sz="1349" dirty="0">
                <a:solidFill>
                  <a:srgbClr val="000000"/>
                </a:solidFill>
                <a:latin typeface="Noto Serif" pitchFamily="34" charset="0"/>
                <a:ea typeface="Noto Serif" pitchFamily="34" charset="-122"/>
                <a:cs typeface="Noto Serif" pitchFamily="34" charset="-120"/>
              </a:rPr>
              <a:t>HDMS AI validates proposal completeness and ethics compliance.</a:t>
            </a:r>
            <a:endParaRPr lang="en-US" sz="1349" dirty="0">
              <a:solidFill>
                <a:srgbClr val="5F6369"/>
              </a:solidFill>
              <a:latin typeface="Calibri"/>
            </a:endParaRPr>
          </a:p>
        </p:txBody>
      </p:sp>
      <p:grpSp>
        <p:nvGrpSpPr>
          <p:cNvPr id="25" name="Group 24">
            <a:extLst>
              <a:ext uri="{FF2B5EF4-FFF2-40B4-BE49-F238E27FC236}">
                <a16:creationId xmlns:a16="http://schemas.microsoft.com/office/drawing/2014/main" id="{9BCE3BAC-5FD7-A0BE-03CA-A64E65A3CB11}"/>
              </a:ext>
            </a:extLst>
          </p:cNvPr>
          <p:cNvGrpSpPr/>
          <p:nvPr/>
        </p:nvGrpSpPr>
        <p:grpSpPr>
          <a:xfrm>
            <a:off x="742102" y="3282580"/>
            <a:ext cx="6546543" cy="1847093"/>
            <a:chOff x="4917675" y="705444"/>
            <a:chExt cx="4095378" cy="1155502"/>
          </a:xfrm>
          <a:solidFill>
            <a:srgbClr val="00B0F0"/>
          </a:solidFill>
        </p:grpSpPr>
        <p:sp>
          <p:nvSpPr>
            <p:cNvPr id="3" name="Shape 10">
              <a:extLst>
                <a:ext uri="{FF2B5EF4-FFF2-40B4-BE49-F238E27FC236}">
                  <a16:creationId xmlns:a16="http://schemas.microsoft.com/office/drawing/2014/main" id="{18EE25D5-420E-2036-FDA3-F6E005A39064}"/>
                </a:ext>
              </a:extLst>
            </p:cNvPr>
            <p:cNvSpPr/>
            <p:nvPr/>
          </p:nvSpPr>
          <p:spPr>
            <a:xfrm>
              <a:off x="4917675" y="705444"/>
              <a:ext cx="4095378" cy="1155502"/>
            </a:xfrm>
            <a:prstGeom prst="roundRect">
              <a:avLst>
                <a:gd name="adj" fmla="val 3908"/>
              </a:avLst>
            </a:prstGeom>
            <a:grpFill/>
            <a:ln w="7620">
              <a:solidFill>
                <a:srgbClr val="CCC4B8"/>
              </a:solidFill>
              <a:prstDash val="solid"/>
            </a:ln>
            <a:effectLst>
              <a:outerShdw dist="15240" dir="2700000" algn="bl" rotWithShape="0">
                <a:srgbClr val="CCC4B8">
                  <a:alpha val="100000"/>
                </a:srgbClr>
              </a:outerShdw>
            </a:effectLst>
          </p:spPr>
          <p:txBody>
            <a:bodyPr/>
            <a:lstStyle/>
            <a:p>
              <a:pPr defTabSz="730834"/>
              <a:endParaRPr lang="en-ZA" sz="1798" dirty="0">
                <a:solidFill>
                  <a:srgbClr val="5F6369"/>
                </a:solidFill>
                <a:latin typeface="Calibri"/>
              </a:endParaRPr>
            </a:p>
          </p:txBody>
        </p:sp>
        <p:sp>
          <p:nvSpPr>
            <p:cNvPr id="4" name="Text 11">
              <a:extLst>
                <a:ext uri="{FF2B5EF4-FFF2-40B4-BE49-F238E27FC236}">
                  <a16:creationId xmlns:a16="http://schemas.microsoft.com/office/drawing/2014/main" id="{24D36CBF-A5C5-5C55-2FEA-2CA4FB5106FC}"/>
                </a:ext>
              </a:extLst>
            </p:cNvPr>
            <p:cNvSpPr/>
            <p:nvPr/>
          </p:nvSpPr>
          <p:spPr>
            <a:xfrm>
              <a:off x="5029891" y="817660"/>
              <a:ext cx="1677814" cy="167953"/>
            </a:xfrm>
            <a:prstGeom prst="rect">
              <a:avLst/>
            </a:prstGeom>
            <a:grpFill/>
            <a:ln/>
          </p:spPr>
          <p:txBody>
            <a:bodyPr wrap="none" lIns="0" tIns="0" rIns="0" bIns="0" rtlCol="0" anchor="t"/>
            <a:lstStyle/>
            <a:p>
              <a:pPr defTabSz="730834">
                <a:lnSpc>
                  <a:spcPts val="2099"/>
                </a:lnSpc>
              </a:pPr>
              <a:r>
                <a:rPr lang="en-US" sz="1648" dirty="0">
                  <a:solidFill>
                    <a:srgbClr val="000000"/>
                  </a:solidFill>
                  <a:latin typeface="Noto Serif Medium" pitchFamily="34" charset="0"/>
                  <a:ea typeface="Noto Serif Medium" pitchFamily="34" charset="-122"/>
                  <a:cs typeface="Noto Serif Medium" pitchFamily="34" charset="-120"/>
                </a:rPr>
                <a:t>Q1 Special Exam Automation</a:t>
              </a:r>
              <a:endParaRPr lang="en-US" sz="1648" dirty="0">
                <a:solidFill>
                  <a:srgbClr val="5F6369"/>
                </a:solidFill>
                <a:latin typeface="Calibri"/>
              </a:endParaRPr>
            </a:p>
          </p:txBody>
        </p:sp>
        <p:sp>
          <p:nvSpPr>
            <p:cNvPr id="24" name="Text 12">
              <a:extLst>
                <a:ext uri="{FF2B5EF4-FFF2-40B4-BE49-F238E27FC236}">
                  <a16:creationId xmlns:a16="http://schemas.microsoft.com/office/drawing/2014/main" id="{8C2142C0-B2BF-E9C7-E2E3-F4D2B0F26693}"/>
                </a:ext>
              </a:extLst>
            </p:cNvPr>
            <p:cNvSpPr/>
            <p:nvPr/>
          </p:nvSpPr>
          <p:spPr>
            <a:xfrm>
              <a:off x="5029891" y="1041498"/>
              <a:ext cx="3870945" cy="642292"/>
            </a:xfrm>
            <a:prstGeom prst="rect">
              <a:avLst/>
            </a:prstGeom>
            <a:grpFill/>
            <a:ln/>
          </p:spPr>
          <p:txBody>
            <a:bodyPr wrap="square" lIns="0" tIns="0" rIns="0" bIns="0" rtlCol="0" anchor="t"/>
            <a:lstStyle/>
            <a:p>
              <a:pPr marL="342579" indent="-342579" defTabSz="730834">
                <a:lnSpc>
                  <a:spcPts val="1998"/>
                </a:lnSpc>
                <a:buSzPct val="100000"/>
                <a:buFontTx/>
                <a:buChar char="•"/>
              </a:pPr>
              <a:r>
                <a:rPr lang="en-US" sz="1349" dirty="0">
                  <a:solidFill>
                    <a:srgbClr val="000000"/>
                  </a:solidFill>
                  <a:latin typeface="Noto Serif" pitchFamily="34" charset="0"/>
                  <a:ea typeface="Noto Serif" pitchFamily="34" charset="-122"/>
                  <a:cs typeface="Noto Serif" pitchFamily="34" charset="-120"/>
                </a:rPr>
                <a:t>Automatic eligibility determination.</a:t>
              </a:r>
              <a:endParaRPr lang="en-US" sz="1349" dirty="0">
                <a:solidFill>
                  <a:srgbClr val="5F6369"/>
                </a:solidFill>
                <a:latin typeface="Calibri"/>
              </a:endParaRPr>
            </a:p>
            <a:p>
              <a:pPr marL="342579" indent="-342579" defTabSz="730834">
                <a:lnSpc>
                  <a:spcPts val="1998"/>
                </a:lnSpc>
                <a:buSzPct val="100000"/>
                <a:buFontTx/>
                <a:buChar char="•"/>
              </a:pPr>
              <a:r>
                <a:rPr lang="en-US" sz="1349" dirty="0">
                  <a:solidFill>
                    <a:srgbClr val="000000"/>
                  </a:solidFill>
                  <a:latin typeface="Noto Serif" pitchFamily="34" charset="0"/>
                  <a:ea typeface="Noto Serif" pitchFamily="34" charset="-122"/>
                  <a:cs typeface="Noto Serif" pitchFamily="34" charset="-120"/>
                </a:rPr>
                <a:t>Online application streamlines student requests.</a:t>
              </a:r>
              <a:endParaRPr lang="en-US" sz="1349" dirty="0">
                <a:solidFill>
                  <a:srgbClr val="5F6369"/>
                </a:solidFill>
                <a:latin typeface="Calibri"/>
              </a:endParaRPr>
            </a:p>
            <a:p>
              <a:pPr marL="342579" indent="-342579" defTabSz="730834">
                <a:lnSpc>
                  <a:spcPts val="1998"/>
                </a:lnSpc>
                <a:buSzPct val="100000"/>
                <a:buFontTx/>
                <a:buChar char="•"/>
              </a:pPr>
              <a:r>
                <a:rPr lang="en-US" sz="1349" dirty="0">
                  <a:solidFill>
                    <a:srgbClr val="000000"/>
                  </a:solidFill>
                  <a:latin typeface="Noto Serif" pitchFamily="34" charset="0"/>
                  <a:ea typeface="Noto Serif" pitchFamily="34" charset="-122"/>
                  <a:cs typeface="Noto Serif" pitchFamily="34" charset="-120"/>
                </a:rPr>
                <a:t>Notification automation informs stakeholders, reduces manual coordination.</a:t>
              </a:r>
              <a:endParaRPr lang="en-US" sz="1349" dirty="0">
                <a:solidFill>
                  <a:srgbClr val="5F6369"/>
                </a:solidFill>
                <a:latin typeface="Calibri"/>
              </a:endParaRPr>
            </a:p>
          </p:txBody>
        </p:sp>
      </p:grpSp>
    </p:spTree>
    <p:extLst>
      <p:ext uri="{BB962C8B-B14F-4D97-AF65-F5344CB8AC3E}">
        <p14:creationId xmlns:p14="http://schemas.microsoft.com/office/powerpoint/2010/main" val="1802057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DE409-BC5F-A8E3-7F4A-A977667736F2}"/>
              </a:ext>
            </a:extLst>
          </p:cNvPr>
          <p:cNvSpPr>
            <a:spLocks noGrp="1"/>
          </p:cNvSpPr>
          <p:nvPr>
            <p:ph type="title"/>
          </p:nvPr>
        </p:nvSpPr>
        <p:spPr/>
        <p:txBody>
          <a:bodyPr/>
          <a:lstStyle/>
          <a:p>
            <a:r>
              <a:rPr lang="en-ZA" dirty="0"/>
              <a:t>AI Agent Framework: Six Intelligent Assistants</a:t>
            </a:r>
          </a:p>
        </p:txBody>
      </p:sp>
      <p:grpSp>
        <p:nvGrpSpPr>
          <p:cNvPr id="4" name="Group 3">
            <a:extLst>
              <a:ext uri="{FF2B5EF4-FFF2-40B4-BE49-F238E27FC236}">
                <a16:creationId xmlns:a16="http://schemas.microsoft.com/office/drawing/2014/main" id="{C15349FF-0C7E-4D87-C10F-A10BFAAF5BE0}"/>
              </a:ext>
            </a:extLst>
          </p:cNvPr>
          <p:cNvGrpSpPr/>
          <p:nvPr/>
        </p:nvGrpSpPr>
        <p:grpSpPr>
          <a:xfrm>
            <a:off x="445544" y="2024009"/>
            <a:ext cx="12664281" cy="5088078"/>
            <a:chOff x="1473920" y="829568"/>
            <a:chExt cx="6196161" cy="3661632"/>
          </a:xfrm>
        </p:grpSpPr>
        <p:sp>
          <p:nvSpPr>
            <p:cNvPr id="5" name="Text 1">
              <a:extLst>
                <a:ext uri="{FF2B5EF4-FFF2-40B4-BE49-F238E27FC236}">
                  <a16:creationId xmlns:a16="http://schemas.microsoft.com/office/drawing/2014/main" id="{5E7C809E-8A29-BFF9-3422-2A3E78E51BC2}"/>
                </a:ext>
              </a:extLst>
            </p:cNvPr>
            <p:cNvSpPr/>
            <p:nvPr/>
          </p:nvSpPr>
          <p:spPr>
            <a:xfrm>
              <a:off x="1473920" y="829568"/>
              <a:ext cx="6196161" cy="205234"/>
            </a:xfrm>
            <a:prstGeom prst="rect">
              <a:avLst/>
            </a:prstGeom>
            <a:noFill/>
            <a:ln/>
          </p:spPr>
          <p:txBody>
            <a:bodyPr wrap="square" lIns="0" tIns="0" rIns="0" bIns="0" rtlCol="0" anchor="t"/>
            <a:lstStyle/>
            <a:p>
              <a:pPr defTabSz="730834">
                <a:lnSpc>
                  <a:spcPts val="1248"/>
                </a:lnSpc>
              </a:pPr>
              <a:r>
                <a:rPr lang="en-US" sz="950" dirty="0">
                  <a:solidFill>
                    <a:srgbClr val="4C4C4C"/>
                  </a:solidFill>
                  <a:latin typeface="Noto Serif" pitchFamily="34" charset="0"/>
                  <a:ea typeface="Noto Serif" pitchFamily="34" charset="-122"/>
                  <a:cs typeface="Noto Serif" pitchFamily="34" charset="-120"/>
                </a:rPr>
                <a:t>Throughout 2027, we deploy six specialized AI agents that continuously monitor, validate, and optimize critical processes. These agents work 24/7, catching errors before they impact students, ensuring regulatory compliance, and providing early warning of potential issues.</a:t>
              </a:r>
              <a:endParaRPr lang="en-US" sz="950" dirty="0">
                <a:solidFill>
                  <a:srgbClr val="5F6369"/>
                </a:solidFill>
                <a:latin typeface="Calibri"/>
              </a:endParaRPr>
            </a:p>
          </p:txBody>
        </p:sp>
        <p:pic>
          <p:nvPicPr>
            <p:cNvPr id="6" name="Image 0" descr="preencoded.png">
              <a:extLst>
                <a:ext uri="{FF2B5EF4-FFF2-40B4-BE49-F238E27FC236}">
                  <a16:creationId xmlns:a16="http://schemas.microsoft.com/office/drawing/2014/main" id="{1FBB3AEA-0BD1-B731-9D58-E35CC488E577}"/>
                </a:ext>
              </a:extLst>
            </p:cNvPr>
            <p:cNvPicPr>
              <a:picLocks noChangeAspect="1"/>
            </p:cNvPicPr>
            <p:nvPr/>
          </p:nvPicPr>
          <p:blipFill>
            <a:blip r:embed="rId2"/>
            <a:stretch>
              <a:fillRect/>
            </a:stretch>
          </p:blipFill>
          <p:spPr>
            <a:xfrm>
              <a:off x="1473920" y="1090762"/>
              <a:ext cx="871314" cy="871314"/>
            </a:xfrm>
            <a:prstGeom prst="rect">
              <a:avLst/>
            </a:prstGeom>
          </p:spPr>
        </p:pic>
        <p:sp>
          <p:nvSpPr>
            <p:cNvPr id="7" name="Text 2">
              <a:extLst>
                <a:ext uri="{FF2B5EF4-FFF2-40B4-BE49-F238E27FC236}">
                  <a16:creationId xmlns:a16="http://schemas.microsoft.com/office/drawing/2014/main" id="{4550F286-EBC6-6360-7750-2F89FB5221F7}"/>
                </a:ext>
              </a:extLst>
            </p:cNvPr>
            <p:cNvSpPr/>
            <p:nvPr/>
          </p:nvSpPr>
          <p:spPr>
            <a:xfrm>
              <a:off x="1473920" y="2024286"/>
              <a:ext cx="1407542" cy="122783"/>
            </a:xfrm>
            <a:prstGeom prst="rect">
              <a:avLst/>
            </a:prstGeom>
            <a:noFill/>
            <a:ln/>
          </p:spPr>
          <p:txBody>
            <a:bodyPr wrap="none" lIns="0" tIns="0" rIns="0" bIns="0" rtlCol="0" anchor="t"/>
            <a:lstStyle/>
            <a:p>
              <a:pPr defTabSz="730834">
                <a:lnSpc>
                  <a:spcPts val="1499"/>
                </a:lnSpc>
              </a:pPr>
              <a:r>
                <a:rPr lang="en-US" sz="1199" dirty="0">
                  <a:solidFill>
                    <a:srgbClr val="4C4C4C"/>
                  </a:solidFill>
                  <a:latin typeface="Noto Serif Medium" pitchFamily="34" charset="0"/>
                  <a:ea typeface="Noto Serif Medium" pitchFamily="34" charset="-122"/>
                  <a:cs typeface="Noto Serif Medium" pitchFamily="34" charset="-120"/>
                </a:rPr>
                <a:t>Attendance Monitoring Agent</a:t>
              </a:r>
              <a:endParaRPr lang="en-US" sz="1199" dirty="0">
                <a:solidFill>
                  <a:srgbClr val="5F6369"/>
                </a:solidFill>
                <a:latin typeface="Calibri"/>
              </a:endParaRPr>
            </a:p>
          </p:txBody>
        </p:sp>
        <p:sp>
          <p:nvSpPr>
            <p:cNvPr id="8" name="Text 3">
              <a:extLst>
                <a:ext uri="{FF2B5EF4-FFF2-40B4-BE49-F238E27FC236}">
                  <a16:creationId xmlns:a16="http://schemas.microsoft.com/office/drawing/2014/main" id="{3860D70A-2ABF-10A1-367A-4A67019BB476}"/>
                </a:ext>
              </a:extLst>
            </p:cNvPr>
            <p:cNvSpPr/>
            <p:nvPr/>
          </p:nvSpPr>
          <p:spPr>
            <a:xfrm>
              <a:off x="1473920" y="2176909"/>
              <a:ext cx="1502346" cy="410711"/>
            </a:xfrm>
            <a:prstGeom prst="rect">
              <a:avLst/>
            </a:prstGeom>
            <a:noFill/>
            <a:ln/>
          </p:spPr>
          <p:txBody>
            <a:bodyPr wrap="square" lIns="0" tIns="0" rIns="0" bIns="0" rtlCol="0" anchor="t"/>
            <a:lstStyle/>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Tracks student attendance patterns</a:t>
              </a:r>
              <a:endParaRPr lang="en-US" sz="950" dirty="0">
                <a:solidFill>
                  <a:srgbClr val="5F6369"/>
                </a:solidFill>
                <a:latin typeface="Calibri"/>
              </a:endParaRPr>
            </a:p>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Identifies at-risk students early</a:t>
              </a:r>
              <a:endParaRPr lang="en-US" sz="950" dirty="0">
                <a:solidFill>
                  <a:srgbClr val="5F6369"/>
                </a:solidFill>
                <a:latin typeface="Calibri"/>
              </a:endParaRPr>
            </a:p>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Triggers interventions to prevent academic difficulties</a:t>
              </a:r>
              <a:endParaRPr lang="en-US" sz="950" dirty="0">
                <a:solidFill>
                  <a:srgbClr val="5F6369"/>
                </a:solidFill>
                <a:latin typeface="Calibri"/>
              </a:endParaRPr>
            </a:p>
          </p:txBody>
        </p:sp>
        <p:pic>
          <p:nvPicPr>
            <p:cNvPr id="9" name="Image 1" descr="preencoded.png">
              <a:extLst>
                <a:ext uri="{FF2B5EF4-FFF2-40B4-BE49-F238E27FC236}">
                  <a16:creationId xmlns:a16="http://schemas.microsoft.com/office/drawing/2014/main" id="{26751DAD-95B4-9CA0-E467-0BB300BF8BB0}"/>
                </a:ext>
              </a:extLst>
            </p:cNvPr>
            <p:cNvPicPr>
              <a:picLocks noChangeAspect="1"/>
            </p:cNvPicPr>
            <p:nvPr/>
          </p:nvPicPr>
          <p:blipFill>
            <a:blip r:embed="rId3"/>
            <a:stretch>
              <a:fillRect/>
            </a:stretch>
          </p:blipFill>
          <p:spPr>
            <a:xfrm>
              <a:off x="3038475" y="1090761"/>
              <a:ext cx="871389" cy="871389"/>
            </a:xfrm>
            <a:prstGeom prst="rect">
              <a:avLst/>
            </a:prstGeom>
          </p:spPr>
        </p:pic>
        <p:sp>
          <p:nvSpPr>
            <p:cNvPr id="10" name="Text 4">
              <a:extLst>
                <a:ext uri="{FF2B5EF4-FFF2-40B4-BE49-F238E27FC236}">
                  <a16:creationId xmlns:a16="http://schemas.microsoft.com/office/drawing/2014/main" id="{5F713CB8-0FAD-DD55-4008-887AE1380E06}"/>
                </a:ext>
              </a:extLst>
            </p:cNvPr>
            <p:cNvSpPr/>
            <p:nvPr/>
          </p:nvSpPr>
          <p:spPr>
            <a:xfrm>
              <a:off x="3038475" y="2024360"/>
              <a:ext cx="1155204" cy="122783"/>
            </a:xfrm>
            <a:prstGeom prst="rect">
              <a:avLst/>
            </a:prstGeom>
            <a:noFill/>
            <a:ln/>
          </p:spPr>
          <p:txBody>
            <a:bodyPr wrap="none" lIns="0" tIns="0" rIns="0" bIns="0" rtlCol="0" anchor="t"/>
            <a:lstStyle/>
            <a:p>
              <a:pPr defTabSz="730834">
                <a:lnSpc>
                  <a:spcPts val="1499"/>
                </a:lnSpc>
              </a:pPr>
              <a:r>
                <a:rPr lang="en-US" sz="1199" dirty="0">
                  <a:solidFill>
                    <a:srgbClr val="4C4C4C"/>
                  </a:solidFill>
                  <a:latin typeface="Noto Serif Medium" pitchFamily="34" charset="0"/>
                  <a:ea typeface="Noto Serif Medium" pitchFamily="34" charset="-122"/>
                  <a:cs typeface="Noto Serif Medium" pitchFamily="34" charset="-120"/>
                </a:rPr>
                <a:t>Results Validation Agent</a:t>
              </a:r>
              <a:endParaRPr lang="en-US" sz="1199" dirty="0">
                <a:solidFill>
                  <a:srgbClr val="5F6369"/>
                </a:solidFill>
                <a:latin typeface="Calibri"/>
              </a:endParaRPr>
            </a:p>
          </p:txBody>
        </p:sp>
        <p:sp>
          <p:nvSpPr>
            <p:cNvPr id="11" name="Text 5">
              <a:extLst>
                <a:ext uri="{FF2B5EF4-FFF2-40B4-BE49-F238E27FC236}">
                  <a16:creationId xmlns:a16="http://schemas.microsoft.com/office/drawing/2014/main" id="{E18C90A8-54CF-392E-91DD-ED239FD410AE}"/>
                </a:ext>
              </a:extLst>
            </p:cNvPr>
            <p:cNvSpPr/>
            <p:nvPr/>
          </p:nvSpPr>
          <p:spPr>
            <a:xfrm>
              <a:off x="3038475" y="2176983"/>
              <a:ext cx="1502420" cy="513388"/>
            </a:xfrm>
            <a:prstGeom prst="rect">
              <a:avLst/>
            </a:prstGeom>
            <a:noFill/>
            <a:ln/>
          </p:spPr>
          <p:txBody>
            <a:bodyPr wrap="square" lIns="0" tIns="0" rIns="0" bIns="0" rtlCol="0" anchor="t"/>
            <a:lstStyle/>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Validates assessment results against academic policies</a:t>
              </a:r>
              <a:endParaRPr lang="en-US" sz="950" dirty="0">
                <a:solidFill>
                  <a:srgbClr val="5F6369"/>
                </a:solidFill>
                <a:latin typeface="Calibri"/>
              </a:endParaRPr>
            </a:p>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Catches calculation errors</a:t>
              </a:r>
              <a:endParaRPr lang="en-US" sz="950" dirty="0">
                <a:solidFill>
                  <a:srgbClr val="5F6369"/>
                </a:solidFill>
                <a:latin typeface="Calibri"/>
              </a:endParaRPr>
            </a:p>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Ensures grade submissions meet institutional standards</a:t>
              </a:r>
              <a:endParaRPr lang="en-US" sz="950" dirty="0">
                <a:solidFill>
                  <a:srgbClr val="5F6369"/>
                </a:solidFill>
                <a:latin typeface="Calibri"/>
              </a:endParaRPr>
            </a:p>
          </p:txBody>
        </p:sp>
        <p:pic>
          <p:nvPicPr>
            <p:cNvPr id="12" name="Image 2" descr="preencoded.png">
              <a:extLst>
                <a:ext uri="{FF2B5EF4-FFF2-40B4-BE49-F238E27FC236}">
                  <a16:creationId xmlns:a16="http://schemas.microsoft.com/office/drawing/2014/main" id="{3867D237-877E-D687-5B89-5C864DB27C05}"/>
                </a:ext>
              </a:extLst>
            </p:cNvPr>
            <p:cNvPicPr>
              <a:picLocks noChangeAspect="1"/>
            </p:cNvPicPr>
            <p:nvPr/>
          </p:nvPicPr>
          <p:blipFill>
            <a:blip r:embed="rId4"/>
            <a:stretch>
              <a:fillRect/>
            </a:stretch>
          </p:blipFill>
          <p:spPr>
            <a:xfrm>
              <a:off x="4603106" y="1090762"/>
              <a:ext cx="871314" cy="871314"/>
            </a:xfrm>
            <a:prstGeom prst="rect">
              <a:avLst/>
            </a:prstGeom>
          </p:spPr>
        </p:pic>
        <p:sp>
          <p:nvSpPr>
            <p:cNvPr id="13" name="Text 6">
              <a:extLst>
                <a:ext uri="{FF2B5EF4-FFF2-40B4-BE49-F238E27FC236}">
                  <a16:creationId xmlns:a16="http://schemas.microsoft.com/office/drawing/2014/main" id="{DDC4920C-F589-D1BF-DD55-87487E1FA996}"/>
                </a:ext>
              </a:extLst>
            </p:cNvPr>
            <p:cNvSpPr/>
            <p:nvPr/>
          </p:nvSpPr>
          <p:spPr>
            <a:xfrm>
              <a:off x="4603105" y="2024286"/>
              <a:ext cx="1213321" cy="122783"/>
            </a:xfrm>
            <a:prstGeom prst="rect">
              <a:avLst/>
            </a:prstGeom>
            <a:noFill/>
            <a:ln/>
          </p:spPr>
          <p:txBody>
            <a:bodyPr wrap="none" lIns="0" tIns="0" rIns="0" bIns="0" rtlCol="0" anchor="t"/>
            <a:lstStyle/>
            <a:p>
              <a:pPr defTabSz="730834">
                <a:lnSpc>
                  <a:spcPts val="1499"/>
                </a:lnSpc>
              </a:pPr>
              <a:r>
                <a:rPr lang="en-US" sz="1199" dirty="0">
                  <a:solidFill>
                    <a:srgbClr val="4C4C4C"/>
                  </a:solidFill>
                  <a:latin typeface="Noto Serif Medium" pitchFamily="34" charset="0"/>
                  <a:ea typeface="Noto Serif Medium" pitchFamily="34" charset="-122"/>
                  <a:cs typeface="Noto Serif Medium" pitchFamily="34" charset="-120"/>
                </a:rPr>
                <a:t>Reporting Integrity Agent</a:t>
              </a:r>
              <a:endParaRPr lang="en-US" sz="1199" dirty="0">
                <a:solidFill>
                  <a:srgbClr val="5F6369"/>
                </a:solidFill>
                <a:latin typeface="Calibri"/>
              </a:endParaRPr>
            </a:p>
          </p:txBody>
        </p:sp>
        <p:sp>
          <p:nvSpPr>
            <p:cNvPr id="14" name="Text 7">
              <a:extLst>
                <a:ext uri="{FF2B5EF4-FFF2-40B4-BE49-F238E27FC236}">
                  <a16:creationId xmlns:a16="http://schemas.microsoft.com/office/drawing/2014/main" id="{C0D8C5E4-2D7D-BA07-0615-3AFF5B6EFB8E}"/>
                </a:ext>
              </a:extLst>
            </p:cNvPr>
            <p:cNvSpPr/>
            <p:nvPr/>
          </p:nvSpPr>
          <p:spPr>
            <a:xfrm>
              <a:off x="4603105" y="2176909"/>
              <a:ext cx="1502346" cy="513388"/>
            </a:xfrm>
            <a:prstGeom prst="rect">
              <a:avLst/>
            </a:prstGeom>
            <a:noFill/>
            <a:ln/>
          </p:spPr>
          <p:txBody>
            <a:bodyPr wrap="square" lIns="0" tIns="0" rIns="0" bIns="0" rtlCol="0" anchor="t"/>
            <a:lstStyle/>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Monitors data quality in reporting systems</a:t>
              </a:r>
              <a:endParaRPr lang="en-US" sz="950" dirty="0">
                <a:solidFill>
                  <a:srgbClr val="5F6369"/>
                </a:solidFill>
                <a:latin typeface="Calibri"/>
              </a:endParaRPr>
            </a:p>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Identifies inconsistencies across sources</a:t>
              </a:r>
              <a:endParaRPr lang="en-US" sz="950" dirty="0">
                <a:solidFill>
                  <a:srgbClr val="5F6369"/>
                </a:solidFill>
                <a:latin typeface="Calibri"/>
              </a:endParaRPr>
            </a:p>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Alerts administrators to data issues</a:t>
              </a:r>
              <a:endParaRPr lang="en-US" sz="950" dirty="0">
                <a:solidFill>
                  <a:srgbClr val="5F6369"/>
                </a:solidFill>
                <a:latin typeface="Calibri"/>
              </a:endParaRPr>
            </a:p>
          </p:txBody>
        </p:sp>
        <p:pic>
          <p:nvPicPr>
            <p:cNvPr id="15" name="Image 3" descr="preencoded.png">
              <a:extLst>
                <a:ext uri="{FF2B5EF4-FFF2-40B4-BE49-F238E27FC236}">
                  <a16:creationId xmlns:a16="http://schemas.microsoft.com/office/drawing/2014/main" id="{D90EAD51-FFCF-2FE7-9163-4E68EE7F5304}"/>
                </a:ext>
              </a:extLst>
            </p:cNvPr>
            <p:cNvPicPr>
              <a:picLocks noChangeAspect="1"/>
            </p:cNvPicPr>
            <p:nvPr/>
          </p:nvPicPr>
          <p:blipFill>
            <a:blip r:embed="rId5"/>
            <a:stretch>
              <a:fillRect/>
            </a:stretch>
          </p:blipFill>
          <p:spPr>
            <a:xfrm>
              <a:off x="6167661" y="1090761"/>
              <a:ext cx="871389" cy="871389"/>
            </a:xfrm>
            <a:prstGeom prst="rect">
              <a:avLst/>
            </a:prstGeom>
          </p:spPr>
        </p:pic>
        <p:sp>
          <p:nvSpPr>
            <p:cNvPr id="16" name="Text 8">
              <a:extLst>
                <a:ext uri="{FF2B5EF4-FFF2-40B4-BE49-F238E27FC236}">
                  <a16:creationId xmlns:a16="http://schemas.microsoft.com/office/drawing/2014/main" id="{D3B33E52-05C0-7273-3D50-A53B96783021}"/>
                </a:ext>
              </a:extLst>
            </p:cNvPr>
            <p:cNvSpPr/>
            <p:nvPr/>
          </p:nvSpPr>
          <p:spPr>
            <a:xfrm>
              <a:off x="6167661" y="2024360"/>
              <a:ext cx="1424583" cy="122783"/>
            </a:xfrm>
            <a:prstGeom prst="rect">
              <a:avLst/>
            </a:prstGeom>
            <a:noFill/>
            <a:ln/>
          </p:spPr>
          <p:txBody>
            <a:bodyPr wrap="none" lIns="0" tIns="0" rIns="0" bIns="0" rtlCol="0" anchor="t"/>
            <a:lstStyle/>
            <a:p>
              <a:pPr defTabSz="730834">
                <a:lnSpc>
                  <a:spcPts val="1499"/>
                </a:lnSpc>
              </a:pPr>
              <a:r>
                <a:rPr lang="en-US" sz="1199" dirty="0">
                  <a:solidFill>
                    <a:srgbClr val="4C4C4C"/>
                  </a:solidFill>
                  <a:latin typeface="Noto Serif Medium" pitchFamily="34" charset="0"/>
                  <a:ea typeface="Noto Serif Medium" pitchFamily="34" charset="-122"/>
                  <a:cs typeface="Noto Serif Medium" pitchFamily="34" charset="-120"/>
                </a:rPr>
                <a:t>Compliance Monitoring Agent</a:t>
              </a:r>
              <a:endParaRPr lang="en-US" sz="1199" dirty="0">
                <a:solidFill>
                  <a:srgbClr val="5F6369"/>
                </a:solidFill>
                <a:latin typeface="Calibri"/>
              </a:endParaRPr>
            </a:p>
          </p:txBody>
        </p:sp>
        <p:sp>
          <p:nvSpPr>
            <p:cNvPr id="17" name="Text 9">
              <a:extLst>
                <a:ext uri="{FF2B5EF4-FFF2-40B4-BE49-F238E27FC236}">
                  <a16:creationId xmlns:a16="http://schemas.microsoft.com/office/drawing/2014/main" id="{2E5E194D-C7F9-DD13-7E28-4F1EEC28D9B5}"/>
                </a:ext>
              </a:extLst>
            </p:cNvPr>
            <p:cNvSpPr/>
            <p:nvPr/>
          </p:nvSpPr>
          <p:spPr>
            <a:xfrm>
              <a:off x="6167661" y="2176983"/>
              <a:ext cx="1502420" cy="616066"/>
            </a:xfrm>
            <a:prstGeom prst="rect">
              <a:avLst/>
            </a:prstGeom>
            <a:noFill/>
            <a:ln/>
          </p:spPr>
          <p:txBody>
            <a:bodyPr wrap="square" lIns="0" tIns="0" rIns="0" bIns="0" rtlCol="0" anchor="t"/>
            <a:lstStyle/>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Continuously checks regulatory requirements</a:t>
              </a:r>
              <a:endParaRPr lang="en-US" sz="950" dirty="0">
                <a:solidFill>
                  <a:srgbClr val="5F6369"/>
                </a:solidFill>
                <a:latin typeface="Calibri"/>
              </a:endParaRPr>
            </a:p>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Validates submissions against DHET standards</a:t>
              </a:r>
              <a:endParaRPr lang="en-US" sz="950" dirty="0">
                <a:solidFill>
                  <a:srgbClr val="5F6369"/>
                </a:solidFill>
                <a:latin typeface="Calibri"/>
              </a:endParaRPr>
            </a:p>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Provides compliance status dashboards</a:t>
              </a:r>
              <a:endParaRPr lang="en-US" sz="950" dirty="0">
                <a:solidFill>
                  <a:srgbClr val="5F6369"/>
                </a:solidFill>
                <a:latin typeface="Calibri"/>
              </a:endParaRPr>
            </a:p>
          </p:txBody>
        </p:sp>
        <p:pic>
          <p:nvPicPr>
            <p:cNvPr id="18" name="Image 4" descr="preencoded.png">
              <a:extLst>
                <a:ext uri="{FF2B5EF4-FFF2-40B4-BE49-F238E27FC236}">
                  <a16:creationId xmlns:a16="http://schemas.microsoft.com/office/drawing/2014/main" id="{5F8AA29A-19AC-5D7E-B22A-526734C0C604}"/>
                </a:ext>
              </a:extLst>
            </p:cNvPr>
            <p:cNvPicPr>
              <a:picLocks noChangeAspect="1"/>
            </p:cNvPicPr>
            <p:nvPr/>
          </p:nvPicPr>
          <p:blipFill>
            <a:blip r:embed="rId6"/>
            <a:stretch>
              <a:fillRect/>
            </a:stretch>
          </p:blipFill>
          <p:spPr>
            <a:xfrm>
              <a:off x="1473920" y="2788912"/>
              <a:ext cx="871314" cy="871314"/>
            </a:xfrm>
            <a:prstGeom prst="rect">
              <a:avLst/>
            </a:prstGeom>
          </p:spPr>
        </p:pic>
        <p:sp>
          <p:nvSpPr>
            <p:cNvPr id="19" name="Text 10">
              <a:extLst>
                <a:ext uri="{FF2B5EF4-FFF2-40B4-BE49-F238E27FC236}">
                  <a16:creationId xmlns:a16="http://schemas.microsoft.com/office/drawing/2014/main" id="{AAFF3D08-2802-0935-E40E-5B67A8A8251D}"/>
                </a:ext>
              </a:extLst>
            </p:cNvPr>
            <p:cNvSpPr/>
            <p:nvPr/>
          </p:nvSpPr>
          <p:spPr>
            <a:xfrm>
              <a:off x="1473920" y="3722436"/>
              <a:ext cx="982117" cy="122783"/>
            </a:xfrm>
            <a:prstGeom prst="rect">
              <a:avLst/>
            </a:prstGeom>
            <a:noFill/>
            <a:ln/>
          </p:spPr>
          <p:txBody>
            <a:bodyPr wrap="none" lIns="0" tIns="0" rIns="0" bIns="0" rtlCol="0" anchor="t"/>
            <a:lstStyle/>
            <a:p>
              <a:pPr defTabSz="730834">
                <a:lnSpc>
                  <a:spcPts val="1499"/>
                </a:lnSpc>
              </a:pPr>
              <a:r>
                <a:rPr lang="en-US" sz="1199" dirty="0">
                  <a:solidFill>
                    <a:srgbClr val="4C4C4C"/>
                  </a:solidFill>
                  <a:latin typeface="Noto Serif Medium" pitchFamily="34" charset="0"/>
                  <a:ea typeface="Noto Serif Medium" pitchFamily="34" charset="-122"/>
                  <a:cs typeface="Noto Serif Medium" pitchFamily="34" charset="-120"/>
                </a:rPr>
                <a:t>Special Exam Agent</a:t>
              </a:r>
              <a:endParaRPr lang="en-US" sz="1199" dirty="0">
                <a:solidFill>
                  <a:srgbClr val="5F6369"/>
                </a:solidFill>
                <a:latin typeface="Calibri"/>
              </a:endParaRPr>
            </a:p>
          </p:txBody>
        </p:sp>
        <p:sp>
          <p:nvSpPr>
            <p:cNvPr id="20" name="Text 11">
              <a:extLst>
                <a:ext uri="{FF2B5EF4-FFF2-40B4-BE49-F238E27FC236}">
                  <a16:creationId xmlns:a16="http://schemas.microsoft.com/office/drawing/2014/main" id="{2AB14117-F3E1-228A-1328-CFEDE303BFF4}"/>
                </a:ext>
              </a:extLst>
            </p:cNvPr>
            <p:cNvSpPr/>
            <p:nvPr/>
          </p:nvSpPr>
          <p:spPr>
            <a:xfrm>
              <a:off x="1473920" y="3875060"/>
              <a:ext cx="1502346" cy="513388"/>
            </a:xfrm>
            <a:prstGeom prst="rect">
              <a:avLst/>
            </a:prstGeom>
            <a:noFill/>
            <a:ln/>
          </p:spPr>
          <p:txBody>
            <a:bodyPr wrap="square" lIns="0" tIns="0" rIns="0" bIns="0" rtlCol="0" anchor="t"/>
            <a:lstStyle/>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Processes special exam applications automatically</a:t>
              </a:r>
              <a:endParaRPr lang="en-US" sz="950" dirty="0">
                <a:solidFill>
                  <a:srgbClr val="5F6369"/>
                </a:solidFill>
                <a:latin typeface="Calibri"/>
              </a:endParaRPr>
            </a:p>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Validates eligibility criteria</a:t>
              </a:r>
              <a:endParaRPr lang="en-US" sz="950" dirty="0">
                <a:solidFill>
                  <a:srgbClr val="5F6369"/>
                </a:solidFill>
                <a:latin typeface="Calibri"/>
              </a:endParaRPr>
            </a:p>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Manages workflow approval chains efficiently</a:t>
              </a:r>
              <a:endParaRPr lang="en-US" sz="950" dirty="0">
                <a:solidFill>
                  <a:srgbClr val="5F6369"/>
                </a:solidFill>
                <a:latin typeface="Calibri"/>
              </a:endParaRPr>
            </a:p>
          </p:txBody>
        </p:sp>
        <p:pic>
          <p:nvPicPr>
            <p:cNvPr id="21" name="Image 5" descr="preencoded.png">
              <a:extLst>
                <a:ext uri="{FF2B5EF4-FFF2-40B4-BE49-F238E27FC236}">
                  <a16:creationId xmlns:a16="http://schemas.microsoft.com/office/drawing/2014/main" id="{C5CE38D2-74CB-186B-E20C-E8D9FB585EFE}"/>
                </a:ext>
              </a:extLst>
            </p:cNvPr>
            <p:cNvPicPr>
              <a:picLocks noChangeAspect="1"/>
            </p:cNvPicPr>
            <p:nvPr/>
          </p:nvPicPr>
          <p:blipFill>
            <a:blip r:embed="rId7"/>
            <a:stretch>
              <a:fillRect/>
            </a:stretch>
          </p:blipFill>
          <p:spPr>
            <a:xfrm>
              <a:off x="3038475" y="2788912"/>
              <a:ext cx="871389" cy="871389"/>
            </a:xfrm>
            <a:prstGeom prst="rect">
              <a:avLst/>
            </a:prstGeom>
          </p:spPr>
        </p:pic>
        <p:sp>
          <p:nvSpPr>
            <p:cNvPr id="22" name="Text 12">
              <a:extLst>
                <a:ext uri="{FF2B5EF4-FFF2-40B4-BE49-F238E27FC236}">
                  <a16:creationId xmlns:a16="http://schemas.microsoft.com/office/drawing/2014/main" id="{F92FE9CB-3E6D-B06D-07D2-D3E27112B15C}"/>
                </a:ext>
              </a:extLst>
            </p:cNvPr>
            <p:cNvSpPr/>
            <p:nvPr/>
          </p:nvSpPr>
          <p:spPr>
            <a:xfrm>
              <a:off x="3038475" y="3722511"/>
              <a:ext cx="1241822" cy="122783"/>
            </a:xfrm>
            <a:prstGeom prst="rect">
              <a:avLst/>
            </a:prstGeom>
            <a:noFill/>
            <a:ln/>
          </p:spPr>
          <p:txBody>
            <a:bodyPr wrap="none" lIns="0" tIns="0" rIns="0" bIns="0" rtlCol="0" anchor="t"/>
            <a:lstStyle/>
            <a:p>
              <a:pPr defTabSz="730834">
                <a:lnSpc>
                  <a:spcPts val="1499"/>
                </a:lnSpc>
              </a:pPr>
              <a:r>
                <a:rPr lang="en-US" sz="1199" dirty="0">
                  <a:solidFill>
                    <a:srgbClr val="4C4C4C"/>
                  </a:solidFill>
                  <a:latin typeface="Noto Serif Medium" pitchFamily="34" charset="0"/>
                  <a:ea typeface="Noto Serif Medium" pitchFamily="34" charset="-122"/>
                  <a:cs typeface="Noto Serif Medium" pitchFamily="34" charset="-120"/>
                </a:rPr>
                <a:t>Notification Trigger Agent</a:t>
              </a:r>
              <a:endParaRPr lang="en-US" sz="1199" dirty="0">
                <a:solidFill>
                  <a:srgbClr val="5F6369"/>
                </a:solidFill>
                <a:latin typeface="Calibri"/>
              </a:endParaRPr>
            </a:p>
          </p:txBody>
        </p:sp>
        <p:sp>
          <p:nvSpPr>
            <p:cNvPr id="23" name="Text 13">
              <a:extLst>
                <a:ext uri="{FF2B5EF4-FFF2-40B4-BE49-F238E27FC236}">
                  <a16:creationId xmlns:a16="http://schemas.microsoft.com/office/drawing/2014/main" id="{8241E310-1057-5D98-2FFF-E8B52D888E93}"/>
                </a:ext>
              </a:extLst>
            </p:cNvPr>
            <p:cNvSpPr/>
            <p:nvPr/>
          </p:nvSpPr>
          <p:spPr>
            <a:xfrm>
              <a:off x="3038475" y="3875134"/>
              <a:ext cx="1502420" cy="616066"/>
            </a:xfrm>
            <a:prstGeom prst="rect">
              <a:avLst/>
            </a:prstGeom>
            <a:noFill/>
            <a:ln/>
          </p:spPr>
          <p:txBody>
            <a:bodyPr wrap="square" lIns="0" tIns="0" rIns="0" bIns="0" rtlCol="0" anchor="t"/>
            <a:lstStyle/>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Determines when to send notifications</a:t>
              </a:r>
              <a:endParaRPr lang="en-US" sz="950" dirty="0">
                <a:solidFill>
                  <a:srgbClr val="5F6369"/>
                </a:solidFill>
                <a:latin typeface="Calibri"/>
              </a:endParaRPr>
            </a:p>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Personalizes communication by recipient role</a:t>
              </a:r>
              <a:endParaRPr lang="en-US" sz="950" dirty="0">
                <a:solidFill>
                  <a:srgbClr val="5F6369"/>
                </a:solidFill>
                <a:latin typeface="Calibri"/>
              </a:endParaRPr>
            </a:p>
            <a:p>
              <a:pPr marL="342579" indent="-342579" defTabSz="730834">
                <a:lnSpc>
                  <a:spcPts val="1248"/>
                </a:lnSpc>
                <a:buSzPct val="100000"/>
                <a:buFontTx/>
                <a:buChar char="•"/>
              </a:pPr>
              <a:r>
                <a:rPr lang="en-US" sz="950" dirty="0">
                  <a:solidFill>
                    <a:srgbClr val="4C4C4C"/>
                  </a:solidFill>
                  <a:latin typeface="Noto Serif" pitchFamily="34" charset="0"/>
                  <a:ea typeface="Noto Serif" pitchFamily="34" charset="-122"/>
                  <a:cs typeface="Noto Serif" pitchFamily="34" charset="-120"/>
                </a:rPr>
                <a:t>Optimizes timing for maximum engagement</a:t>
              </a:r>
              <a:endParaRPr lang="en-US" sz="950" dirty="0">
                <a:solidFill>
                  <a:srgbClr val="5F6369"/>
                </a:solidFill>
                <a:latin typeface="Calibri"/>
              </a:endParaRPr>
            </a:p>
          </p:txBody>
        </p:sp>
      </p:grpSp>
    </p:spTree>
    <p:extLst>
      <p:ext uri="{BB962C8B-B14F-4D97-AF65-F5344CB8AC3E}">
        <p14:creationId xmlns:p14="http://schemas.microsoft.com/office/powerpoint/2010/main" val="2769214338"/>
      </p:ext>
    </p:extLst>
  </p:cSld>
  <p:clrMapOvr>
    <a:masterClrMapping/>
  </p:clrMapOvr>
</p:sld>
</file>

<file path=ppt/theme/theme1.xml><?xml version="1.0" encoding="utf-8"?>
<a:theme xmlns:a="http://schemas.openxmlformats.org/drawingml/2006/main" name="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526535982E0443A6E0719C632355E6" ma:contentTypeVersion="14" ma:contentTypeDescription="Create a new document." ma:contentTypeScope="" ma:versionID="909eae01204ee896d09504bb42c031bc">
  <xsd:schema xmlns:xsd="http://www.w3.org/2001/XMLSchema" xmlns:xs="http://www.w3.org/2001/XMLSchema" xmlns:p="http://schemas.microsoft.com/office/2006/metadata/properties" xmlns:ns2="4df4a731-93ff-406d-a620-15b1bf40924e" xmlns:ns3="0da1b1ea-57f8-42a3-9452-6fd3afa36837" xmlns:ns4="d937f384-8e0c-488f-ad07-f909586f6b99" targetNamespace="http://schemas.microsoft.com/office/2006/metadata/properties" ma:root="true" ma:fieldsID="4f68d87158b0bf25b671bc8c501d466c" ns2:_="" ns3:_="" ns4:_="">
    <xsd:import namespace="4df4a731-93ff-406d-a620-15b1bf40924e"/>
    <xsd:import namespace="0da1b1ea-57f8-42a3-9452-6fd3afa36837"/>
    <xsd:import namespace="d937f384-8e0c-488f-ad07-f909586f6b9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4a731-93ff-406d-a620-15b1bf409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ee7717-240c-4a63-80e0-133444852a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1b1ea-57f8-42a3-9452-6fd3afa3683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e89b66-cf38-45b5-9c74-ec9408b7ad54}" ma:internalName="TaxCatchAll" ma:showField="CatchAllData" ma:web="0da1b1ea-57f8-42a3-9452-6fd3afa368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37f384-8e0c-488f-ad07-f909586f6b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f4a731-93ff-406d-a620-15b1bf40924e">
      <Terms xmlns="http://schemas.microsoft.com/office/infopath/2007/PartnerControls"/>
    </lcf76f155ced4ddcb4097134ff3c332f>
    <TaxCatchAll xmlns="0da1b1ea-57f8-42a3-9452-6fd3afa36837" xsi:nil="true"/>
  </documentManagement>
</p:properties>
</file>

<file path=customXml/itemProps1.xml><?xml version="1.0" encoding="utf-8"?>
<ds:datastoreItem xmlns:ds="http://schemas.openxmlformats.org/officeDocument/2006/customXml" ds:itemID="{84497348-2537-45CC-AE67-1BFB754BF59A}"/>
</file>

<file path=customXml/itemProps2.xml><?xml version="1.0" encoding="utf-8"?>
<ds:datastoreItem xmlns:ds="http://schemas.openxmlformats.org/officeDocument/2006/customXml" ds:itemID="{2846BF62-B8E4-4F99-835A-C9471BF119ED}"/>
</file>

<file path=customXml/itemProps3.xml><?xml version="1.0" encoding="utf-8"?>
<ds:datastoreItem xmlns:ds="http://schemas.openxmlformats.org/officeDocument/2006/customXml" ds:itemID="{F60D070A-9EED-4D80-8692-42174444AB81}"/>
</file>

<file path=docProps/app.xml><?xml version="1.0" encoding="utf-8"?>
<Properties xmlns="http://schemas.openxmlformats.org/officeDocument/2006/extended-properties" xmlns:vt="http://schemas.openxmlformats.org/officeDocument/2006/docPropsVTypes">
  <TotalTime>136</TotalTime>
  <Words>3614</Words>
  <Application>Microsoft Office PowerPoint</Application>
  <PresentationFormat>Custom</PresentationFormat>
  <Paragraphs>485</Paragraphs>
  <Slides>38</Slides>
  <Notes>17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Noto Serif</vt:lpstr>
      <vt:lpstr>Aptos</vt:lpstr>
      <vt:lpstr>Nunito Sans</vt:lpstr>
      <vt:lpstr>Noto Serif Medium</vt:lpstr>
      <vt:lpstr>Calibri</vt:lpstr>
      <vt:lpstr>Arial</vt:lpstr>
      <vt:lpstr>Noto Serif Light</vt:lpstr>
      <vt:lpstr>Instrument Sans Medium</vt:lpstr>
      <vt:lpstr>Nunito Sans Bold</vt:lpstr>
      <vt:lpstr>Calibri Light</vt:lpstr>
      <vt:lpstr>Instrument Sans Semi Bold</vt:lpstr>
      <vt:lpstr>Content Slides</vt:lpstr>
      <vt:lpstr>1_Content Slides</vt:lpstr>
      <vt:lpstr>ITS 4.1: Student System Enhancements:  Redefining Student Administration Excellence!!! </vt:lpstr>
      <vt:lpstr>DISCLAIMER</vt:lpstr>
      <vt:lpstr>Table of Contents</vt:lpstr>
      <vt:lpstr>Digital Transformation Roadmap 2026-2028</vt:lpstr>
      <vt:lpstr>Digital Transformation Roadmap 2026-2028</vt:lpstr>
      <vt:lpstr>Strategic Vision: Three-Year Transformation Journey</vt:lpstr>
      <vt:lpstr>Year One: Modernization Execution</vt:lpstr>
      <vt:lpstr>Year Two: Automation and Configuration</vt:lpstr>
      <vt:lpstr>AI Agent Framework: Six Intelligent Assistants</vt:lpstr>
      <vt:lpstr>Year Three: Intelligence and Commercialization</vt:lpstr>
      <vt:lpstr>Continuous Transformation: Cross-Cutting Initiatives</vt:lpstr>
      <vt:lpstr>Strategic Impact: Transformation Outcomes by 2028</vt:lpstr>
      <vt:lpstr>Implementation Success Factors </vt:lpstr>
      <vt:lpstr>Next Steps: Making the Vision Reality</vt:lpstr>
      <vt:lpstr>Infinity Roadmap</vt:lpstr>
      <vt:lpstr>Infinity Roadmap: Key Capabilities </vt:lpstr>
      <vt:lpstr>Special Interest Groups (SIGs)</vt:lpstr>
      <vt:lpstr>Special Interest Groups (SIGs)</vt:lpstr>
      <vt:lpstr>What Is a Special Interest Group?</vt:lpstr>
      <vt:lpstr>The SIG Lifecycle </vt:lpstr>
      <vt:lpstr>Key Principles of a SIG</vt:lpstr>
      <vt:lpstr>Benefits for Participating Institutions</vt:lpstr>
      <vt:lpstr>Who Should Participate?</vt:lpstr>
      <vt:lpstr>Join a SIG: Six Themes Shaping the Future of Higher Education</vt:lpstr>
      <vt:lpstr>Digital Communication &amp; Student Engagement </vt:lpstr>
      <vt:lpstr>Employability, Industry &amp; Work Integrated Learning</vt:lpstr>
      <vt:lpstr>Student Success &amp; Institutional Analytics </vt:lpstr>
      <vt:lpstr>Digital Records &amp; Document Management</vt:lpstr>
      <vt:lpstr>Smart Campus &amp; Digital Ecosystem</vt:lpstr>
      <vt:lpstr>AI &amp; Digital Experience</vt:lpstr>
      <vt:lpstr>How to Join a SIG</vt:lpstr>
      <vt:lpstr>Why Participate? The Case for Joining a SIG</vt:lpstr>
      <vt:lpstr>The Outcome: Products Built With You, Not Just For You </vt:lpstr>
      <vt:lpstr>Enhancements</vt:lpstr>
      <vt:lpstr>Build 103 – Key Improvements</vt:lpstr>
      <vt:lpstr>Build 106 – Key Improvements</vt:lpstr>
      <vt:lpstr>Build 112 – Key Improvements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Linda Putu</dc:creator>
  <cp:lastModifiedBy>Linda Putu</cp:lastModifiedBy>
  <cp:revision>2</cp:revision>
  <dcterms:created xsi:type="dcterms:W3CDTF">2026-03-09T11:17:29Z</dcterms:created>
  <dcterms:modified xsi:type="dcterms:W3CDTF">2026-03-14T16:04:31Z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0x010100A1526535982E0443A6E0719C632355E6</vt:lpwstr>
  </property>
</Properties>
</file>