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334" r:id="rId4"/>
    <p:sldId id="345" r:id="rId5"/>
    <p:sldId id="353" r:id="rId6"/>
    <p:sldId id="346" r:id="rId7"/>
    <p:sldId id="347" r:id="rId8"/>
    <p:sldId id="348" r:id="rId9"/>
    <p:sldId id="349" r:id="rId10"/>
    <p:sldId id="351" r:id="rId11"/>
    <p:sldId id="352" r:id="rId12"/>
    <p:sldId id="354" r:id="rId13"/>
    <p:sldId id="355" r:id="rId14"/>
    <p:sldId id="356" r:id="rId15"/>
    <p:sldId id="27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80261" autoAdjust="0"/>
  </p:normalViewPr>
  <p:slideViewPr>
    <p:cSldViewPr snapToGrid="0" showGuides="1">
      <p:cViewPr varScale="1">
        <p:scale>
          <a:sx n="66" d="100"/>
          <a:sy n="66" d="100"/>
        </p:scale>
        <p:origin x="1099"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03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Overview of asset verification via iEnabler and session context.</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Description of email notifications sent for approval.</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Actions required from the responsible person.</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Email sent confirming approval back to allocated person.</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Email sent when verification is rejected.</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Planned future system enhancements.</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High‑level agenda and what will be covered.</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Summary of workshop outcomes and purpose of system evaluation.</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Requirements for the iEnabler self‑service asset verification process.</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Explanation of process flow and user interactions.</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Prerequisites required before the process can be implemented.</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Overview of SODs related to FCSM‑1.</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Actions available to the allocated person in the system.</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Continuation of allocated person actions.</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AD414C-5AA1-4F4A-9EB4-C3AF1137921C}"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346092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AD414C-5AA1-4F4A-9EB4-C3AF1137921C}"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420189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AD414C-5AA1-4F4A-9EB4-C3AF1137921C}"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395026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AD414C-5AA1-4F4A-9EB4-C3AF1137921C}"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194326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D414C-5AA1-4F4A-9EB4-C3AF1137921C}" type="datetimeFigureOut">
              <a:rPr lang="en-GB" smtClean="0"/>
              <a:t>16/02/2026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3351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AD414C-5AA1-4F4A-9EB4-C3AF1137921C}"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310805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AD414C-5AA1-4F4A-9EB4-C3AF1137921C}" type="datetimeFigureOut">
              <a:rPr lang="en-GB" smtClean="0"/>
              <a:t>16/02/2026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388510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AD414C-5AA1-4F4A-9EB4-C3AF1137921C}" type="datetimeFigureOut">
              <a:rPr lang="en-GB" smtClean="0"/>
              <a:t>16/02/2026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134040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D414C-5AA1-4F4A-9EB4-C3AF1137921C}" type="datetimeFigureOut">
              <a:rPr lang="en-GB" smtClean="0"/>
              <a:t>16/02/2026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188296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AD414C-5AA1-4F4A-9EB4-C3AF1137921C}"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176380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AD414C-5AA1-4F4A-9EB4-C3AF1137921C}" type="datetimeFigureOut">
              <a:rPr lang="en-GB" smtClean="0"/>
              <a:t>16/02/2026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3AEE2-BF14-487F-ADAF-D15CB81DDE06}" type="slidenum">
              <a:rPr lang="en-GB" smtClean="0"/>
              <a:t>‹#›</a:t>
            </a:fld>
            <a:endParaRPr lang="en-GB"/>
          </a:p>
        </p:txBody>
      </p:sp>
    </p:spTree>
    <p:extLst>
      <p:ext uri="{BB962C8B-B14F-4D97-AF65-F5344CB8AC3E}">
        <p14:creationId xmlns:p14="http://schemas.microsoft.com/office/powerpoint/2010/main" val="210816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D414C-5AA1-4F4A-9EB4-C3AF1137921C}" type="datetimeFigureOut">
              <a:rPr lang="en-GB" smtClean="0"/>
              <a:t>16/02/2026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3AEE2-BF14-487F-ADAF-D15CB81DDE06}" type="slidenum">
              <a:rPr lang="en-GB" smtClean="0"/>
              <a:t>‹#›</a:t>
            </a:fld>
            <a:endParaRPr lang="en-GB"/>
          </a:p>
        </p:txBody>
      </p:sp>
    </p:spTree>
    <p:extLst>
      <p:ext uri="{BB962C8B-B14F-4D97-AF65-F5344CB8AC3E}">
        <p14:creationId xmlns:p14="http://schemas.microsoft.com/office/powerpoint/2010/main" val="3329400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3380" y="3563007"/>
            <a:ext cx="9207062" cy="1293369"/>
          </a:xfrm>
        </p:spPr>
        <p:txBody>
          <a:bodyPr>
            <a:noAutofit/>
          </a:bodyPr>
          <a:lstStyle/>
          <a:p>
            <a:pPr algn="l"/>
            <a:r>
              <a:rPr lang="en-GB" sz="4000" b="1" dirty="0">
                <a:latin typeface="Montserrat" panose="00000500000000000000" pitchFamily="50" charset="0"/>
              </a:rPr>
              <a:t>Asset Verification via iEnabler</a:t>
            </a:r>
          </a:p>
          <a:p>
            <a:pPr algn="l"/>
            <a:r>
              <a:rPr lang="en-GB" sz="4000" b="1" dirty="0">
                <a:latin typeface="Montserrat" panose="00000500000000000000" pitchFamily="50" charset="0"/>
              </a:rPr>
              <a:t>Bukelwa Mxamli </a:t>
            </a:r>
          </a:p>
        </p:txBody>
      </p:sp>
      <p:sp>
        <p:nvSpPr>
          <p:cNvPr id="6" name="Subtitle 2"/>
          <p:cNvSpPr txBox="1">
            <a:spLocks/>
          </p:cNvSpPr>
          <p:nvPr/>
        </p:nvSpPr>
        <p:spPr>
          <a:xfrm>
            <a:off x="0" y="4856376"/>
            <a:ext cx="6652377" cy="442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2" algn="l"/>
            <a:r>
              <a:rPr lang="en-GB" sz="3000" b="1" dirty="0">
                <a:solidFill>
                  <a:srgbClr val="FF0000"/>
                </a:solidFill>
                <a:latin typeface="Montserrat" panose="00000500000000000000" pitchFamily="50" charset="0"/>
              </a:rPr>
              <a:t>ITSIUG2026</a:t>
            </a:r>
          </a:p>
        </p:txBody>
      </p:sp>
      <p:sp>
        <p:nvSpPr>
          <p:cNvPr id="7" name="Subtitle 2"/>
          <p:cNvSpPr txBox="1">
            <a:spLocks/>
          </p:cNvSpPr>
          <p:nvPr/>
        </p:nvSpPr>
        <p:spPr>
          <a:xfrm>
            <a:off x="1274190" y="4414101"/>
            <a:ext cx="9144000" cy="4422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latin typeface="Century Gothic" panose="020B0502020202020204" pitchFamily="34" charset="0"/>
            </a:endParaRPr>
          </a:p>
        </p:txBody>
      </p:sp>
    </p:spTree>
    <p:extLst>
      <p:ext uri="{BB962C8B-B14F-4D97-AF65-F5344CB8AC3E}">
        <p14:creationId xmlns:p14="http://schemas.microsoft.com/office/powerpoint/2010/main" val="345583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46F7FD-367F-04BF-A965-0B48FE4C3A2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AFF3870-F5D5-F474-3605-D61D63621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6E0F5-B46D-0FAF-2D50-C41EB152F251}"/>
              </a:ext>
            </a:extLst>
          </p:cNvPr>
          <p:cNvSpPr>
            <a:spLocks noGrp="1"/>
          </p:cNvSpPr>
          <p:nvPr>
            <p:ph type="title"/>
          </p:nvPr>
        </p:nvSpPr>
        <p:spPr>
          <a:xfrm>
            <a:off x="1008184" y="174032"/>
            <a:ext cx="10175631" cy="1111843"/>
          </a:xfrm>
        </p:spPr>
        <p:txBody>
          <a:bodyPr anchor="ctr">
            <a:normAutofit/>
          </a:bodyPr>
          <a:lstStyle/>
          <a:p>
            <a:pPr algn="ctr"/>
            <a:r>
              <a:rPr lang="en-ZA" sz="4000" b="1" dirty="0">
                <a:solidFill>
                  <a:srgbClr val="FF0000"/>
                </a:solidFill>
              </a:rPr>
              <a:t>Email sent to Responsible Person to Approve </a:t>
            </a:r>
            <a:endParaRPr lang="en-GB" sz="4000" b="1" dirty="0">
              <a:solidFill>
                <a:srgbClr val="FF0000"/>
              </a:solidFill>
            </a:endParaRPr>
          </a:p>
        </p:txBody>
      </p:sp>
      <p:sp>
        <p:nvSpPr>
          <p:cNvPr id="3" name="Content Placeholder 2">
            <a:extLst>
              <a:ext uri="{FF2B5EF4-FFF2-40B4-BE49-F238E27FC236}">
                <a16:creationId xmlns:a16="http://schemas.microsoft.com/office/drawing/2014/main" id="{25A94550-6126-42B8-5CD9-68E815985723}"/>
              </a:ext>
            </a:extLst>
          </p:cNvPr>
          <p:cNvSpPr>
            <a:spLocks noGrp="1"/>
          </p:cNvSpPr>
          <p:nvPr>
            <p:ph idx="1"/>
          </p:nvPr>
        </p:nvSpPr>
        <p:spPr>
          <a:xfrm>
            <a:off x="1008184" y="1459907"/>
            <a:ext cx="10175630" cy="767904"/>
          </a:xfrm>
        </p:spPr>
        <p:txBody>
          <a:bodyPr anchor="ctr">
            <a:normAutofit/>
          </a:bodyPr>
          <a:lstStyle/>
          <a:p>
            <a:pPr lvl="0" algn="ctr"/>
            <a:endParaRPr lang="en-GB" sz="2000" b="1"/>
          </a:p>
          <a:p>
            <a:pPr algn="ctr"/>
            <a:endParaRPr lang="en-US" sz="2000"/>
          </a:p>
        </p:txBody>
      </p:sp>
      <p:pic>
        <p:nvPicPr>
          <p:cNvPr id="5" name="Picture 4">
            <a:extLst>
              <a:ext uri="{FF2B5EF4-FFF2-40B4-BE49-F238E27FC236}">
                <a16:creationId xmlns:a16="http://schemas.microsoft.com/office/drawing/2014/main" id="{407822A9-03EA-26A6-81FF-8F8F8B7FDB53}"/>
              </a:ext>
            </a:extLst>
          </p:cNvPr>
          <p:cNvPicPr>
            <a:picLocks noChangeAspect="1"/>
          </p:cNvPicPr>
          <p:nvPr/>
        </p:nvPicPr>
        <p:blipFill>
          <a:blip r:embed="rId3"/>
          <a:srcRect t="21029"/>
          <a:stretch>
            <a:fillRect/>
          </a:stretch>
        </p:blipFill>
        <p:spPr>
          <a:xfrm>
            <a:off x="1335891" y="1582614"/>
            <a:ext cx="9647667" cy="4502659"/>
          </a:xfrm>
          <a:prstGeom prst="rect">
            <a:avLst/>
          </a:prstGeom>
          <a:ln w="19050">
            <a:solidFill>
              <a:schemeClr val="accent1"/>
            </a:solidFill>
          </a:ln>
        </p:spPr>
      </p:pic>
    </p:spTree>
    <p:extLst>
      <p:ext uri="{BB962C8B-B14F-4D97-AF65-F5344CB8AC3E}">
        <p14:creationId xmlns:p14="http://schemas.microsoft.com/office/powerpoint/2010/main" val="289779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475DC4-9719-5BDE-4280-53F58991531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F3E785-EF24-6B09-F340-FC9CFC6C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E8BAC-444D-7FDD-E2FC-ACD694B5E278}"/>
              </a:ext>
            </a:extLst>
          </p:cNvPr>
          <p:cNvSpPr>
            <a:spLocks noGrp="1"/>
          </p:cNvSpPr>
          <p:nvPr>
            <p:ph type="title"/>
          </p:nvPr>
        </p:nvSpPr>
        <p:spPr>
          <a:xfrm>
            <a:off x="1008184" y="174032"/>
            <a:ext cx="10175631" cy="1111843"/>
          </a:xfrm>
        </p:spPr>
        <p:txBody>
          <a:bodyPr anchor="ctr">
            <a:normAutofit/>
          </a:bodyPr>
          <a:lstStyle/>
          <a:p>
            <a:r>
              <a:rPr lang="en-ZA" sz="4000" b="1" dirty="0">
                <a:solidFill>
                  <a:srgbClr val="FF0000"/>
                </a:solidFill>
              </a:rPr>
              <a:t>Responsible Person</a:t>
            </a:r>
            <a:endParaRPr lang="en-GB" sz="4000" b="1" dirty="0">
              <a:solidFill>
                <a:srgbClr val="FF0000"/>
              </a:solidFill>
            </a:endParaRPr>
          </a:p>
        </p:txBody>
      </p:sp>
      <p:sp>
        <p:nvSpPr>
          <p:cNvPr id="3" name="Content Placeholder 2">
            <a:extLst>
              <a:ext uri="{FF2B5EF4-FFF2-40B4-BE49-F238E27FC236}">
                <a16:creationId xmlns:a16="http://schemas.microsoft.com/office/drawing/2014/main" id="{9A1B6725-0362-541D-FB55-0F5C47FCD851}"/>
              </a:ext>
            </a:extLst>
          </p:cNvPr>
          <p:cNvSpPr>
            <a:spLocks noGrp="1"/>
          </p:cNvSpPr>
          <p:nvPr>
            <p:ph idx="1"/>
          </p:nvPr>
        </p:nvSpPr>
        <p:spPr>
          <a:xfrm>
            <a:off x="1008184" y="1459907"/>
            <a:ext cx="10175630" cy="767904"/>
          </a:xfrm>
        </p:spPr>
        <p:txBody>
          <a:bodyPr anchor="ctr">
            <a:normAutofit/>
          </a:bodyPr>
          <a:lstStyle/>
          <a:p>
            <a:pPr lvl="0" algn="ctr"/>
            <a:endParaRPr lang="en-GB" sz="2000" b="1"/>
          </a:p>
          <a:p>
            <a:pPr algn="ctr"/>
            <a:endParaRPr lang="en-US" sz="2000"/>
          </a:p>
        </p:txBody>
      </p:sp>
      <p:pic>
        <p:nvPicPr>
          <p:cNvPr id="4" name="Picture 3">
            <a:extLst>
              <a:ext uri="{FF2B5EF4-FFF2-40B4-BE49-F238E27FC236}">
                <a16:creationId xmlns:a16="http://schemas.microsoft.com/office/drawing/2014/main" id="{1D3DC1CC-3ED6-2758-88EF-82E0270D8F04}"/>
              </a:ext>
            </a:extLst>
          </p:cNvPr>
          <p:cNvPicPr>
            <a:picLocks noChangeAspect="1"/>
          </p:cNvPicPr>
          <p:nvPr/>
        </p:nvPicPr>
        <p:blipFill>
          <a:blip r:embed="rId3"/>
          <a:stretch>
            <a:fillRect/>
          </a:stretch>
        </p:blipFill>
        <p:spPr>
          <a:xfrm>
            <a:off x="1293838" y="2054711"/>
            <a:ext cx="9601276" cy="2248948"/>
          </a:xfrm>
          <a:prstGeom prst="rect">
            <a:avLst/>
          </a:prstGeom>
          <a:ln>
            <a:solidFill>
              <a:schemeClr val="accent1"/>
            </a:solidFill>
          </a:ln>
        </p:spPr>
      </p:pic>
    </p:spTree>
    <p:extLst>
      <p:ext uri="{BB962C8B-B14F-4D97-AF65-F5344CB8AC3E}">
        <p14:creationId xmlns:p14="http://schemas.microsoft.com/office/powerpoint/2010/main" val="362796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9955B2-B943-C3DD-C53D-1A9C34125D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A64684C-05F7-25F3-E3C1-BB368B8FB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115D51-B705-0BB2-9D85-7A794080D32E}"/>
              </a:ext>
            </a:extLst>
          </p:cNvPr>
          <p:cNvSpPr>
            <a:spLocks noGrp="1"/>
          </p:cNvSpPr>
          <p:nvPr>
            <p:ph type="title"/>
          </p:nvPr>
        </p:nvSpPr>
        <p:spPr>
          <a:xfrm>
            <a:off x="1008184" y="174033"/>
            <a:ext cx="10175631" cy="767904"/>
          </a:xfrm>
        </p:spPr>
        <p:txBody>
          <a:bodyPr anchor="ctr">
            <a:normAutofit/>
          </a:bodyPr>
          <a:lstStyle/>
          <a:p>
            <a:r>
              <a:rPr lang="en-ZA" sz="4000" b="1" dirty="0">
                <a:solidFill>
                  <a:srgbClr val="FF0000"/>
                </a:solidFill>
              </a:rPr>
              <a:t>Approval Email sent to Allocated Person </a:t>
            </a:r>
            <a:endParaRPr lang="en-GB" sz="4000" b="1" dirty="0">
              <a:solidFill>
                <a:srgbClr val="FF0000"/>
              </a:solidFill>
            </a:endParaRPr>
          </a:p>
        </p:txBody>
      </p:sp>
      <p:sp>
        <p:nvSpPr>
          <p:cNvPr id="3" name="Content Placeholder 2">
            <a:extLst>
              <a:ext uri="{FF2B5EF4-FFF2-40B4-BE49-F238E27FC236}">
                <a16:creationId xmlns:a16="http://schemas.microsoft.com/office/drawing/2014/main" id="{9F16DC72-0567-0FC6-7311-3B698541420C}"/>
              </a:ext>
            </a:extLst>
          </p:cNvPr>
          <p:cNvSpPr>
            <a:spLocks noGrp="1"/>
          </p:cNvSpPr>
          <p:nvPr>
            <p:ph idx="1"/>
          </p:nvPr>
        </p:nvSpPr>
        <p:spPr>
          <a:xfrm>
            <a:off x="1008184" y="1459907"/>
            <a:ext cx="10175630" cy="767904"/>
          </a:xfrm>
        </p:spPr>
        <p:txBody>
          <a:bodyPr anchor="ctr">
            <a:normAutofit/>
          </a:bodyPr>
          <a:lstStyle/>
          <a:p>
            <a:pPr lvl="0" algn="ctr"/>
            <a:endParaRPr lang="en-GB" sz="2000" b="1" dirty="0"/>
          </a:p>
          <a:p>
            <a:pPr algn="ctr"/>
            <a:endParaRPr lang="en-US" sz="2000" dirty="0"/>
          </a:p>
        </p:txBody>
      </p:sp>
      <p:pic>
        <p:nvPicPr>
          <p:cNvPr id="5" name="Picture 4">
            <a:extLst>
              <a:ext uri="{FF2B5EF4-FFF2-40B4-BE49-F238E27FC236}">
                <a16:creationId xmlns:a16="http://schemas.microsoft.com/office/drawing/2014/main" id="{7E373751-4F41-D7BA-8185-EAB3822795D9}"/>
              </a:ext>
            </a:extLst>
          </p:cNvPr>
          <p:cNvPicPr>
            <a:picLocks noChangeAspect="1"/>
          </p:cNvPicPr>
          <p:nvPr/>
        </p:nvPicPr>
        <p:blipFill>
          <a:blip r:embed="rId3"/>
          <a:stretch>
            <a:fillRect/>
          </a:stretch>
        </p:blipFill>
        <p:spPr>
          <a:xfrm>
            <a:off x="1194099" y="1058651"/>
            <a:ext cx="9773309" cy="5438967"/>
          </a:xfrm>
          <a:prstGeom prst="rect">
            <a:avLst/>
          </a:prstGeom>
          <a:ln>
            <a:solidFill>
              <a:schemeClr val="accent1"/>
            </a:solidFill>
          </a:ln>
        </p:spPr>
      </p:pic>
    </p:spTree>
    <p:extLst>
      <p:ext uri="{BB962C8B-B14F-4D97-AF65-F5344CB8AC3E}">
        <p14:creationId xmlns:p14="http://schemas.microsoft.com/office/powerpoint/2010/main" val="46888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14891C-0ACB-C87E-E79F-05973BFB4C4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17469D-F4C4-18A5-C7EE-344539DDD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BE630-437E-4B25-BB9F-CEEAE53FC074}"/>
              </a:ext>
            </a:extLst>
          </p:cNvPr>
          <p:cNvSpPr>
            <a:spLocks noGrp="1"/>
          </p:cNvSpPr>
          <p:nvPr>
            <p:ph type="title"/>
          </p:nvPr>
        </p:nvSpPr>
        <p:spPr>
          <a:xfrm>
            <a:off x="1008184" y="174032"/>
            <a:ext cx="10175631" cy="1111843"/>
          </a:xfrm>
        </p:spPr>
        <p:txBody>
          <a:bodyPr anchor="ctr">
            <a:normAutofit/>
          </a:bodyPr>
          <a:lstStyle/>
          <a:p>
            <a:r>
              <a:rPr lang="en-ZA" sz="4000" b="1" dirty="0">
                <a:solidFill>
                  <a:srgbClr val="FF0000"/>
                </a:solidFill>
              </a:rPr>
              <a:t>Rejection Email sent to Responsible Person </a:t>
            </a:r>
            <a:endParaRPr lang="en-GB" sz="4000" b="1" dirty="0">
              <a:solidFill>
                <a:srgbClr val="FF0000"/>
              </a:solidFill>
            </a:endParaRPr>
          </a:p>
        </p:txBody>
      </p:sp>
      <p:sp>
        <p:nvSpPr>
          <p:cNvPr id="3" name="Content Placeholder 2">
            <a:extLst>
              <a:ext uri="{FF2B5EF4-FFF2-40B4-BE49-F238E27FC236}">
                <a16:creationId xmlns:a16="http://schemas.microsoft.com/office/drawing/2014/main" id="{9604718F-10BC-4487-0FB7-9A4FFA4C5689}"/>
              </a:ext>
            </a:extLst>
          </p:cNvPr>
          <p:cNvSpPr>
            <a:spLocks noGrp="1"/>
          </p:cNvSpPr>
          <p:nvPr>
            <p:ph idx="1"/>
          </p:nvPr>
        </p:nvSpPr>
        <p:spPr>
          <a:xfrm>
            <a:off x="1008184" y="1459907"/>
            <a:ext cx="10175630" cy="767904"/>
          </a:xfrm>
        </p:spPr>
        <p:txBody>
          <a:bodyPr anchor="ctr">
            <a:normAutofit/>
          </a:bodyPr>
          <a:lstStyle/>
          <a:p>
            <a:pPr lvl="0" algn="ctr"/>
            <a:endParaRPr lang="en-GB" sz="2000" b="1"/>
          </a:p>
          <a:p>
            <a:pPr algn="ctr"/>
            <a:endParaRPr lang="en-US" sz="2000"/>
          </a:p>
        </p:txBody>
      </p:sp>
      <p:pic>
        <p:nvPicPr>
          <p:cNvPr id="5" name="Picture 4">
            <a:extLst>
              <a:ext uri="{FF2B5EF4-FFF2-40B4-BE49-F238E27FC236}">
                <a16:creationId xmlns:a16="http://schemas.microsoft.com/office/drawing/2014/main" id="{5434E4AF-9036-7CA9-D6A5-FC48DF8CB370}"/>
              </a:ext>
            </a:extLst>
          </p:cNvPr>
          <p:cNvPicPr>
            <a:picLocks noChangeAspect="1"/>
          </p:cNvPicPr>
          <p:nvPr/>
        </p:nvPicPr>
        <p:blipFill>
          <a:blip r:embed="rId3"/>
          <a:stretch>
            <a:fillRect/>
          </a:stretch>
        </p:blipFill>
        <p:spPr>
          <a:xfrm>
            <a:off x="1355463" y="1092667"/>
            <a:ext cx="9208545" cy="5404360"/>
          </a:xfrm>
          <a:prstGeom prst="rect">
            <a:avLst/>
          </a:prstGeom>
          <a:ln>
            <a:solidFill>
              <a:schemeClr val="accent1"/>
            </a:solidFill>
          </a:ln>
        </p:spPr>
      </p:pic>
    </p:spTree>
    <p:extLst>
      <p:ext uri="{BB962C8B-B14F-4D97-AF65-F5344CB8AC3E}">
        <p14:creationId xmlns:p14="http://schemas.microsoft.com/office/powerpoint/2010/main" val="319151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ECBDB3-AE31-2120-D077-FC18F3F7AA1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B7B5634-4640-1452-FD16-583EC1C46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765CC-B8A6-51DA-E7DA-7D627F9FA5D0}"/>
              </a:ext>
            </a:extLst>
          </p:cNvPr>
          <p:cNvSpPr>
            <a:spLocks noGrp="1"/>
          </p:cNvSpPr>
          <p:nvPr>
            <p:ph type="title"/>
          </p:nvPr>
        </p:nvSpPr>
        <p:spPr>
          <a:xfrm>
            <a:off x="1008184" y="174033"/>
            <a:ext cx="10175631" cy="767904"/>
          </a:xfrm>
        </p:spPr>
        <p:txBody>
          <a:bodyPr anchor="ctr">
            <a:normAutofit/>
          </a:bodyPr>
          <a:lstStyle/>
          <a:p>
            <a:r>
              <a:rPr lang="en-ZA" sz="4000" b="1" dirty="0">
                <a:solidFill>
                  <a:srgbClr val="FF0000"/>
                </a:solidFill>
              </a:rPr>
              <a:t>Proposed Future enhancements </a:t>
            </a:r>
            <a:endParaRPr lang="en-GB" sz="4000" b="1" dirty="0">
              <a:solidFill>
                <a:srgbClr val="FF0000"/>
              </a:solidFill>
            </a:endParaRPr>
          </a:p>
        </p:txBody>
      </p:sp>
      <p:sp>
        <p:nvSpPr>
          <p:cNvPr id="3" name="Content Placeholder 2">
            <a:extLst>
              <a:ext uri="{FF2B5EF4-FFF2-40B4-BE49-F238E27FC236}">
                <a16:creationId xmlns:a16="http://schemas.microsoft.com/office/drawing/2014/main" id="{8F87C456-A2CA-1B1A-D6D5-E63C261E000E}"/>
              </a:ext>
            </a:extLst>
          </p:cNvPr>
          <p:cNvSpPr>
            <a:spLocks noGrp="1"/>
          </p:cNvSpPr>
          <p:nvPr>
            <p:ph idx="1"/>
          </p:nvPr>
        </p:nvSpPr>
        <p:spPr>
          <a:xfrm>
            <a:off x="1008184" y="1459907"/>
            <a:ext cx="10175630" cy="767904"/>
          </a:xfrm>
        </p:spPr>
        <p:txBody>
          <a:bodyPr anchor="ctr">
            <a:normAutofit/>
          </a:bodyPr>
          <a:lstStyle/>
          <a:p>
            <a:pPr lvl="0" algn="ctr"/>
            <a:endParaRPr lang="en-GB" sz="2000" b="1"/>
          </a:p>
          <a:p>
            <a:pPr algn="ctr"/>
            <a:endParaRPr lang="en-US" sz="2000"/>
          </a:p>
        </p:txBody>
      </p:sp>
      <p:pic>
        <p:nvPicPr>
          <p:cNvPr id="5" name="Picture 4">
            <a:extLst>
              <a:ext uri="{FF2B5EF4-FFF2-40B4-BE49-F238E27FC236}">
                <a16:creationId xmlns:a16="http://schemas.microsoft.com/office/drawing/2014/main" id="{F0A744B5-C6C2-8956-1003-CD766372F23C}"/>
              </a:ext>
            </a:extLst>
          </p:cNvPr>
          <p:cNvPicPr>
            <a:picLocks noChangeAspect="1"/>
          </p:cNvPicPr>
          <p:nvPr/>
        </p:nvPicPr>
        <p:blipFill>
          <a:blip r:embed="rId3"/>
          <a:stretch>
            <a:fillRect/>
          </a:stretch>
        </p:blipFill>
        <p:spPr>
          <a:xfrm>
            <a:off x="1796527" y="941937"/>
            <a:ext cx="8380207" cy="5589533"/>
          </a:xfrm>
          <a:prstGeom prst="rect">
            <a:avLst/>
          </a:prstGeom>
        </p:spPr>
      </p:pic>
    </p:spTree>
    <p:extLst>
      <p:ext uri="{BB962C8B-B14F-4D97-AF65-F5344CB8AC3E}">
        <p14:creationId xmlns:p14="http://schemas.microsoft.com/office/powerpoint/2010/main" val="405269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sz="5300" b="1" dirty="0"/>
              <a:t>THANK YOU!!</a:t>
            </a:r>
            <a:br>
              <a:rPr lang="en-ZA" dirty="0"/>
            </a:br>
            <a:endParaRPr lang="en-GB" dirty="0"/>
          </a:p>
        </p:txBody>
      </p:sp>
      <p:pic>
        <p:nvPicPr>
          <p:cNvPr id="4"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08114" y="1690688"/>
            <a:ext cx="3575771" cy="3575771"/>
          </a:xfrm>
          <a:prstGeom prst="rect">
            <a:avLst/>
          </a:prstGeom>
        </p:spPr>
      </p:pic>
    </p:spTree>
    <p:extLst>
      <p:ext uri="{BB962C8B-B14F-4D97-AF65-F5344CB8AC3E}">
        <p14:creationId xmlns:p14="http://schemas.microsoft.com/office/powerpoint/2010/main" val="3664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2505"/>
            <a:ext cx="10515600" cy="981777"/>
          </a:xfrm>
        </p:spPr>
        <p:txBody>
          <a:bodyPr/>
          <a:lstStyle/>
          <a:p>
            <a:pPr algn="ctr"/>
            <a:r>
              <a:rPr lang="en-ZA" b="1" dirty="0">
                <a:solidFill>
                  <a:srgbClr val="FF0000"/>
                </a:solidFill>
              </a:rPr>
              <a:t>Table of Contents</a:t>
            </a:r>
            <a:endParaRPr lang="en-GB" b="1" dirty="0"/>
          </a:p>
        </p:txBody>
      </p:sp>
      <p:sp>
        <p:nvSpPr>
          <p:cNvPr id="3" name="Content Placeholder 2"/>
          <p:cNvSpPr>
            <a:spLocks noGrp="1"/>
          </p:cNvSpPr>
          <p:nvPr>
            <p:ph idx="1"/>
          </p:nvPr>
        </p:nvSpPr>
        <p:spPr>
          <a:xfrm>
            <a:off x="838200" y="847023"/>
            <a:ext cx="10515600" cy="4895409"/>
          </a:xfrm>
        </p:spPr>
        <p:txBody>
          <a:bodyPr>
            <a:normAutofit/>
          </a:bodyPr>
          <a:lstStyle/>
          <a:p>
            <a:pPr>
              <a:defRPr sz="2800" b="1"/>
            </a:pPr>
            <a:r>
              <a:t>Table of Contents</a:t>
            </a:r>
            <a:endParaRPr lang="en-US" sz="2600" dirty="0"/>
          </a:p>
          <a:p>
            <a:pPr lvl="1">
              <a:defRPr sz="2000"/>
            </a:pPr>
            <a:r>
              <a:t>Introduction</a:t>
            </a:r>
          </a:p>
          <a:p>
            <a:pPr lvl="1">
              <a:defRPr sz="2000"/>
            </a:pPr>
            <a:r>
              <a:t>Requirement Definition</a:t>
            </a:r>
          </a:p>
          <a:p>
            <a:pPr lvl="1">
              <a:defRPr sz="2000"/>
            </a:pPr>
            <a:r>
              <a:t>Process Flow</a:t>
            </a:r>
          </a:p>
          <a:p>
            <a:pPr lvl="1">
              <a:defRPr sz="2000"/>
            </a:pPr>
            <a:r>
              <a:t>Prerequisites</a:t>
            </a:r>
          </a:p>
          <a:p>
            <a:pPr lvl="1">
              <a:defRPr sz="2000"/>
            </a:pPr>
            <a:r>
              <a:t>SODs (FCSM-1)</a:t>
            </a:r>
          </a:p>
          <a:p>
            <a:pPr lvl="1">
              <a:defRPr sz="2000"/>
            </a:pPr>
            <a:r>
              <a:t>Allocated Person – Actions</a:t>
            </a:r>
          </a:p>
          <a:p>
            <a:pPr lvl="1">
              <a:defRPr sz="2000"/>
            </a:pPr>
            <a:r>
              <a:t>Allocated Person – Actions (continued)</a:t>
            </a:r>
          </a:p>
          <a:p>
            <a:pPr lvl="1">
              <a:defRPr sz="2000"/>
            </a:pPr>
            <a:r>
              <a:t>Email to Responsible Person</a:t>
            </a:r>
          </a:p>
          <a:p>
            <a:pPr lvl="1">
              <a:defRPr sz="2000"/>
            </a:pPr>
            <a:r>
              <a:t>Responsible Person Actions</a:t>
            </a:r>
          </a:p>
          <a:p>
            <a:pPr lvl="1">
              <a:defRPr sz="2000"/>
            </a:pPr>
            <a:r>
              <a:t>Approval Email</a:t>
            </a:r>
          </a:p>
          <a:p>
            <a:pPr lvl="1">
              <a:defRPr sz="2000"/>
            </a:pPr>
            <a:r>
              <a:t>Rejection Email</a:t>
            </a:r>
          </a:p>
          <a:p>
            <a:pPr lvl="1">
              <a:defRPr sz="2000"/>
            </a:pPr>
            <a:r>
              <a:t>Proposed Future Enhancements</a:t>
            </a:r>
          </a:p>
        </p:txBody>
      </p:sp>
    </p:spTree>
    <p:extLst>
      <p:ext uri="{BB962C8B-B14F-4D97-AF65-F5344CB8AC3E}">
        <p14:creationId xmlns:p14="http://schemas.microsoft.com/office/powerpoint/2010/main" val="63278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9246"/>
          </a:xfrm>
        </p:spPr>
        <p:txBody>
          <a:bodyPr/>
          <a:lstStyle/>
          <a:p>
            <a:pPr algn="ctr"/>
            <a:r>
              <a:rPr lang="en-ZA" b="1" dirty="0">
                <a:solidFill>
                  <a:srgbClr val="FF0000"/>
                </a:solidFill>
              </a:rPr>
              <a:t>Introduction</a:t>
            </a:r>
            <a:endParaRPr lang="en-GB" b="1" dirty="0"/>
          </a:p>
        </p:txBody>
      </p:sp>
      <p:sp>
        <p:nvSpPr>
          <p:cNvPr id="3" name="Content Placeholder 2"/>
          <p:cNvSpPr>
            <a:spLocks noGrp="1"/>
          </p:cNvSpPr>
          <p:nvPr>
            <p:ph idx="1"/>
          </p:nvPr>
        </p:nvSpPr>
        <p:spPr>
          <a:xfrm>
            <a:off x="838200" y="1404371"/>
            <a:ext cx="10515600" cy="4351338"/>
          </a:xfrm>
        </p:spPr>
        <p:txBody>
          <a:bodyPr>
            <a:normAutofit/>
          </a:bodyPr>
          <a:lstStyle/>
          <a:p>
            <a:pPr lvl="0"/>
            <a:endParaRPr lang="en-GB" b="1" dirty="0"/>
          </a:p>
          <a:p>
            <a:pPr marL="0" indent="0" algn="just">
              <a:buNone/>
            </a:pPr>
            <a:r>
              <a:rPr lang="en-ZA" dirty="0"/>
              <a:t>The SWT Asset Management workshop, held from 29 to 31 July 2024, was convened with the express intent of critically evaluating the ITS Asset Management System and identifying systemic inefficiencies, compliance constraints, and functional limitations. The workshop constituted a multi-institutional stakeholder forum, inclusive of Adapt IT representatives and end-user delegations, wherein consensus was sought on both immediate priorities and medium-term system refinements required for operational optimisation.</a:t>
            </a:r>
          </a:p>
          <a:p>
            <a:endParaRPr lang="en-US" dirty="0"/>
          </a:p>
        </p:txBody>
      </p:sp>
    </p:spTree>
    <p:extLst>
      <p:ext uri="{BB962C8B-B14F-4D97-AF65-F5344CB8AC3E}">
        <p14:creationId xmlns:p14="http://schemas.microsoft.com/office/powerpoint/2010/main" val="360071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D6C22-A9E9-4FDA-936B-54DF2BE1E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844AD-3934-01FA-86F3-2725A5623F01}"/>
              </a:ext>
            </a:extLst>
          </p:cNvPr>
          <p:cNvSpPr>
            <a:spLocks noGrp="1"/>
          </p:cNvSpPr>
          <p:nvPr>
            <p:ph type="title"/>
          </p:nvPr>
        </p:nvSpPr>
        <p:spPr>
          <a:xfrm>
            <a:off x="838200" y="365126"/>
            <a:ext cx="10515600" cy="1039246"/>
          </a:xfrm>
        </p:spPr>
        <p:txBody>
          <a:bodyPr/>
          <a:lstStyle/>
          <a:p>
            <a:pPr algn="ctr"/>
            <a:r>
              <a:rPr lang="en-ZA" b="1" dirty="0">
                <a:solidFill>
                  <a:srgbClr val="FF0000"/>
                </a:solidFill>
              </a:rPr>
              <a:t>Requirement Definition </a:t>
            </a:r>
            <a:endParaRPr lang="en-GB" b="1" dirty="0"/>
          </a:p>
        </p:txBody>
      </p:sp>
      <p:sp>
        <p:nvSpPr>
          <p:cNvPr id="3" name="Content Placeholder 2">
            <a:extLst>
              <a:ext uri="{FF2B5EF4-FFF2-40B4-BE49-F238E27FC236}">
                <a16:creationId xmlns:a16="http://schemas.microsoft.com/office/drawing/2014/main" id="{79ED4350-8D52-B8AA-8008-1793052FCE1E}"/>
              </a:ext>
            </a:extLst>
          </p:cNvPr>
          <p:cNvSpPr>
            <a:spLocks noGrp="1"/>
          </p:cNvSpPr>
          <p:nvPr>
            <p:ph idx="1"/>
          </p:nvPr>
        </p:nvSpPr>
        <p:spPr>
          <a:xfrm>
            <a:off x="838200" y="1404371"/>
            <a:ext cx="10515600" cy="4351338"/>
          </a:xfrm>
        </p:spPr>
        <p:txBody>
          <a:bodyPr>
            <a:normAutofit lnSpcReduction="10000"/>
          </a:bodyPr>
          <a:lstStyle/>
          <a:p>
            <a:pPr lvl="0"/>
            <a:endParaRPr lang="en-GB" b="1" dirty="0"/>
          </a:p>
          <a:p>
            <a:pPr marL="0" lvl="0" indent="0">
              <a:buNone/>
            </a:pPr>
            <a:r>
              <a:rPr lang="en-GB" b="1" dirty="0"/>
              <a:t>iEnabler self-service verification </a:t>
            </a:r>
            <a:endParaRPr lang="en-ZA" dirty="0"/>
          </a:p>
          <a:p>
            <a:pPr lvl="1"/>
            <a:r>
              <a:rPr lang="en-GB" dirty="0"/>
              <a:t>The allocated user will log in to iEnabler, and the list of assets allocated to them will be displayed.</a:t>
            </a:r>
            <a:endParaRPr lang="en-ZA" dirty="0"/>
          </a:p>
          <a:p>
            <a:pPr lvl="1"/>
            <a:r>
              <a:rPr lang="en-GB" dirty="0"/>
              <a:t>The user can tick to confirm the verification of each asset.</a:t>
            </a:r>
            <a:endParaRPr lang="en-ZA" dirty="0"/>
          </a:p>
          <a:p>
            <a:pPr lvl="1"/>
            <a:r>
              <a:rPr lang="en-GB" dirty="0"/>
              <a:t>A comment field should be added if the allocated user wants to comment per asset.</a:t>
            </a:r>
            <a:endParaRPr lang="en-ZA" dirty="0"/>
          </a:p>
          <a:p>
            <a:pPr lvl="1"/>
            <a:r>
              <a:rPr lang="en-GB" dirty="0"/>
              <a:t>Allow for attachments per asset (documents/photos).</a:t>
            </a:r>
            <a:endParaRPr lang="en-ZA" dirty="0"/>
          </a:p>
          <a:p>
            <a:pPr lvl="1"/>
            <a:r>
              <a:rPr lang="en-GB" dirty="0"/>
              <a:t>This must be under strict timelines and can be introduced via cycles.</a:t>
            </a:r>
            <a:endParaRPr lang="en-ZA" dirty="0"/>
          </a:p>
          <a:p>
            <a:pPr lvl="1"/>
            <a:r>
              <a:rPr lang="en-GB" dirty="0"/>
              <a:t>Allow for approvals to be flexible according to the institution's needs.</a:t>
            </a:r>
            <a:endParaRPr lang="en-ZA" dirty="0"/>
          </a:p>
          <a:p>
            <a:pPr lvl="1"/>
            <a:r>
              <a:rPr lang="en-GB" dirty="0"/>
              <a:t>Allow the institution to add terms and conditions that the user can accept.</a:t>
            </a:r>
            <a:endParaRPr lang="en-ZA" dirty="0"/>
          </a:p>
          <a:p>
            <a:pPr lvl="1"/>
            <a:r>
              <a:rPr lang="en-ZA" i="1" dirty="0"/>
              <a:t>Almost designed like the disposal </a:t>
            </a:r>
            <a:endParaRPr lang="en-ZA" dirty="0"/>
          </a:p>
          <a:p>
            <a:endParaRPr lang="en-US" dirty="0"/>
          </a:p>
        </p:txBody>
      </p:sp>
    </p:spTree>
    <p:extLst>
      <p:ext uri="{BB962C8B-B14F-4D97-AF65-F5344CB8AC3E}">
        <p14:creationId xmlns:p14="http://schemas.microsoft.com/office/powerpoint/2010/main" val="301609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8FA23-6889-F485-3E2C-644A2EAD6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0FE9D-65F5-016E-ABEE-446A2B9655E2}"/>
              </a:ext>
            </a:extLst>
          </p:cNvPr>
          <p:cNvSpPr>
            <a:spLocks noGrp="1"/>
          </p:cNvSpPr>
          <p:nvPr>
            <p:ph type="title"/>
          </p:nvPr>
        </p:nvSpPr>
        <p:spPr>
          <a:xfrm>
            <a:off x="838200" y="365126"/>
            <a:ext cx="10515600" cy="624578"/>
          </a:xfrm>
        </p:spPr>
        <p:txBody>
          <a:bodyPr>
            <a:normAutofit fontScale="90000"/>
          </a:bodyPr>
          <a:lstStyle/>
          <a:p>
            <a:pPr algn="ctr"/>
            <a:r>
              <a:rPr lang="en-ZA" b="1" dirty="0">
                <a:solidFill>
                  <a:srgbClr val="FF0000"/>
                </a:solidFill>
              </a:rPr>
              <a:t>Process Flow </a:t>
            </a:r>
            <a:endParaRPr lang="en-GB" b="1" dirty="0"/>
          </a:p>
        </p:txBody>
      </p:sp>
      <p:sp>
        <p:nvSpPr>
          <p:cNvPr id="3" name="Content Placeholder 2">
            <a:extLst>
              <a:ext uri="{FF2B5EF4-FFF2-40B4-BE49-F238E27FC236}">
                <a16:creationId xmlns:a16="http://schemas.microsoft.com/office/drawing/2014/main" id="{EB3084F2-0602-BCFD-BB6E-DEBEE84C5CC4}"/>
              </a:ext>
            </a:extLst>
          </p:cNvPr>
          <p:cNvSpPr>
            <a:spLocks noGrp="1"/>
          </p:cNvSpPr>
          <p:nvPr>
            <p:ph idx="1"/>
          </p:nvPr>
        </p:nvSpPr>
        <p:spPr>
          <a:xfrm>
            <a:off x="838200" y="1404371"/>
            <a:ext cx="10515600" cy="4351338"/>
          </a:xfrm>
        </p:spPr>
        <p:txBody>
          <a:bodyPr>
            <a:normAutofit/>
          </a:bodyPr>
          <a:lstStyle/>
          <a:p>
            <a:pPr lvl="0"/>
            <a:endParaRPr lang="en-GB" b="1" dirty="0"/>
          </a:p>
          <a:p>
            <a:endParaRPr lang="en-US" dirty="0"/>
          </a:p>
        </p:txBody>
      </p:sp>
      <p:sp>
        <p:nvSpPr>
          <p:cNvPr id="4" name="AutoShape 2" descr="Generated image">
            <a:extLst>
              <a:ext uri="{FF2B5EF4-FFF2-40B4-BE49-F238E27FC236}">
                <a16:creationId xmlns:a16="http://schemas.microsoft.com/office/drawing/2014/main" id="{E948E5FB-3DA4-EF44-D16F-2915DE2509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 name="Picture 5">
            <a:extLst>
              <a:ext uri="{FF2B5EF4-FFF2-40B4-BE49-F238E27FC236}">
                <a16:creationId xmlns:a16="http://schemas.microsoft.com/office/drawing/2014/main" id="{650CDFA5-E764-DC39-04AC-1B9D9DDBA6E2}"/>
              </a:ext>
            </a:extLst>
          </p:cNvPr>
          <p:cNvPicPr>
            <a:picLocks noChangeAspect="1"/>
          </p:cNvPicPr>
          <p:nvPr/>
        </p:nvPicPr>
        <p:blipFill>
          <a:blip r:embed="rId3"/>
          <a:srcRect t="14235"/>
          <a:stretch>
            <a:fillRect/>
          </a:stretch>
        </p:blipFill>
        <p:spPr>
          <a:xfrm>
            <a:off x="1219200" y="1102291"/>
            <a:ext cx="9753600" cy="5579496"/>
          </a:xfrm>
          <a:prstGeom prst="rect">
            <a:avLst/>
          </a:prstGeom>
        </p:spPr>
      </p:pic>
    </p:spTree>
    <p:extLst>
      <p:ext uri="{BB962C8B-B14F-4D97-AF65-F5344CB8AC3E}">
        <p14:creationId xmlns:p14="http://schemas.microsoft.com/office/powerpoint/2010/main" val="355073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8BD66-90D1-7BF5-09E2-F3970C03B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D365F-917D-05EC-C8C5-1107B71750D4}"/>
              </a:ext>
            </a:extLst>
          </p:cNvPr>
          <p:cNvSpPr>
            <a:spLocks noGrp="1"/>
          </p:cNvSpPr>
          <p:nvPr>
            <p:ph type="title"/>
          </p:nvPr>
        </p:nvSpPr>
        <p:spPr>
          <a:xfrm>
            <a:off x="838200" y="365126"/>
            <a:ext cx="10515600" cy="624578"/>
          </a:xfrm>
        </p:spPr>
        <p:txBody>
          <a:bodyPr>
            <a:normAutofit fontScale="90000"/>
          </a:bodyPr>
          <a:lstStyle/>
          <a:p>
            <a:pPr algn="ctr"/>
            <a:r>
              <a:rPr lang="en-ZA" b="1" dirty="0">
                <a:solidFill>
                  <a:srgbClr val="FF0000"/>
                </a:solidFill>
              </a:rPr>
              <a:t>Prerequisite </a:t>
            </a:r>
            <a:endParaRPr lang="en-GB" b="1" dirty="0"/>
          </a:p>
        </p:txBody>
      </p:sp>
      <p:sp>
        <p:nvSpPr>
          <p:cNvPr id="3" name="Content Placeholder 2">
            <a:extLst>
              <a:ext uri="{FF2B5EF4-FFF2-40B4-BE49-F238E27FC236}">
                <a16:creationId xmlns:a16="http://schemas.microsoft.com/office/drawing/2014/main" id="{BFE00C80-F784-1CD3-16E4-3ED14ACD0DC8}"/>
              </a:ext>
            </a:extLst>
          </p:cNvPr>
          <p:cNvSpPr>
            <a:spLocks noGrp="1"/>
          </p:cNvSpPr>
          <p:nvPr>
            <p:ph idx="1"/>
          </p:nvPr>
        </p:nvSpPr>
        <p:spPr>
          <a:xfrm>
            <a:off x="838200" y="1404371"/>
            <a:ext cx="10515600" cy="4351338"/>
          </a:xfrm>
        </p:spPr>
        <p:txBody>
          <a:bodyPr>
            <a:normAutofit/>
          </a:bodyPr>
          <a:lstStyle/>
          <a:p>
            <a:pPr lvl="0"/>
            <a:endParaRPr lang="en-GB" b="1" dirty="0"/>
          </a:p>
          <a:p>
            <a:endParaRPr lang="en-US" dirty="0"/>
          </a:p>
        </p:txBody>
      </p:sp>
      <p:sp>
        <p:nvSpPr>
          <p:cNvPr id="4" name="AutoShape 2" descr="Generated image">
            <a:extLst>
              <a:ext uri="{FF2B5EF4-FFF2-40B4-BE49-F238E27FC236}">
                <a16:creationId xmlns:a16="http://schemas.microsoft.com/office/drawing/2014/main" id="{90AE40EC-751B-2A66-22CF-1DD585917A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5" name="Picture 4">
            <a:extLst>
              <a:ext uri="{FF2B5EF4-FFF2-40B4-BE49-F238E27FC236}">
                <a16:creationId xmlns:a16="http://schemas.microsoft.com/office/drawing/2014/main" id="{26A9644F-F89B-9843-E480-83AE84ACEEBF}"/>
              </a:ext>
            </a:extLst>
          </p:cNvPr>
          <p:cNvPicPr>
            <a:picLocks noChangeAspect="1"/>
          </p:cNvPicPr>
          <p:nvPr/>
        </p:nvPicPr>
        <p:blipFill>
          <a:blip r:embed="rId3"/>
          <a:stretch>
            <a:fillRect/>
          </a:stretch>
        </p:blipFill>
        <p:spPr>
          <a:xfrm>
            <a:off x="1961925" y="1323189"/>
            <a:ext cx="8462235" cy="5400340"/>
          </a:xfrm>
          <a:prstGeom prst="rect">
            <a:avLst/>
          </a:prstGeom>
        </p:spPr>
      </p:pic>
    </p:spTree>
    <p:extLst>
      <p:ext uri="{BB962C8B-B14F-4D97-AF65-F5344CB8AC3E}">
        <p14:creationId xmlns:p14="http://schemas.microsoft.com/office/powerpoint/2010/main" val="227064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5DC29D-C6B5-A334-CD8C-2E261864BEF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2E7B1-75A1-BE77-E98B-0249F37D6A0A}"/>
              </a:ext>
            </a:extLst>
          </p:cNvPr>
          <p:cNvSpPr>
            <a:spLocks noGrp="1"/>
          </p:cNvSpPr>
          <p:nvPr>
            <p:ph type="title"/>
          </p:nvPr>
        </p:nvSpPr>
        <p:spPr>
          <a:xfrm>
            <a:off x="1008184" y="174032"/>
            <a:ext cx="10175631" cy="1111843"/>
          </a:xfrm>
        </p:spPr>
        <p:txBody>
          <a:bodyPr anchor="ctr">
            <a:normAutofit/>
          </a:bodyPr>
          <a:lstStyle/>
          <a:p>
            <a:pPr algn="ctr"/>
            <a:r>
              <a:rPr lang="en-ZA" sz="4000" b="1" dirty="0">
                <a:solidFill>
                  <a:srgbClr val="FF0000"/>
                </a:solidFill>
              </a:rPr>
              <a:t>SODs {FCSM-1} </a:t>
            </a:r>
            <a:endParaRPr lang="en-GB" sz="4000" b="1" dirty="0">
              <a:solidFill>
                <a:srgbClr val="FF0000"/>
              </a:solidFill>
            </a:endParaRPr>
          </a:p>
        </p:txBody>
      </p:sp>
      <p:sp>
        <p:nvSpPr>
          <p:cNvPr id="3" name="Content Placeholder 2">
            <a:extLst>
              <a:ext uri="{FF2B5EF4-FFF2-40B4-BE49-F238E27FC236}">
                <a16:creationId xmlns:a16="http://schemas.microsoft.com/office/drawing/2014/main" id="{C85447E3-7154-88F2-04A0-5450F1CC692D}"/>
              </a:ext>
            </a:extLst>
          </p:cNvPr>
          <p:cNvSpPr>
            <a:spLocks noGrp="1"/>
          </p:cNvSpPr>
          <p:nvPr>
            <p:ph idx="1"/>
          </p:nvPr>
        </p:nvSpPr>
        <p:spPr>
          <a:xfrm>
            <a:off x="1008184" y="1459907"/>
            <a:ext cx="10175630" cy="767904"/>
          </a:xfrm>
        </p:spPr>
        <p:txBody>
          <a:bodyPr anchor="ctr">
            <a:normAutofit/>
          </a:bodyPr>
          <a:lstStyle/>
          <a:p>
            <a:pPr lvl="0" algn="ctr"/>
            <a:endParaRPr lang="en-GB" sz="2000" b="1"/>
          </a:p>
          <a:p>
            <a:pPr algn="ctr"/>
            <a:endParaRPr lang="en-US" sz="2000"/>
          </a:p>
        </p:txBody>
      </p:sp>
      <p:pic>
        <p:nvPicPr>
          <p:cNvPr id="4" name="Picture 3">
            <a:extLst>
              <a:ext uri="{FF2B5EF4-FFF2-40B4-BE49-F238E27FC236}">
                <a16:creationId xmlns:a16="http://schemas.microsoft.com/office/drawing/2014/main" id="{855D826D-DE67-BDFE-FCE2-B9C05B14FE72}"/>
              </a:ext>
            </a:extLst>
          </p:cNvPr>
          <p:cNvPicPr>
            <a:picLocks noChangeAspect="1"/>
          </p:cNvPicPr>
          <p:nvPr/>
        </p:nvPicPr>
        <p:blipFill>
          <a:blip r:embed="rId3"/>
          <a:stretch>
            <a:fillRect/>
          </a:stretch>
        </p:blipFill>
        <p:spPr>
          <a:xfrm>
            <a:off x="836678" y="2495742"/>
            <a:ext cx="10515595" cy="1866516"/>
          </a:xfrm>
          <a:prstGeom prst="rect">
            <a:avLst/>
          </a:prstGeom>
          <a:ln>
            <a:solidFill>
              <a:schemeClr val="accent1"/>
            </a:solidFill>
          </a:ln>
        </p:spPr>
      </p:pic>
    </p:spTree>
    <p:extLst>
      <p:ext uri="{BB962C8B-B14F-4D97-AF65-F5344CB8AC3E}">
        <p14:creationId xmlns:p14="http://schemas.microsoft.com/office/powerpoint/2010/main" val="292735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332C9E-8F6E-22E9-446D-14815141C7C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60945-FF55-7AB8-D409-F16F677F698E}"/>
              </a:ext>
            </a:extLst>
          </p:cNvPr>
          <p:cNvSpPr>
            <a:spLocks noGrp="1"/>
          </p:cNvSpPr>
          <p:nvPr>
            <p:ph type="title"/>
          </p:nvPr>
        </p:nvSpPr>
        <p:spPr>
          <a:xfrm>
            <a:off x="1008184" y="174032"/>
            <a:ext cx="10175631" cy="1111843"/>
          </a:xfrm>
        </p:spPr>
        <p:txBody>
          <a:bodyPr anchor="ctr">
            <a:normAutofit/>
          </a:bodyPr>
          <a:lstStyle/>
          <a:p>
            <a:pPr algn="ctr"/>
            <a:r>
              <a:rPr lang="en-ZA" sz="4000" b="1" dirty="0">
                <a:solidFill>
                  <a:srgbClr val="FF0000"/>
                </a:solidFill>
              </a:rPr>
              <a:t>Allocated Person – actions </a:t>
            </a:r>
            <a:endParaRPr lang="en-GB" sz="4000" b="1" dirty="0">
              <a:solidFill>
                <a:srgbClr val="FF0000"/>
              </a:solidFill>
            </a:endParaRPr>
          </a:p>
        </p:txBody>
      </p:sp>
      <p:sp>
        <p:nvSpPr>
          <p:cNvPr id="3" name="Content Placeholder 2">
            <a:extLst>
              <a:ext uri="{FF2B5EF4-FFF2-40B4-BE49-F238E27FC236}">
                <a16:creationId xmlns:a16="http://schemas.microsoft.com/office/drawing/2014/main" id="{59C4B661-92B2-E7D2-9E91-9C4887D46369}"/>
              </a:ext>
            </a:extLst>
          </p:cNvPr>
          <p:cNvSpPr>
            <a:spLocks noGrp="1"/>
          </p:cNvSpPr>
          <p:nvPr>
            <p:ph idx="1"/>
          </p:nvPr>
        </p:nvSpPr>
        <p:spPr>
          <a:xfrm>
            <a:off x="1008184" y="1459907"/>
            <a:ext cx="10175630" cy="767904"/>
          </a:xfrm>
        </p:spPr>
        <p:txBody>
          <a:bodyPr anchor="ctr">
            <a:normAutofit/>
          </a:bodyPr>
          <a:lstStyle/>
          <a:p>
            <a:pPr lvl="0" algn="ctr"/>
            <a:endParaRPr lang="en-GB" sz="2000" b="1"/>
          </a:p>
          <a:p>
            <a:pPr algn="ctr"/>
            <a:endParaRPr lang="en-US" sz="2000"/>
          </a:p>
        </p:txBody>
      </p:sp>
      <p:pic>
        <p:nvPicPr>
          <p:cNvPr id="5" name="Picture 4">
            <a:extLst>
              <a:ext uri="{FF2B5EF4-FFF2-40B4-BE49-F238E27FC236}">
                <a16:creationId xmlns:a16="http://schemas.microsoft.com/office/drawing/2014/main" id="{103E182D-B2FE-AFA6-966B-F3030D313E0C}"/>
              </a:ext>
            </a:extLst>
          </p:cNvPr>
          <p:cNvPicPr>
            <a:picLocks noChangeAspect="1"/>
          </p:cNvPicPr>
          <p:nvPr/>
        </p:nvPicPr>
        <p:blipFill>
          <a:blip r:embed="rId3"/>
          <a:srcRect l="19000" t="8207" r="1974" b="3179"/>
          <a:stretch>
            <a:fillRect/>
          </a:stretch>
        </p:blipFill>
        <p:spPr>
          <a:xfrm>
            <a:off x="1425427" y="1459907"/>
            <a:ext cx="9633434" cy="4644960"/>
          </a:xfrm>
          <a:prstGeom prst="rect">
            <a:avLst/>
          </a:prstGeom>
          <a:ln>
            <a:solidFill>
              <a:schemeClr val="accent1"/>
            </a:solidFill>
          </a:ln>
        </p:spPr>
      </p:pic>
    </p:spTree>
    <p:extLst>
      <p:ext uri="{BB962C8B-B14F-4D97-AF65-F5344CB8AC3E}">
        <p14:creationId xmlns:p14="http://schemas.microsoft.com/office/powerpoint/2010/main" val="124690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3A5455-F3F6-F3FE-DC8E-E06747F2E1E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2C6087B-82B6-1BF7-180E-3F7FFB62A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4EF3E-FE72-84EF-7F83-11F394EF4FC1}"/>
              </a:ext>
            </a:extLst>
          </p:cNvPr>
          <p:cNvSpPr>
            <a:spLocks noGrp="1"/>
          </p:cNvSpPr>
          <p:nvPr>
            <p:ph type="title"/>
          </p:nvPr>
        </p:nvSpPr>
        <p:spPr>
          <a:xfrm>
            <a:off x="1008184" y="174032"/>
            <a:ext cx="10175631" cy="1111843"/>
          </a:xfrm>
        </p:spPr>
        <p:txBody>
          <a:bodyPr anchor="ctr">
            <a:normAutofit/>
          </a:bodyPr>
          <a:lstStyle/>
          <a:p>
            <a:pPr algn="ctr"/>
            <a:r>
              <a:rPr lang="en-ZA" sz="4000" b="1" dirty="0">
                <a:solidFill>
                  <a:srgbClr val="FF0000"/>
                </a:solidFill>
              </a:rPr>
              <a:t>Allocated Person – actions </a:t>
            </a:r>
            <a:endParaRPr lang="en-GB" sz="4000" b="1" dirty="0">
              <a:solidFill>
                <a:srgbClr val="FF0000"/>
              </a:solidFill>
            </a:endParaRPr>
          </a:p>
        </p:txBody>
      </p:sp>
      <p:sp>
        <p:nvSpPr>
          <p:cNvPr id="3" name="Content Placeholder 2">
            <a:extLst>
              <a:ext uri="{FF2B5EF4-FFF2-40B4-BE49-F238E27FC236}">
                <a16:creationId xmlns:a16="http://schemas.microsoft.com/office/drawing/2014/main" id="{4C1AFEAD-71F5-562C-B828-08A430496F63}"/>
              </a:ext>
            </a:extLst>
          </p:cNvPr>
          <p:cNvSpPr>
            <a:spLocks noGrp="1"/>
          </p:cNvSpPr>
          <p:nvPr>
            <p:ph idx="1"/>
          </p:nvPr>
        </p:nvSpPr>
        <p:spPr>
          <a:xfrm>
            <a:off x="1008184" y="1459907"/>
            <a:ext cx="10175630" cy="767904"/>
          </a:xfrm>
        </p:spPr>
        <p:txBody>
          <a:bodyPr anchor="ctr">
            <a:normAutofit/>
          </a:bodyPr>
          <a:lstStyle/>
          <a:p>
            <a:pPr lvl="0" algn="ctr"/>
            <a:endParaRPr lang="en-GB" sz="2000" b="1"/>
          </a:p>
          <a:p>
            <a:pPr algn="ctr"/>
            <a:endParaRPr lang="en-US" sz="2000"/>
          </a:p>
        </p:txBody>
      </p:sp>
      <p:pic>
        <p:nvPicPr>
          <p:cNvPr id="4" name="Picture 3">
            <a:extLst>
              <a:ext uri="{FF2B5EF4-FFF2-40B4-BE49-F238E27FC236}">
                <a16:creationId xmlns:a16="http://schemas.microsoft.com/office/drawing/2014/main" id="{DC7932DA-B92D-2491-34FC-95678766ECC1}"/>
              </a:ext>
            </a:extLst>
          </p:cNvPr>
          <p:cNvPicPr>
            <a:picLocks noChangeAspect="1"/>
          </p:cNvPicPr>
          <p:nvPr/>
        </p:nvPicPr>
        <p:blipFill>
          <a:blip r:embed="rId3"/>
          <a:srcRect t="-15338"/>
          <a:stretch>
            <a:fillRect/>
          </a:stretch>
        </p:blipFill>
        <p:spPr>
          <a:xfrm>
            <a:off x="1837563" y="2372690"/>
            <a:ext cx="8870064" cy="1699247"/>
          </a:xfrm>
          <a:prstGeom prst="rect">
            <a:avLst/>
          </a:prstGeom>
          <a:ln w="19050">
            <a:solidFill>
              <a:schemeClr val="accent1"/>
            </a:solidFill>
          </a:ln>
        </p:spPr>
      </p:pic>
    </p:spTree>
    <p:extLst>
      <p:ext uri="{BB962C8B-B14F-4D97-AF65-F5344CB8AC3E}">
        <p14:creationId xmlns:p14="http://schemas.microsoft.com/office/powerpoint/2010/main" val="4062795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Widescreen</PresentationFormat>
  <Paragraphs>56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Montserrat</vt:lpstr>
      <vt:lpstr>Office Theme</vt:lpstr>
      <vt:lpstr>PowerPoint Presentation</vt:lpstr>
      <vt:lpstr>Table of Contents</vt:lpstr>
      <vt:lpstr>Introduction</vt:lpstr>
      <vt:lpstr>Requirement Definition </vt:lpstr>
      <vt:lpstr>Process Flow </vt:lpstr>
      <vt:lpstr>Prerequisite </vt:lpstr>
      <vt:lpstr>SODs {FCSM-1} </vt:lpstr>
      <vt:lpstr>Allocated Person – actions </vt:lpstr>
      <vt:lpstr>Allocated Person – actions </vt:lpstr>
      <vt:lpstr>Email sent to Responsible Person to Approve </vt:lpstr>
      <vt:lpstr>Responsible Person</vt:lpstr>
      <vt:lpstr>Approval Email sent to Allocated Person </vt:lpstr>
      <vt:lpstr>Rejection Email sent to Responsible Person </vt:lpstr>
      <vt:lpstr>Proposed Future enhancements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Zamamvula Mkhize</cp:lastModifiedBy>
  <cp:revision>246</cp:revision>
  <cp:lastPrinted>2024-08-07T07:46:33Z</cp:lastPrinted>
  <dcterms:created xsi:type="dcterms:W3CDTF">2022-03-14T08:49:04Z</dcterms:created>
  <dcterms:modified xsi:type="dcterms:W3CDTF">2026-02-16T05:39:47Z</dcterms:modified>
</cp:coreProperties>
</file>