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97FF3-A389-4413-8825-182E168A1449}" v="9" dt="2026-02-16T09:46:10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hayana-Duba, Primrose" userId="13d65e4f-ccf7-44e8-a173-054457169bce" providerId="ADAL" clId="{85FDB9EB-D072-4FDB-8AE7-226B45AD1DFC}"/>
    <pc:docChg chg="undo custSel addSld delSld modSld sldOrd">
      <pc:chgData name="Tshayana-Duba, Primrose" userId="13d65e4f-ccf7-44e8-a173-054457169bce" providerId="ADAL" clId="{85FDB9EB-D072-4FDB-8AE7-226B45AD1DFC}" dt="2026-02-16T12:17:32.592" v="523" actId="20577"/>
      <pc:docMkLst>
        <pc:docMk/>
      </pc:docMkLst>
      <pc:sldChg chg="del">
        <pc:chgData name="Tshayana-Duba, Primrose" userId="13d65e4f-ccf7-44e8-a173-054457169bce" providerId="ADAL" clId="{85FDB9EB-D072-4FDB-8AE7-226B45AD1DFC}" dt="2026-02-16T07:34:47.594" v="65" actId="2696"/>
        <pc:sldMkLst>
          <pc:docMk/>
          <pc:sldMk cId="695054907" sldId="289"/>
        </pc:sldMkLst>
      </pc:sldChg>
      <pc:sldChg chg="del">
        <pc:chgData name="Tshayana-Duba, Primrose" userId="13d65e4f-ccf7-44e8-a173-054457169bce" providerId="ADAL" clId="{85FDB9EB-D072-4FDB-8AE7-226B45AD1DFC}" dt="2026-02-16T07:34:59.849" v="68" actId="2696"/>
        <pc:sldMkLst>
          <pc:docMk/>
          <pc:sldMk cId="1729041106" sldId="291"/>
        </pc:sldMkLst>
      </pc:sldChg>
      <pc:sldChg chg="del">
        <pc:chgData name="Tshayana-Duba, Primrose" userId="13d65e4f-ccf7-44e8-a173-054457169bce" providerId="ADAL" clId="{85FDB9EB-D072-4FDB-8AE7-226B45AD1DFC}" dt="2026-02-16T07:34:53.088" v="66" actId="2696"/>
        <pc:sldMkLst>
          <pc:docMk/>
          <pc:sldMk cId="1533675499" sldId="292"/>
        </pc:sldMkLst>
      </pc:sldChg>
      <pc:sldChg chg="del">
        <pc:chgData name="Tshayana-Duba, Primrose" userId="13d65e4f-ccf7-44e8-a173-054457169bce" providerId="ADAL" clId="{85FDB9EB-D072-4FDB-8AE7-226B45AD1DFC}" dt="2026-02-16T07:34:56.075" v="67" actId="2696"/>
        <pc:sldMkLst>
          <pc:docMk/>
          <pc:sldMk cId="2240168163" sldId="293"/>
        </pc:sldMkLst>
      </pc:sldChg>
      <pc:sldChg chg="modSp del mod">
        <pc:chgData name="Tshayana-Duba, Primrose" userId="13d65e4f-ccf7-44e8-a173-054457169bce" providerId="ADAL" clId="{85FDB9EB-D072-4FDB-8AE7-226B45AD1DFC}" dt="2026-02-16T07:33:26.994" v="35" actId="2696"/>
        <pc:sldMkLst>
          <pc:docMk/>
          <pc:sldMk cId="3776676460" sldId="294"/>
        </pc:sldMkLst>
        <pc:spChg chg="mod">
          <ac:chgData name="Tshayana-Duba, Primrose" userId="13d65e4f-ccf7-44e8-a173-054457169bce" providerId="ADAL" clId="{85FDB9EB-D072-4FDB-8AE7-226B45AD1DFC}" dt="2026-02-16T07:33:00.370" v="33" actId="20577"/>
          <ac:spMkLst>
            <pc:docMk/>
            <pc:sldMk cId="3776676460" sldId="294"/>
            <ac:spMk id="2" creationId="{5BB7526A-91EF-ED64-A21F-A1B26F4D443B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7:34:30.177" v="63" actId="20577"/>
        <pc:sldMkLst>
          <pc:docMk/>
          <pc:sldMk cId="3658319541" sldId="295"/>
        </pc:sldMkLst>
        <pc:spChg chg="mod">
          <ac:chgData name="Tshayana-Duba, Primrose" userId="13d65e4f-ccf7-44e8-a173-054457169bce" providerId="ADAL" clId="{85FDB9EB-D072-4FDB-8AE7-226B45AD1DFC}" dt="2026-02-16T07:33:35.846" v="45" actId="20577"/>
          <ac:spMkLst>
            <pc:docMk/>
            <pc:sldMk cId="3658319541" sldId="295"/>
            <ac:spMk id="2" creationId="{7811F9F1-DC3F-D3B1-4C66-49BA92F198B0}"/>
          </ac:spMkLst>
        </pc:spChg>
        <pc:spChg chg="mod">
          <ac:chgData name="Tshayana-Duba, Primrose" userId="13d65e4f-ccf7-44e8-a173-054457169bce" providerId="ADAL" clId="{85FDB9EB-D072-4FDB-8AE7-226B45AD1DFC}" dt="2026-02-16T07:34:30.177" v="63" actId="20577"/>
          <ac:spMkLst>
            <pc:docMk/>
            <pc:sldMk cId="3658319541" sldId="295"/>
            <ac:spMk id="3" creationId="{CDB973B6-BF07-C921-00BD-BE4552D2C693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7:36:29.239" v="85" actId="20577"/>
        <pc:sldMkLst>
          <pc:docMk/>
          <pc:sldMk cId="293179050" sldId="296"/>
        </pc:sldMkLst>
        <pc:spChg chg="mod">
          <ac:chgData name="Tshayana-Duba, Primrose" userId="13d65e4f-ccf7-44e8-a173-054457169bce" providerId="ADAL" clId="{85FDB9EB-D072-4FDB-8AE7-226B45AD1DFC}" dt="2026-02-16T07:36:29.239" v="85" actId="20577"/>
          <ac:spMkLst>
            <pc:docMk/>
            <pc:sldMk cId="293179050" sldId="296"/>
            <ac:spMk id="2" creationId="{DB2CB99C-28FA-890B-CFAE-18F6143BE781}"/>
          </ac:spMkLst>
        </pc:spChg>
        <pc:spChg chg="mod">
          <ac:chgData name="Tshayana-Duba, Primrose" userId="13d65e4f-ccf7-44e8-a173-054457169bce" providerId="ADAL" clId="{85FDB9EB-D072-4FDB-8AE7-226B45AD1DFC}" dt="2026-02-16T07:36:24.869" v="76" actId="5793"/>
          <ac:spMkLst>
            <pc:docMk/>
            <pc:sldMk cId="293179050" sldId="296"/>
            <ac:spMk id="3" creationId="{34357098-E982-E077-19F0-0328E8D0190F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7:37:59.071" v="100" actId="20577"/>
        <pc:sldMkLst>
          <pc:docMk/>
          <pc:sldMk cId="3206215810" sldId="297"/>
        </pc:sldMkLst>
        <pc:spChg chg="mod">
          <ac:chgData name="Tshayana-Duba, Primrose" userId="13d65e4f-ccf7-44e8-a173-054457169bce" providerId="ADAL" clId="{85FDB9EB-D072-4FDB-8AE7-226B45AD1DFC}" dt="2026-02-16T07:37:59.071" v="100" actId="20577"/>
          <ac:spMkLst>
            <pc:docMk/>
            <pc:sldMk cId="3206215810" sldId="297"/>
            <ac:spMk id="2" creationId="{55D69A63-D3EB-49FE-D418-674772AFD649}"/>
          </ac:spMkLst>
        </pc:spChg>
        <pc:spChg chg="mod">
          <ac:chgData name="Tshayana-Duba, Primrose" userId="13d65e4f-ccf7-44e8-a173-054457169bce" providerId="ADAL" clId="{85FDB9EB-D072-4FDB-8AE7-226B45AD1DFC}" dt="2026-02-16T07:37:55.061" v="95" actId="5793"/>
          <ac:spMkLst>
            <pc:docMk/>
            <pc:sldMk cId="3206215810" sldId="297"/>
            <ac:spMk id="3" creationId="{FBC6E41D-32C8-AF98-CBBD-8363FA7E6A83}"/>
          </ac:spMkLst>
        </pc:spChg>
      </pc:sldChg>
      <pc:sldChg chg="addSp delSp modSp new mod">
        <pc:chgData name="Tshayana-Duba, Primrose" userId="13d65e4f-ccf7-44e8-a173-054457169bce" providerId="ADAL" clId="{85FDB9EB-D072-4FDB-8AE7-226B45AD1DFC}" dt="2026-02-16T07:39:10.646" v="122" actId="20577"/>
        <pc:sldMkLst>
          <pc:docMk/>
          <pc:sldMk cId="337849592" sldId="298"/>
        </pc:sldMkLst>
        <pc:spChg chg="mod">
          <ac:chgData name="Tshayana-Duba, Primrose" userId="13d65e4f-ccf7-44e8-a173-054457169bce" providerId="ADAL" clId="{85FDB9EB-D072-4FDB-8AE7-226B45AD1DFC}" dt="2026-02-16T07:39:10.646" v="122" actId="20577"/>
          <ac:spMkLst>
            <pc:docMk/>
            <pc:sldMk cId="337849592" sldId="298"/>
            <ac:spMk id="2" creationId="{F1E754A1-8F5E-B0ED-5933-7225EDACDB79}"/>
          </ac:spMkLst>
        </pc:spChg>
        <pc:spChg chg="mod">
          <ac:chgData name="Tshayana-Duba, Primrose" userId="13d65e4f-ccf7-44e8-a173-054457169bce" providerId="ADAL" clId="{85FDB9EB-D072-4FDB-8AE7-226B45AD1DFC}" dt="2026-02-16T07:39:04.162" v="103"/>
          <ac:spMkLst>
            <pc:docMk/>
            <pc:sldMk cId="337849592" sldId="298"/>
            <ac:spMk id="3" creationId="{040483E8-7ECF-DF6C-E7AC-C574FEE6360A}"/>
          </ac:spMkLst>
        </pc:spChg>
        <pc:spChg chg="add del">
          <ac:chgData name="Tshayana-Duba, Primrose" userId="13d65e4f-ccf7-44e8-a173-054457169bce" providerId="ADAL" clId="{85FDB9EB-D072-4FDB-8AE7-226B45AD1DFC}" dt="2026-02-16T07:38:55.699" v="102" actId="22"/>
          <ac:spMkLst>
            <pc:docMk/>
            <pc:sldMk cId="337849592" sldId="298"/>
            <ac:spMk id="6" creationId="{A97FAA0B-6935-FEF6-20D0-380F18EDEC1C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12:17:32.592" v="523" actId="20577"/>
        <pc:sldMkLst>
          <pc:docMk/>
          <pc:sldMk cId="1212446827" sldId="299"/>
        </pc:sldMkLst>
        <pc:spChg chg="mod">
          <ac:chgData name="Tshayana-Duba, Primrose" userId="13d65e4f-ccf7-44e8-a173-054457169bce" providerId="ADAL" clId="{85FDB9EB-D072-4FDB-8AE7-226B45AD1DFC}" dt="2026-02-16T07:40:40.669" v="147" actId="20577"/>
          <ac:spMkLst>
            <pc:docMk/>
            <pc:sldMk cId="1212446827" sldId="299"/>
            <ac:spMk id="2" creationId="{826132F0-10E0-1D05-20FB-10A6BC11C2C2}"/>
          </ac:spMkLst>
        </pc:spChg>
        <pc:spChg chg="mod">
          <ac:chgData name="Tshayana-Duba, Primrose" userId="13d65e4f-ccf7-44e8-a173-054457169bce" providerId="ADAL" clId="{85FDB9EB-D072-4FDB-8AE7-226B45AD1DFC}" dt="2026-02-16T12:17:32.592" v="523" actId="20577"/>
          <ac:spMkLst>
            <pc:docMk/>
            <pc:sldMk cId="1212446827" sldId="299"/>
            <ac:spMk id="3" creationId="{63F494E4-9127-ABAB-2BE2-4D2EE6BB4916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7:46:35.564" v="385" actId="20577"/>
        <pc:sldMkLst>
          <pc:docMk/>
          <pc:sldMk cId="398394853" sldId="300"/>
        </pc:sldMkLst>
        <pc:spChg chg="mod">
          <ac:chgData name="Tshayana-Duba, Primrose" userId="13d65e4f-ccf7-44e8-a173-054457169bce" providerId="ADAL" clId="{85FDB9EB-D072-4FDB-8AE7-226B45AD1DFC}" dt="2026-02-16T07:41:45.305" v="178" actId="20577"/>
          <ac:spMkLst>
            <pc:docMk/>
            <pc:sldMk cId="398394853" sldId="300"/>
            <ac:spMk id="2" creationId="{F71E8C87-19E8-40F1-6235-C413FB972D47}"/>
          </ac:spMkLst>
        </pc:spChg>
        <pc:spChg chg="mod">
          <ac:chgData name="Tshayana-Duba, Primrose" userId="13d65e4f-ccf7-44e8-a173-054457169bce" providerId="ADAL" clId="{85FDB9EB-D072-4FDB-8AE7-226B45AD1DFC}" dt="2026-02-16T07:46:35.564" v="385" actId="20577"/>
          <ac:spMkLst>
            <pc:docMk/>
            <pc:sldMk cId="398394853" sldId="300"/>
            <ac:spMk id="3" creationId="{9A429A63-778E-9E92-0592-6EE8C914B4E3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9:43:22.515" v="442" actId="20577"/>
        <pc:sldMkLst>
          <pc:docMk/>
          <pc:sldMk cId="41404517" sldId="301"/>
        </pc:sldMkLst>
        <pc:spChg chg="mod">
          <ac:chgData name="Tshayana-Duba, Primrose" userId="13d65e4f-ccf7-44e8-a173-054457169bce" providerId="ADAL" clId="{85FDB9EB-D072-4FDB-8AE7-226B45AD1DFC}" dt="2026-02-16T07:47:34.459" v="415" actId="20577"/>
          <ac:spMkLst>
            <pc:docMk/>
            <pc:sldMk cId="41404517" sldId="301"/>
            <ac:spMk id="2" creationId="{9CF71146-6779-009B-93EB-D5C50AF5EE97}"/>
          </ac:spMkLst>
        </pc:spChg>
        <pc:spChg chg="mod">
          <ac:chgData name="Tshayana-Duba, Primrose" userId="13d65e4f-ccf7-44e8-a173-054457169bce" providerId="ADAL" clId="{85FDB9EB-D072-4FDB-8AE7-226B45AD1DFC}" dt="2026-02-16T09:43:22.515" v="442" actId="20577"/>
          <ac:spMkLst>
            <pc:docMk/>
            <pc:sldMk cId="41404517" sldId="301"/>
            <ac:spMk id="3" creationId="{B3C568EB-69F0-5652-1AF1-BEE6594C3E20}"/>
          </ac:spMkLst>
        </pc:spChg>
      </pc:sldChg>
      <pc:sldChg chg="modSp new del mod">
        <pc:chgData name="Tshayana-Duba, Primrose" userId="13d65e4f-ccf7-44e8-a173-054457169bce" providerId="ADAL" clId="{85FDB9EB-D072-4FDB-8AE7-226B45AD1DFC}" dt="2026-02-16T07:46:45.007" v="386" actId="2696"/>
        <pc:sldMkLst>
          <pc:docMk/>
          <pc:sldMk cId="1502482035" sldId="301"/>
        </pc:sldMkLst>
        <pc:spChg chg="mod">
          <ac:chgData name="Tshayana-Duba, Primrose" userId="13d65e4f-ccf7-44e8-a173-054457169bce" providerId="ADAL" clId="{85FDB9EB-D072-4FDB-8AE7-226B45AD1DFC}" dt="2026-02-16T07:42:58.722" v="209" actId="20577"/>
          <ac:spMkLst>
            <pc:docMk/>
            <pc:sldMk cId="1502482035" sldId="301"/>
            <ac:spMk id="2" creationId="{C5E76551-B4E2-FDD0-D051-1E9FA9087FF8}"/>
          </ac:spMkLst>
        </pc:spChg>
        <pc:spChg chg="mod">
          <ac:chgData name="Tshayana-Duba, Primrose" userId="13d65e4f-ccf7-44e8-a173-054457169bce" providerId="ADAL" clId="{85FDB9EB-D072-4FDB-8AE7-226B45AD1DFC}" dt="2026-02-16T07:46:29.094" v="381" actId="20577"/>
          <ac:spMkLst>
            <pc:docMk/>
            <pc:sldMk cId="1502482035" sldId="301"/>
            <ac:spMk id="3" creationId="{77D386DE-2890-E948-BFD1-3CC8C2BAD53E}"/>
          </ac:spMkLst>
        </pc:spChg>
      </pc:sldChg>
      <pc:sldChg chg="modSp new mod ord">
        <pc:chgData name="Tshayana-Duba, Primrose" userId="13d65e4f-ccf7-44e8-a173-054457169bce" providerId="ADAL" clId="{85FDB9EB-D072-4FDB-8AE7-226B45AD1DFC}" dt="2026-02-16T09:45:59.352" v="484"/>
        <pc:sldMkLst>
          <pc:docMk/>
          <pc:sldMk cId="3390264580" sldId="302"/>
        </pc:sldMkLst>
        <pc:spChg chg="mod">
          <ac:chgData name="Tshayana-Duba, Primrose" userId="13d65e4f-ccf7-44e8-a173-054457169bce" providerId="ADAL" clId="{85FDB9EB-D072-4FDB-8AE7-226B45AD1DFC}" dt="2026-02-16T09:44:00.250" v="462" actId="20577"/>
          <ac:spMkLst>
            <pc:docMk/>
            <pc:sldMk cId="3390264580" sldId="302"/>
            <ac:spMk id="2" creationId="{3539E75F-131F-06B0-6724-B6FE09164E83}"/>
          </ac:spMkLst>
        </pc:spChg>
        <pc:spChg chg="mod">
          <ac:chgData name="Tshayana-Duba, Primrose" userId="13d65e4f-ccf7-44e8-a173-054457169bce" providerId="ADAL" clId="{85FDB9EB-D072-4FDB-8AE7-226B45AD1DFC}" dt="2026-02-16T09:43:54.287" v="446"/>
          <ac:spMkLst>
            <pc:docMk/>
            <pc:sldMk cId="3390264580" sldId="302"/>
            <ac:spMk id="3" creationId="{2A17FB5A-31ED-14B6-B2A1-FFC0C6E9DCFE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9:44:36.010" v="482" actId="20577"/>
        <pc:sldMkLst>
          <pc:docMk/>
          <pc:sldMk cId="909707903" sldId="303"/>
        </pc:sldMkLst>
        <pc:spChg chg="mod">
          <ac:chgData name="Tshayana-Duba, Primrose" userId="13d65e4f-ccf7-44e8-a173-054457169bce" providerId="ADAL" clId="{85FDB9EB-D072-4FDB-8AE7-226B45AD1DFC}" dt="2026-02-16T09:44:36.010" v="482" actId="20577"/>
          <ac:spMkLst>
            <pc:docMk/>
            <pc:sldMk cId="909707903" sldId="303"/>
            <ac:spMk id="2" creationId="{C366370F-D54C-FE01-E285-76260138C51F}"/>
          </ac:spMkLst>
        </pc:spChg>
        <pc:spChg chg="mod">
          <ac:chgData name="Tshayana-Duba, Primrose" userId="13d65e4f-ccf7-44e8-a173-054457169bce" providerId="ADAL" clId="{85FDB9EB-D072-4FDB-8AE7-226B45AD1DFC}" dt="2026-02-16T09:44:30.734" v="464"/>
          <ac:spMkLst>
            <pc:docMk/>
            <pc:sldMk cId="909707903" sldId="303"/>
            <ac:spMk id="3" creationId="{E9FF2197-3440-A355-7948-2C2D4690C7AE}"/>
          </ac:spMkLst>
        </pc:spChg>
      </pc:sldChg>
      <pc:sldChg chg="modSp new mod">
        <pc:chgData name="Tshayana-Duba, Primrose" userId="13d65e4f-ccf7-44e8-a173-054457169bce" providerId="ADAL" clId="{85FDB9EB-D072-4FDB-8AE7-226B45AD1DFC}" dt="2026-02-16T09:47:13.517" v="513" actId="20577"/>
        <pc:sldMkLst>
          <pc:docMk/>
          <pc:sldMk cId="1041801072" sldId="304"/>
        </pc:sldMkLst>
        <pc:spChg chg="mod">
          <ac:chgData name="Tshayana-Duba, Primrose" userId="13d65e4f-ccf7-44e8-a173-054457169bce" providerId="ADAL" clId="{85FDB9EB-D072-4FDB-8AE7-226B45AD1DFC}" dt="2026-02-16T09:47:13.517" v="513" actId="20577"/>
          <ac:spMkLst>
            <pc:docMk/>
            <pc:sldMk cId="1041801072" sldId="304"/>
            <ac:spMk id="2" creationId="{F3EDA952-4904-E3B0-83E4-5C1A90A2D6AA}"/>
          </ac:spMkLst>
        </pc:spChg>
        <pc:spChg chg="mod">
          <ac:chgData name="Tshayana-Duba, Primrose" userId="13d65e4f-ccf7-44e8-a173-054457169bce" providerId="ADAL" clId="{85FDB9EB-D072-4FDB-8AE7-226B45AD1DFC}" dt="2026-02-16T09:46:47.549" v="488" actId="20577"/>
          <ac:spMkLst>
            <pc:docMk/>
            <pc:sldMk cId="1041801072" sldId="304"/>
            <ac:spMk id="3" creationId="{06B5F1E4-5625-6E01-4940-359AC5FFC9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9FD-EECB-420C-80B4-CE004A104E8F}" type="datetimeFigureOut">
              <a:rPr lang="en-ZA" smtClean="0"/>
              <a:t>2026/02/16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EDB9-0204-488A-B059-FC07DD0C134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9179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68E0E-51E7-4E20-907C-7A10C2042AB9}" type="datetimeFigureOut">
              <a:rPr lang="en-ZA" smtClean="0"/>
              <a:t>2026/02/16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23FD-8F9D-4ED8-81FB-58AD8D56C9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95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8716"/>
            <a:ext cx="9144000" cy="230466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2629"/>
            <a:ext cx="9144000" cy="513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53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479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79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24784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03" y="178833"/>
            <a:ext cx="1646792" cy="16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03" y="178833"/>
            <a:ext cx="1646792" cy="16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81303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03" y="178833"/>
            <a:ext cx="1646792" cy="16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88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5761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44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99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720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5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836" y="6311900"/>
            <a:ext cx="662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FEE674D-FF67-4B98-8D29-206203C525F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72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REFUND ENHANCEMENT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 March 2026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272371"/>
            <a:ext cx="2743200" cy="365125"/>
          </a:xfrm>
        </p:spPr>
        <p:txBody>
          <a:bodyPr/>
          <a:lstStyle/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786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370F-D54C-FE01-E285-76260138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2197-3440-A355-7948-2C2D4690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Test tape generated and validated</a:t>
            </a:r>
          </a:p>
          <a:p>
            <a:pPr lvl="0"/>
            <a:r>
              <a:rPr lang="en-US" dirty="0"/>
              <a:t>“Update” function pushes refund to Sundry Accounts</a:t>
            </a:r>
          </a:p>
          <a:p>
            <a:pPr lvl="0"/>
            <a:r>
              <a:rPr lang="en-US" dirty="0"/>
              <a:t>ACB file generated</a:t>
            </a:r>
          </a:p>
          <a:p>
            <a:pPr lvl="0"/>
            <a:r>
              <a:rPr lang="en-US" dirty="0"/>
              <a:t>ACB reconciled with approved refunds</a:t>
            </a:r>
          </a:p>
          <a:p>
            <a:pPr lvl="0"/>
            <a:r>
              <a:rPr lang="en-US" dirty="0"/>
              <a:t>File loaded to the bank for payment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EAEAF-8698-EB61-84CF-25048682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970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A952-4904-E3B0-83E4-5C1A90A2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control </a:t>
            </a:r>
            <a:r>
              <a:rPr lang="en-US" dirty="0"/>
              <a:t>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F1E4-5625-6E01-4940-359AC5FF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Mandatory document upload and verification</a:t>
            </a:r>
          </a:p>
          <a:p>
            <a:pPr lvl="0"/>
            <a:r>
              <a:rPr lang="en-US" dirty="0"/>
              <a:t>Segregation of duties (Verifier, Authorizer, HOD, Creditors)</a:t>
            </a:r>
          </a:p>
          <a:p>
            <a:pPr lvl="0"/>
            <a:r>
              <a:rPr lang="en-US" dirty="0"/>
              <a:t>Controlled amendment of refund amounts (reductions only)</a:t>
            </a:r>
          </a:p>
          <a:p>
            <a:pPr lvl="0"/>
            <a:r>
              <a:rPr lang="en-US" dirty="0"/>
              <a:t>Status-driven workflow controls</a:t>
            </a:r>
          </a:p>
          <a:p>
            <a:pPr lvl="0"/>
            <a:r>
              <a:rPr lang="en-US" dirty="0"/>
              <a:t>Automated student notifications</a:t>
            </a:r>
          </a:p>
          <a:p>
            <a:pPr lvl="0"/>
            <a:r>
              <a:rPr lang="en-US" dirty="0"/>
              <a:t>Scheduled reporting for monitoring and audit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4366F-428C-B7C0-4A20-83BC8404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8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7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F9F1-DC3F-D3B1-4C66-49BA92F1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73B6-BF07-C921-00BD-BE4552D2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Refund automation was implemented: </a:t>
            </a:r>
          </a:p>
          <a:p>
            <a:r>
              <a:rPr lang="en-US" dirty="0"/>
              <a:t>to strengthen internal controls,</a:t>
            </a:r>
          </a:p>
          <a:p>
            <a:r>
              <a:rPr lang="en-US" dirty="0"/>
              <a:t> improve governance, </a:t>
            </a:r>
          </a:p>
          <a:p>
            <a:r>
              <a:rPr lang="en-US" dirty="0"/>
              <a:t>reduce fraud risk, </a:t>
            </a:r>
          </a:p>
          <a:p>
            <a:r>
              <a:rPr lang="en-US" dirty="0"/>
              <a:t>and enhance efficiency within the ITS student refund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A010-D2B9-4EB8-9832-9841A8CF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831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B99C-28FA-890B-CFAE-18F6143B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7098-E982-E077-19F0-0328E8D0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	Strengthen document verification controls</a:t>
            </a:r>
          </a:p>
          <a:p>
            <a:pPr marL="0" indent="0">
              <a:buNone/>
            </a:pPr>
            <a:r>
              <a:rPr lang="en-US" dirty="0"/>
              <a:t>•	Enforce segregation of duties</a:t>
            </a:r>
          </a:p>
          <a:p>
            <a:pPr marL="0" indent="0">
              <a:buNone/>
            </a:pPr>
            <a:r>
              <a:rPr lang="en-US" dirty="0"/>
              <a:t>•	Improve auditability and reporting</a:t>
            </a:r>
          </a:p>
          <a:p>
            <a:pPr marL="0" indent="0">
              <a:buNone/>
            </a:pPr>
            <a:r>
              <a:rPr lang="en-US" dirty="0"/>
              <a:t>•	Reduce risk of fraudulent or erroneous payments</a:t>
            </a:r>
          </a:p>
          <a:p>
            <a:pPr marL="0" indent="0">
              <a:buNone/>
            </a:pPr>
            <a:r>
              <a:rPr lang="en-US" dirty="0"/>
              <a:t>•	Improve transparency and communication with students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C1542-015D-9429-FEDF-9C31B893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7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9A63-D3EB-49FE-D418-674772AF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E41D-32C8-AF98-CBBD-8363FA7E6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	Student refund applications submitted via </a:t>
            </a:r>
            <a:r>
              <a:rPr lang="en-US" dirty="0" err="1"/>
              <a:t>iEnabler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Document verification and banking detail </a:t>
            </a:r>
            <a:r>
              <a:rPr lang="en-US" dirty="0" err="1"/>
              <a:t>authorisation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	Approval workflow</a:t>
            </a:r>
          </a:p>
          <a:p>
            <a:pPr marL="0" indent="0">
              <a:buNone/>
            </a:pPr>
            <a:r>
              <a:rPr lang="en-US" dirty="0"/>
              <a:t>•	Creditors payment processing</a:t>
            </a:r>
          </a:p>
          <a:p>
            <a:pPr marL="0" indent="0">
              <a:buNone/>
            </a:pPr>
            <a:r>
              <a:rPr lang="en-US" dirty="0"/>
              <a:t>•	ACB file generation and bank submission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B42E-B263-0F81-C955-C26F8805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621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54A1-8F5E-B0ED-5933-7225EDAC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83E8-7ECF-DF6C-E7AC-C574FEE6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 submits refund via </a:t>
            </a:r>
            <a:r>
              <a:rPr lang="en-US" dirty="0" err="1"/>
              <a:t>iEnabler</a:t>
            </a:r>
            <a:endParaRPr lang="en-US" dirty="0"/>
          </a:p>
          <a:p>
            <a:pPr lvl="0"/>
            <a:r>
              <a:rPr lang="en-US" dirty="0"/>
              <a:t>Accepts terms and conditions</a:t>
            </a:r>
          </a:p>
          <a:p>
            <a:pPr lvl="0"/>
            <a:r>
              <a:rPr lang="en-US" dirty="0"/>
              <a:t>Captures/updates banking details</a:t>
            </a:r>
          </a:p>
          <a:p>
            <a:pPr lvl="0"/>
            <a:r>
              <a:rPr lang="en-US" dirty="0"/>
              <a:t>Uploads mandatory supporting documents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3A0F4-B372-D14C-1643-55C2AF23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84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32F0-10E0-1D05-20FB-10A6BC11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494E4-9127-ABAB-2BE2-4D2EE6BB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Verifier reviews uploaded documents</a:t>
            </a:r>
          </a:p>
          <a:p>
            <a:pPr lvl="0"/>
            <a:r>
              <a:rPr lang="en-US" dirty="0"/>
              <a:t>Documents approved or rejected (reason mandatory if rejected)</a:t>
            </a:r>
          </a:p>
          <a:p>
            <a:pPr lvl="0"/>
            <a:r>
              <a:rPr lang="en-US"/>
              <a:t>Automated notification </a:t>
            </a:r>
            <a:r>
              <a:rPr lang="en-US" dirty="0"/>
              <a:t>sent </a:t>
            </a:r>
            <a:r>
              <a:rPr lang="en-US"/>
              <a:t>to student IENABLER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A9159-F4BD-7117-BC2E-3BCF7B33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244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8C87-19E8-40F1-6235-C413FB97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detail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9A63-778E-9E92-0592-6EE8C914B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Authorizer the value of the refund where applicable</a:t>
            </a:r>
          </a:p>
          <a:p>
            <a:pPr lvl="0"/>
            <a:r>
              <a:rPr lang="en-US" dirty="0"/>
              <a:t>Authorizer validates and approves banking details</a:t>
            </a:r>
          </a:p>
          <a:p>
            <a:pPr lvl="0"/>
            <a:r>
              <a:rPr lang="en-US" dirty="0"/>
              <a:t>Refund status updated to allow further processing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991D-282D-F07F-7971-DD21DE13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9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1146-6779-009B-93EB-D5C50AF5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 application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68EB-69F0-5652-1AF1-BEE6594C3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Fees HOD reviews and approves refund</a:t>
            </a:r>
          </a:p>
          <a:p>
            <a:r>
              <a:rPr lang="en-US" dirty="0"/>
              <a:t>Refund status updated and routed to creditors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2D8C6-1288-073B-C9C2-60E7490A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0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E75F-131F-06B0-6724-B6FE0916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Creditors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FB5A-31ED-14B6-B2A1-FFC0C6E9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Creditors Office reviews refund and supporting documents online</a:t>
            </a:r>
          </a:p>
          <a:p>
            <a:pPr lvl="0"/>
            <a:r>
              <a:rPr lang="en-US" dirty="0"/>
              <a:t>Refund accepted for payment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B5E49-6AED-B3D1-1E02-AFA6FB10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674D-FF67-4B98-8D29-206203C525F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026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287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REFUND ENHANCEMENT</vt:lpstr>
      <vt:lpstr>Background</vt:lpstr>
      <vt:lpstr>Objective</vt:lpstr>
      <vt:lpstr>Scope</vt:lpstr>
      <vt:lpstr>Student Application</vt:lpstr>
      <vt:lpstr>Document Verification</vt:lpstr>
      <vt:lpstr>Banking detail authorization</vt:lpstr>
      <vt:lpstr>Refund application approval</vt:lpstr>
      <vt:lpstr>Creditors review</vt:lpstr>
      <vt:lpstr>Payment processing</vt:lpstr>
      <vt:lpstr>Key control enhancement</vt:lpstr>
      <vt:lpstr>THANK YOU</vt:lpstr>
    </vt:vector>
  </TitlesOfParts>
  <Company>University of Fort Hare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Mundell, Alida</dc:creator>
  <cp:lastModifiedBy>Tshayana-Duba, Primrose</cp:lastModifiedBy>
  <cp:revision>77</cp:revision>
  <dcterms:created xsi:type="dcterms:W3CDTF">2022-02-01T11:12:57Z</dcterms:created>
  <dcterms:modified xsi:type="dcterms:W3CDTF">2026-02-16T12:17:34Z</dcterms:modified>
</cp:coreProperties>
</file>