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4" r:id="rId7"/>
    <p:sldId id="265" r:id="rId8"/>
    <p:sldId id="266" r:id="rId9"/>
    <p:sldId id="267" r:id="rId10"/>
    <p:sldId id="268" r:id="rId11"/>
    <p:sldId id="269" r:id="rId12"/>
    <p:sldId id="270" r:id="rId13"/>
    <p:sldId id="271" r:id="rId14"/>
    <p:sldId id="275" r:id="rId15"/>
    <p:sldId id="272" r:id="rId16"/>
    <p:sldId id="273" r:id="rId17"/>
    <p:sldId id="274"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90" r:id="rId32"/>
    <p:sldId id="291" r:id="rId33"/>
    <p:sldId id="293" r:id="rId34"/>
  </p:sldIdLst>
  <p:sldSz cx="18288000" cy="10287000"/>
  <p:notesSz cx="6858000" cy="9144000"/>
  <p:embeddedFontLst>
    <p:embeddedFont>
      <p:font typeface="Calibri" panose="020F0502020204030204" pitchFamily="34" charset="0"/>
      <p:regular r:id="rId35"/>
      <p:bold r:id="rId36"/>
      <p:italic r:id="rId37"/>
      <p:boldItalic r:id="rId38"/>
    </p:embeddedFont>
    <p:embeddedFont>
      <p:font typeface="Poppins" panose="00000500000000000000" pitchFamily="2" charset="0"/>
      <p:regular r:id="rId39"/>
    </p:embeddedFont>
    <p:embeddedFont>
      <p:font typeface="Poppins Bold" panose="00000800000000000000"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22" autoAdjust="0"/>
  </p:normalViewPr>
  <p:slideViewPr>
    <p:cSldViewPr>
      <p:cViewPr>
        <p:scale>
          <a:sx n="55" d="100"/>
          <a:sy n="55" d="100"/>
        </p:scale>
        <p:origin x="682" y="3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svg"/></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5.sv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37.pn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5.sv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hyperlink" Target="mailto:johana.chemana@adaptit.com" TargetMode="External"/><Relationship Id="rId3" Type="http://schemas.openxmlformats.org/officeDocument/2006/relationships/image" Target="../media/image10.svg"/><Relationship Id="rId7"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hyperlink" Target="mailto:qambe@uwc.ac.z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grpSp>
        <p:nvGrpSpPr>
          <p:cNvPr id="2" name="Group 2"/>
          <p:cNvGrpSpPr/>
          <p:nvPr/>
        </p:nvGrpSpPr>
        <p:grpSpPr>
          <a:xfrm>
            <a:off x="11501292" y="-6172195"/>
            <a:ext cx="11516017" cy="13400456"/>
            <a:chOff x="0" y="0"/>
            <a:chExt cx="698500" cy="812800"/>
          </a:xfrm>
        </p:grpSpPr>
        <p:sp>
          <p:nvSpPr>
            <p:cNvPr id="3" name="Freeform 3"/>
            <p:cNvSpPr/>
            <p:nvPr/>
          </p:nvSpPr>
          <p:spPr>
            <a:xfrm>
              <a:off x="0" y="6857"/>
              <a:ext cx="698500" cy="799086"/>
            </a:xfrm>
            <a:custGeom>
              <a:avLst/>
              <a:gdLst/>
              <a:ahLst/>
              <a:cxnLst/>
              <a:rect l="l" t="t" r="r" b="b"/>
              <a:pathLst>
                <a:path w="698500" h="799086">
                  <a:moveTo>
                    <a:pt x="371222" y="5927"/>
                  </a:moveTo>
                  <a:lnTo>
                    <a:pt x="676528" y="183559"/>
                  </a:lnTo>
                  <a:cubicBezTo>
                    <a:pt x="690131" y="191474"/>
                    <a:pt x="698500" y="206025"/>
                    <a:pt x="698500" y="221763"/>
                  </a:cubicBezTo>
                  <a:lnTo>
                    <a:pt x="698500" y="577323"/>
                  </a:lnTo>
                  <a:cubicBezTo>
                    <a:pt x="698500" y="593061"/>
                    <a:pt x="690131" y="607612"/>
                    <a:pt x="676528" y="615527"/>
                  </a:cubicBezTo>
                  <a:lnTo>
                    <a:pt x="371222" y="793159"/>
                  </a:lnTo>
                  <a:cubicBezTo>
                    <a:pt x="357640" y="801062"/>
                    <a:pt x="340860" y="801062"/>
                    <a:pt x="327278" y="793159"/>
                  </a:cubicBezTo>
                  <a:lnTo>
                    <a:pt x="21972" y="615527"/>
                  </a:lnTo>
                  <a:cubicBezTo>
                    <a:pt x="8369" y="607612"/>
                    <a:pt x="0" y="593061"/>
                    <a:pt x="0" y="577323"/>
                  </a:cubicBezTo>
                  <a:lnTo>
                    <a:pt x="0" y="221763"/>
                  </a:lnTo>
                  <a:cubicBezTo>
                    <a:pt x="0" y="206025"/>
                    <a:pt x="8369" y="191474"/>
                    <a:pt x="21972" y="183559"/>
                  </a:cubicBezTo>
                  <a:lnTo>
                    <a:pt x="327278" y="5927"/>
                  </a:lnTo>
                  <a:cubicBezTo>
                    <a:pt x="340860" y="-1976"/>
                    <a:pt x="357640" y="-1976"/>
                    <a:pt x="371222" y="5927"/>
                  </a:cubicBezTo>
                  <a:close/>
                </a:path>
              </a:pathLst>
            </a:custGeom>
            <a:solidFill>
              <a:srgbClr val="100F16"/>
            </a:solidFill>
          </p:spPr>
        </p:sp>
        <p:sp>
          <p:nvSpPr>
            <p:cNvPr id="4" name="TextBox 4"/>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grpSp>
        <p:nvGrpSpPr>
          <p:cNvPr id="5" name="Group 5"/>
          <p:cNvGrpSpPr/>
          <p:nvPr/>
        </p:nvGrpSpPr>
        <p:grpSpPr>
          <a:xfrm>
            <a:off x="8399091" y="7073329"/>
            <a:ext cx="5242411" cy="758170"/>
            <a:chOff x="0" y="0"/>
            <a:chExt cx="1986341" cy="287269"/>
          </a:xfrm>
        </p:grpSpPr>
        <p:sp>
          <p:nvSpPr>
            <p:cNvPr id="6" name="Freeform 6"/>
            <p:cNvSpPr/>
            <p:nvPr/>
          </p:nvSpPr>
          <p:spPr>
            <a:xfrm>
              <a:off x="0" y="0"/>
              <a:ext cx="1986341" cy="287269"/>
            </a:xfrm>
            <a:custGeom>
              <a:avLst/>
              <a:gdLst/>
              <a:ahLst/>
              <a:cxnLst/>
              <a:rect l="l" t="t" r="r" b="b"/>
              <a:pathLst>
                <a:path w="1986341" h="287269">
                  <a:moveTo>
                    <a:pt x="143635" y="0"/>
                  </a:moveTo>
                  <a:lnTo>
                    <a:pt x="1842706" y="0"/>
                  </a:lnTo>
                  <a:cubicBezTo>
                    <a:pt x="1880800" y="0"/>
                    <a:pt x="1917334" y="15133"/>
                    <a:pt x="1944271" y="42070"/>
                  </a:cubicBezTo>
                  <a:cubicBezTo>
                    <a:pt x="1971208" y="69006"/>
                    <a:pt x="1986341" y="105540"/>
                    <a:pt x="1986341" y="143635"/>
                  </a:cubicBezTo>
                  <a:lnTo>
                    <a:pt x="1986341" y="143635"/>
                  </a:lnTo>
                  <a:cubicBezTo>
                    <a:pt x="1986341" y="181729"/>
                    <a:pt x="1971208" y="218263"/>
                    <a:pt x="1944271" y="245200"/>
                  </a:cubicBezTo>
                  <a:cubicBezTo>
                    <a:pt x="1917334" y="272136"/>
                    <a:pt x="1880800" y="287269"/>
                    <a:pt x="1842706" y="287269"/>
                  </a:cubicBezTo>
                  <a:lnTo>
                    <a:pt x="143635" y="287269"/>
                  </a:lnTo>
                  <a:cubicBezTo>
                    <a:pt x="105540" y="287269"/>
                    <a:pt x="69006" y="272136"/>
                    <a:pt x="42070" y="245200"/>
                  </a:cubicBezTo>
                  <a:cubicBezTo>
                    <a:pt x="15133" y="218263"/>
                    <a:pt x="0" y="181729"/>
                    <a:pt x="0" y="143635"/>
                  </a:cubicBezTo>
                  <a:lnTo>
                    <a:pt x="0" y="143635"/>
                  </a:lnTo>
                  <a:cubicBezTo>
                    <a:pt x="0" y="105540"/>
                    <a:pt x="15133" y="69006"/>
                    <a:pt x="42070" y="42070"/>
                  </a:cubicBezTo>
                  <a:cubicBezTo>
                    <a:pt x="69006" y="15133"/>
                    <a:pt x="105540" y="0"/>
                    <a:pt x="143635" y="0"/>
                  </a:cubicBezTo>
                  <a:close/>
                </a:path>
              </a:pathLst>
            </a:custGeom>
            <a:solidFill>
              <a:srgbClr val="9C8070"/>
            </a:solidFill>
            <a:ln cap="rnd">
              <a:noFill/>
              <a:prstDash val="solid"/>
              <a:round/>
            </a:ln>
          </p:spPr>
        </p:sp>
        <p:sp>
          <p:nvSpPr>
            <p:cNvPr id="7" name="TextBox 7"/>
            <p:cNvSpPr txBox="1"/>
            <p:nvPr/>
          </p:nvSpPr>
          <p:spPr>
            <a:xfrm>
              <a:off x="0" y="-28575"/>
              <a:ext cx="1986341" cy="315844"/>
            </a:xfrm>
            <a:prstGeom prst="rect">
              <a:avLst/>
            </a:prstGeom>
          </p:spPr>
          <p:txBody>
            <a:bodyPr lIns="50800" tIns="50800" rIns="50800" bIns="50800" rtlCol="0" anchor="ctr"/>
            <a:lstStyle/>
            <a:p>
              <a:pPr marL="0" lvl="0" indent="0" algn="ctr">
                <a:lnSpc>
                  <a:spcPts val="3469"/>
                </a:lnSpc>
                <a:spcBef>
                  <a:spcPct val="0"/>
                </a:spcBef>
              </a:pPr>
              <a:endParaRPr/>
            </a:p>
          </p:txBody>
        </p:sp>
      </p:grpSp>
      <p:grpSp>
        <p:nvGrpSpPr>
          <p:cNvPr id="8" name="Group 8"/>
          <p:cNvGrpSpPr/>
          <p:nvPr/>
        </p:nvGrpSpPr>
        <p:grpSpPr>
          <a:xfrm>
            <a:off x="-4939066" y="4509220"/>
            <a:ext cx="11516017" cy="13400456"/>
            <a:chOff x="0" y="0"/>
            <a:chExt cx="698500" cy="812800"/>
          </a:xfrm>
        </p:grpSpPr>
        <p:sp>
          <p:nvSpPr>
            <p:cNvPr id="9" name="Freeform 9"/>
            <p:cNvSpPr/>
            <p:nvPr/>
          </p:nvSpPr>
          <p:spPr>
            <a:xfrm>
              <a:off x="0" y="6857"/>
              <a:ext cx="698500" cy="799086"/>
            </a:xfrm>
            <a:custGeom>
              <a:avLst/>
              <a:gdLst/>
              <a:ahLst/>
              <a:cxnLst/>
              <a:rect l="l" t="t" r="r" b="b"/>
              <a:pathLst>
                <a:path w="698500" h="799086">
                  <a:moveTo>
                    <a:pt x="371222" y="5927"/>
                  </a:moveTo>
                  <a:lnTo>
                    <a:pt x="676528" y="183559"/>
                  </a:lnTo>
                  <a:cubicBezTo>
                    <a:pt x="690131" y="191474"/>
                    <a:pt x="698500" y="206025"/>
                    <a:pt x="698500" y="221763"/>
                  </a:cubicBezTo>
                  <a:lnTo>
                    <a:pt x="698500" y="577323"/>
                  </a:lnTo>
                  <a:cubicBezTo>
                    <a:pt x="698500" y="593061"/>
                    <a:pt x="690131" y="607612"/>
                    <a:pt x="676528" y="615527"/>
                  </a:cubicBezTo>
                  <a:lnTo>
                    <a:pt x="371222" y="793159"/>
                  </a:lnTo>
                  <a:cubicBezTo>
                    <a:pt x="357640" y="801062"/>
                    <a:pt x="340860" y="801062"/>
                    <a:pt x="327278" y="793159"/>
                  </a:cubicBezTo>
                  <a:lnTo>
                    <a:pt x="21972" y="615527"/>
                  </a:lnTo>
                  <a:cubicBezTo>
                    <a:pt x="8369" y="607612"/>
                    <a:pt x="0" y="593061"/>
                    <a:pt x="0" y="577323"/>
                  </a:cubicBezTo>
                  <a:lnTo>
                    <a:pt x="0" y="221763"/>
                  </a:lnTo>
                  <a:cubicBezTo>
                    <a:pt x="0" y="206025"/>
                    <a:pt x="8369" y="191474"/>
                    <a:pt x="21972" y="183559"/>
                  </a:cubicBezTo>
                  <a:lnTo>
                    <a:pt x="327278" y="5927"/>
                  </a:lnTo>
                  <a:cubicBezTo>
                    <a:pt x="340860" y="-1976"/>
                    <a:pt x="357640" y="-1976"/>
                    <a:pt x="371222" y="5927"/>
                  </a:cubicBezTo>
                  <a:close/>
                </a:path>
              </a:pathLst>
            </a:custGeom>
            <a:solidFill>
              <a:srgbClr val="100F16"/>
            </a:solidFill>
          </p:spPr>
        </p:sp>
        <p:sp>
          <p:nvSpPr>
            <p:cNvPr id="10" name="TextBox 10"/>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grpSp>
        <p:nvGrpSpPr>
          <p:cNvPr id="11" name="Group 11"/>
          <p:cNvGrpSpPr/>
          <p:nvPr/>
        </p:nvGrpSpPr>
        <p:grpSpPr>
          <a:xfrm>
            <a:off x="1028700" y="1597863"/>
            <a:ext cx="6298721" cy="7329420"/>
            <a:chOff x="0" y="0"/>
            <a:chExt cx="698500" cy="812800"/>
          </a:xfrm>
        </p:grpSpPr>
        <p:sp>
          <p:nvSpPr>
            <p:cNvPr id="12" name="Freeform 12"/>
            <p:cNvSpPr/>
            <p:nvPr/>
          </p:nvSpPr>
          <p:spPr>
            <a:xfrm>
              <a:off x="0" y="12822"/>
              <a:ext cx="698500" cy="787157"/>
            </a:xfrm>
            <a:custGeom>
              <a:avLst/>
              <a:gdLst/>
              <a:ahLst/>
              <a:cxnLst/>
              <a:rect l="l" t="t" r="r" b="b"/>
              <a:pathLst>
                <a:path w="698500" h="787157">
                  <a:moveTo>
                    <a:pt x="390335" y="11082"/>
                  </a:moveTo>
                  <a:lnTo>
                    <a:pt x="657415" y="166474"/>
                  </a:lnTo>
                  <a:cubicBezTo>
                    <a:pt x="682852" y="181274"/>
                    <a:pt x="698500" y="208482"/>
                    <a:pt x="698500" y="237911"/>
                  </a:cubicBezTo>
                  <a:lnTo>
                    <a:pt x="698500" y="549245"/>
                  </a:lnTo>
                  <a:cubicBezTo>
                    <a:pt x="698500" y="578674"/>
                    <a:pt x="682852" y="605882"/>
                    <a:pt x="657415" y="620682"/>
                  </a:cubicBezTo>
                  <a:lnTo>
                    <a:pt x="390335" y="776074"/>
                  </a:lnTo>
                  <a:cubicBezTo>
                    <a:pt x="364938" y="790851"/>
                    <a:pt x="333562" y="790851"/>
                    <a:pt x="308165" y="776074"/>
                  </a:cubicBezTo>
                  <a:lnTo>
                    <a:pt x="41085" y="620682"/>
                  </a:lnTo>
                  <a:cubicBezTo>
                    <a:pt x="15648" y="605882"/>
                    <a:pt x="0" y="578674"/>
                    <a:pt x="0" y="549245"/>
                  </a:cubicBezTo>
                  <a:lnTo>
                    <a:pt x="0" y="237911"/>
                  </a:lnTo>
                  <a:cubicBezTo>
                    <a:pt x="0" y="208482"/>
                    <a:pt x="15648" y="181274"/>
                    <a:pt x="41085" y="166474"/>
                  </a:cubicBezTo>
                  <a:lnTo>
                    <a:pt x="308165" y="11082"/>
                  </a:lnTo>
                  <a:cubicBezTo>
                    <a:pt x="333562" y="-3695"/>
                    <a:pt x="364938" y="-3695"/>
                    <a:pt x="390335" y="11082"/>
                  </a:cubicBezTo>
                  <a:close/>
                </a:path>
              </a:pathLst>
            </a:custGeom>
            <a:blipFill>
              <a:blip r:embed="rId2"/>
              <a:stretch>
                <a:fillRect t="-4860" b="-4860"/>
              </a:stretch>
            </a:blipFill>
            <a:ln w="200025" cap="rnd">
              <a:solidFill>
                <a:srgbClr val="9C8070"/>
              </a:solidFill>
              <a:prstDash val="solid"/>
              <a:round/>
            </a:ln>
          </p:spPr>
        </p:sp>
      </p:grpSp>
      <p:grpSp>
        <p:nvGrpSpPr>
          <p:cNvPr id="13" name="Group 13"/>
          <p:cNvGrpSpPr/>
          <p:nvPr/>
        </p:nvGrpSpPr>
        <p:grpSpPr>
          <a:xfrm>
            <a:off x="5335165" y="7762292"/>
            <a:ext cx="3180638" cy="3701106"/>
            <a:chOff x="0" y="0"/>
            <a:chExt cx="698500" cy="812800"/>
          </a:xfrm>
        </p:grpSpPr>
        <p:sp>
          <p:nvSpPr>
            <p:cNvPr id="14" name="Freeform 14"/>
            <p:cNvSpPr/>
            <p:nvPr/>
          </p:nvSpPr>
          <p:spPr>
            <a:xfrm>
              <a:off x="0" y="21441"/>
              <a:ext cx="698500" cy="769918"/>
            </a:xfrm>
            <a:custGeom>
              <a:avLst/>
              <a:gdLst/>
              <a:ahLst/>
              <a:cxnLst/>
              <a:rect l="l" t="t" r="r" b="b"/>
              <a:pathLst>
                <a:path w="698500" h="769918">
                  <a:moveTo>
                    <a:pt x="417955" y="18533"/>
                  </a:moveTo>
                  <a:lnTo>
                    <a:pt x="629795" y="141785"/>
                  </a:lnTo>
                  <a:cubicBezTo>
                    <a:pt x="672332" y="166534"/>
                    <a:pt x="698500" y="212034"/>
                    <a:pt x="698500" y="261247"/>
                  </a:cubicBezTo>
                  <a:lnTo>
                    <a:pt x="698500" y="508671"/>
                  </a:lnTo>
                  <a:cubicBezTo>
                    <a:pt x="698500" y="557884"/>
                    <a:pt x="672332" y="603384"/>
                    <a:pt x="629795" y="628133"/>
                  </a:cubicBezTo>
                  <a:lnTo>
                    <a:pt x="417955" y="751385"/>
                  </a:lnTo>
                  <a:cubicBezTo>
                    <a:pt x="375484" y="776095"/>
                    <a:pt x="323016" y="776095"/>
                    <a:pt x="280545" y="751385"/>
                  </a:cubicBezTo>
                  <a:lnTo>
                    <a:pt x="68705" y="628133"/>
                  </a:lnTo>
                  <a:cubicBezTo>
                    <a:pt x="26168" y="603384"/>
                    <a:pt x="0" y="557884"/>
                    <a:pt x="0" y="508671"/>
                  </a:cubicBezTo>
                  <a:lnTo>
                    <a:pt x="0" y="261247"/>
                  </a:lnTo>
                  <a:cubicBezTo>
                    <a:pt x="0" y="212034"/>
                    <a:pt x="26168" y="166534"/>
                    <a:pt x="68705" y="141785"/>
                  </a:cubicBezTo>
                  <a:lnTo>
                    <a:pt x="280545" y="18533"/>
                  </a:lnTo>
                  <a:cubicBezTo>
                    <a:pt x="323016" y="-6177"/>
                    <a:pt x="375484" y="-6177"/>
                    <a:pt x="417955" y="18533"/>
                  </a:cubicBezTo>
                  <a:close/>
                </a:path>
              </a:pathLst>
            </a:custGeom>
            <a:blipFill>
              <a:blip r:embed="rId3"/>
              <a:stretch>
                <a:fillRect t="-6089" b="-6089"/>
              </a:stretch>
            </a:blipFill>
            <a:ln w="200025" cap="rnd">
              <a:solidFill>
                <a:srgbClr val="9C8070"/>
              </a:solidFill>
              <a:prstDash val="solid"/>
              <a:round/>
            </a:ln>
          </p:spPr>
        </p:sp>
      </p:grpSp>
      <p:grpSp>
        <p:nvGrpSpPr>
          <p:cNvPr id="15" name="Group 15"/>
          <p:cNvGrpSpPr/>
          <p:nvPr/>
        </p:nvGrpSpPr>
        <p:grpSpPr>
          <a:xfrm>
            <a:off x="-1819866" y="-2306330"/>
            <a:ext cx="4621054" cy="5377226"/>
            <a:chOff x="0" y="0"/>
            <a:chExt cx="698500" cy="812800"/>
          </a:xfrm>
        </p:grpSpPr>
        <p:sp>
          <p:nvSpPr>
            <p:cNvPr id="16" name="Freeform 16"/>
            <p:cNvSpPr/>
            <p:nvPr/>
          </p:nvSpPr>
          <p:spPr>
            <a:xfrm>
              <a:off x="0" y="14758"/>
              <a:ext cx="698500" cy="783284"/>
            </a:xfrm>
            <a:custGeom>
              <a:avLst/>
              <a:gdLst/>
              <a:ahLst/>
              <a:cxnLst/>
              <a:rect l="l" t="t" r="r" b="b"/>
              <a:pathLst>
                <a:path w="698500" h="783284">
                  <a:moveTo>
                    <a:pt x="396539" y="12756"/>
                  </a:moveTo>
                  <a:lnTo>
                    <a:pt x="651211" y="160928"/>
                  </a:lnTo>
                  <a:cubicBezTo>
                    <a:pt x="680489" y="177963"/>
                    <a:pt x="698500" y="209280"/>
                    <a:pt x="698500" y="243153"/>
                  </a:cubicBezTo>
                  <a:lnTo>
                    <a:pt x="698500" y="540131"/>
                  </a:lnTo>
                  <a:cubicBezTo>
                    <a:pt x="698500" y="574004"/>
                    <a:pt x="680489" y="605321"/>
                    <a:pt x="651211" y="622356"/>
                  </a:cubicBezTo>
                  <a:lnTo>
                    <a:pt x="396539" y="770528"/>
                  </a:lnTo>
                  <a:cubicBezTo>
                    <a:pt x="367307" y="787536"/>
                    <a:pt x="331193" y="787536"/>
                    <a:pt x="301961" y="770528"/>
                  </a:cubicBezTo>
                  <a:lnTo>
                    <a:pt x="47289" y="622356"/>
                  </a:lnTo>
                  <a:cubicBezTo>
                    <a:pt x="18011" y="605321"/>
                    <a:pt x="0" y="574004"/>
                    <a:pt x="0" y="540131"/>
                  </a:cubicBezTo>
                  <a:lnTo>
                    <a:pt x="0" y="243153"/>
                  </a:lnTo>
                  <a:cubicBezTo>
                    <a:pt x="0" y="209280"/>
                    <a:pt x="18011" y="177963"/>
                    <a:pt x="47289" y="160928"/>
                  </a:cubicBezTo>
                  <a:lnTo>
                    <a:pt x="301961" y="12756"/>
                  </a:lnTo>
                  <a:cubicBezTo>
                    <a:pt x="331193" y="-4252"/>
                    <a:pt x="367307" y="-4252"/>
                    <a:pt x="396539" y="12756"/>
                  </a:cubicBezTo>
                  <a:close/>
                </a:path>
              </a:pathLst>
            </a:custGeom>
            <a:blipFill>
              <a:blip r:embed="rId4"/>
              <a:stretch>
                <a:fillRect l="-34156" r="-34156"/>
              </a:stretch>
            </a:blipFill>
            <a:ln w="200025" cap="rnd">
              <a:solidFill>
                <a:srgbClr val="9C8070"/>
              </a:solidFill>
              <a:prstDash val="solid"/>
              <a:round/>
            </a:ln>
          </p:spPr>
        </p:sp>
      </p:grpSp>
      <p:sp>
        <p:nvSpPr>
          <p:cNvPr id="17" name="Freeform 17"/>
          <p:cNvSpPr/>
          <p:nvPr/>
        </p:nvSpPr>
        <p:spPr>
          <a:xfrm rot="-2249463">
            <a:off x="-1440413" y="6792139"/>
            <a:ext cx="5641412" cy="5641412"/>
          </a:xfrm>
          <a:custGeom>
            <a:avLst/>
            <a:gdLst/>
            <a:ahLst/>
            <a:cxnLst/>
            <a:rect l="l" t="t" r="r" b="b"/>
            <a:pathLst>
              <a:path w="5641412" h="5641412">
                <a:moveTo>
                  <a:pt x="0" y="0"/>
                </a:moveTo>
                <a:lnTo>
                  <a:pt x="5641412" y="0"/>
                </a:lnTo>
                <a:lnTo>
                  <a:pt x="5641412" y="5641412"/>
                </a:lnTo>
                <a:lnTo>
                  <a:pt x="0" y="56414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Freeform 18"/>
          <p:cNvSpPr/>
          <p:nvPr/>
        </p:nvSpPr>
        <p:spPr>
          <a:xfrm rot="-2249463">
            <a:off x="16276468" y="-317197"/>
            <a:ext cx="3415463" cy="3415463"/>
          </a:xfrm>
          <a:custGeom>
            <a:avLst/>
            <a:gdLst/>
            <a:ahLst/>
            <a:cxnLst/>
            <a:rect l="l" t="t" r="r" b="b"/>
            <a:pathLst>
              <a:path w="3415463" h="3415463">
                <a:moveTo>
                  <a:pt x="0" y="0"/>
                </a:moveTo>
                <a:lnTo>
                  <a:pt x="3415463" y="0"/>
                </a:lnTo>
                <a:lnTo>
                  <a:pt x="3415463" y="3415463"/>
                </a:lnTo>
                <a:lnTo>
                  <a:pt x="0" y="34154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9" name="Freeform 19"/>
          <p:cNvSpPr/>
          <p:nvPr/>
        </p:nvSpPr>
        <p:spPr>
          <a:xfrm rot="5400000">
            <a:off x="12967946" y="7186751"/>
            <a:ext cx="523820" cy="523820"/>
          </a:xfrm>
          <a:custGeom>
            <a:avLst/>
            <a:gdLst/>
            <a:ahLst/>
            <a:cxnLst/>
            <a:rect l="l" t="t" r="r" b="b"/>
            <a:pathLst>
              <a:path w="523820" h="523820">
                <a:moveTo>
                  <a:pt x="0" y="0"/>
                </a:moveTo>
                <a:lnTo>
                  <a:pt x="523820" y="0"/>
                </a:lnTo>
                <a:lnTo>
                  <a:pt x="523820" y="523820"/>
                </a:lnTo>
                <a:lnTo>
                  <a:pt x="0" y="5238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0" name="TextBox 20"/>
          <p:cNvSpPr txBox="1"/>
          <p:nvPr/>
        </p:nvSpPr>
        <p:spPr>
          <a:xfrm>
            <a:off x="8399091" y="3434970"/>
            <a:ext cx="8860209" cy="3349500"/>
          </a:xfrm>
          <a:prstGeom prst="rect">
            <a:avLst/>
          </a:prstGeom>
        </p:spPr>
        <p:txBody>
          <a:bodyPr lIns="0" tIns="0" rIns="0" bIns="0" rtlCol="0" anchor="t">
            <a:spAutoFit/>
          </a:bodyPr>
          <a:lstStyle/>
          <a:p>
            <a:pPr marL="0" lvl="0" indent="0" algn="l">
              <a:lnSpc>
                <a:spcPts val="6425"/>
              </a:lnSpc>
            </a:pPr>
            <a:r>
              <a:rPr lang="en-US" sz="6692" b="1" spc="-341">
                <a:solidFill>
                  <a:srgbClr val="FFFFFF"/>
                </a:solidFill>
                <a:latin typeface="Poppins Bold"/>
                <a:ea typeface="Poppins Bold"/>
                <a:cs typeface="Poppins Bold"/>
                <a:sym typeface="Poppins Bold"/>
              </a:rPr>
              <a:t>2026/27 SARS CHANGES AND PAYROLL COMPLIANCE INSIDE ITS</a:t>
            </a:r>
          </a:p>
        </p:txBody>
      </p:sp>
      <p:sp>
        <p:nvSpPr>
          <p:cNvPr id="21" name="TextBox 21"/>
          <p:cNvSpPr txBox="1"/>
          <p:nvPr/>
        </p:nvSpPr>
        <p:spPr>
          <a:xfrm>
            <a:off x="8515803" y="7190161"/>
            <a:ext cx="4400422" cy="473671"/>
          </a:xfrm>
          <a:prstGeom prst="rect">
            <a:avLst/>
          </a:prstGeom>
        </p:spPr>
        <p:txBody>
          <a:bodyPr lIns="0" tIns="0" rIns="0" bIns="0" rtlCol="0" anchor="t">
            <a:spAutoFit/>
          </a:bodyPr>
          <a:lstStyle/>
          <a:p>
            <a:pPr marL="0" lvl="0" indent="0" algn="ctr">
              <a:lnSpc>
                <a:spcPts val="1895"/>
              </a:lnSpc>
              <a:spcBef>
                <a:spcPct val="0"/>
              </a:spcBef>
            </a:pPr>
            <a:r>
              <a:rPr lang="en-US" sz="1354" b="1" spc="169">
                <a:solidFill>
                  <a:srgbClr val="21202C"/>
                </a:solidFill>
                <a:latin typeface="Poppins Bold"/>
                <a:ea typeface="Poppins Bold"/>
                <a:cs typeface="Poppins Bold"/>
                <a:sym typeface="Poppins Bold"/>
              </a:rPr>
              <a:t>JOHANA CHEMANA &amp; DR QUEEN NTOMBIKAYISE AMBE</a:t>
            </a:r>
          </a:p>
        </p:txBody>
      </p:sp>
      <p:sp>
        <p:nvSpPr>
          <p:cNvPr id="22" name="TextBox 22"/>
          <p:cNvSpPr txBox="1"/>
          <p:nvPr/>
        </p:nvSpPr>
        <p:spPr>
          <a:xfrm>
            <a:off x="8399091" y="2846454"/>
            <a:ext cx="5690425" cy="417195"/>
          </a:xfrm>
          <a:prstGeom prst="rect">
            <a:avLst/>
          </a:prstGeom>
        </p:spPr>
        <p:txBody>
          <a:bodyPr lIns="0" tIns="0" rIns="0" bIns="0" rtlCol="0" anchor="t">
            <a:spAutoFit/>
          </a:bodyPr>
          <a:lstStyle/>
          <a:p>
            <a:pPr marL="0" lvl="0" indent="0" algn="l">
              <a:lnSpc>
                <a:spcPts val="1679"/>
              </a:lnSpc>
            </a:pPr>
            <a:r>
              <a:rPr lang="en-US" sz="1200" spc="586">
                <a:solidFill>
                  <a:srgbClr val="9C8070"/>
                </a:solidFill>
                <a:latin typeface="Poppins"/>
                <a:ea typeface="Poppins"/>
                <a:cs typeface="Poppins"/>
                <a:sym typeface="Poppins"/>
              </a:rPr>
              <a:t>SESSION 44 | ITS USER GROUP CONFERENCE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sp>
        <p:nvSpPr>
          <p:cNvPr id="2" name="Freeform 2"/>
          <p:cNvSpPr/>
          <p:nvPr/>
        </p:nvSpPr>
        <p:spPr>
          <a:xfrm rot="-2249463">
            <a:off x="11718046" y="-450186"/>
            <a:ext cx="7964054" cy="8691876"/>
          </a:xfrm>
          <a:custGeom>
            <a:avLst/>
            <a:gdLst/>
            <a:ahLst/>
            <a:cxnLst/>
            <a:rect l="l" t="t" r="r" b="b"/>
            <a:pathLst>
              <a:path w="7964054" h="8691876">
                <a:moveTo>
                  <a:pt x="0" y="0"/>
                </a:moveTo>
                <a:lnTo>
                  <a:pt x="7964054" y="0"/>
                </a:lnTo>
                <a:lnTo>
                  <a:pt x="7964054" y="8691876"/>
                </a:lnTo>
                <a:lnTo>
                  <a:pt x="0" y="8691876"/>
                </a:lnTo>
                <a:lnTo>
                  <a:pt x="0" y="0"/>
                </a:lnTo>
                <a:close/>
              </a:path>
            </a:pathLst>
          </a:custGeom>
          <a:blipFill>
            <a:blip r:embed="rId2"/>
            <a:stretch>
              <a:fillRect/>
            </a:stretch>
          </a:blipFill>
        </p:spPr>
      </p:sp>
      <p:sp>
        <p:nvSpPr>
          <p:cNvPr id="3" name="TextBox 3"/>
          <p:cNvSpPr txBox="1"/>
          <p:nvPr/>
        </p:nvSpPr>
        <p:spPr>
          <a:xfrm>
            <a:off x="9557648" y="7262796"/>
            <a:ext cx="8497874" cy="2139950"/>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 Severance packages for early retirement</a:t>
            </a:r>
          </a:p>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 Divorce assignments and fund transfers</a:t>
            </a:r>
          </a:p>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 Voluntary early retirement scenarios</a:t>
            </a:r>
          </a:p>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 Discussion: Could ITS calculate lifetime cumulative lump sums automatically?</a:t>
            </a:r>
          </a:p>
        </p:txBody>
      </p:sp>
      <p:grpSp>
        <p:nvGrpSpPr>
          <p:cNvPr id="4" name="Group 4"/>
          <p:cNvGrpSpPr/>
          <p:nvPr/>
        </p:nvGrpSpPr>
        <p:grpSpPr>
          <a:xfrm>
            <a:off x="-2070374" y="682959"/>
            <a:ext cx="8094199" cy="9418704"/>
            <a:chOff x="0" y="0"/>
            <a:chExt cx="698500" cy="812800"/>
          </a:xfrm>
        </p:grpSpPr>
        <p:sp>
          <p:nvSpPr>
            <p:cNvPr id="5" name="Freeform 5"/>
            <p:cNvSpPr/>
            <p:nvPr/>
          </p:nvSpPr>
          <p:spPr>
            <a:xfrm>
              <a:off x="0" y="9756"/>
              <a:ext cx="698500" cy="793289"/>
            </a:xfrm>
            <a:custGeom>
              <a:avLst/>
              <a:gdLst/>
              <a:ahLst/>
              <a:cxnLst/>
              <a:rect l="l" t="t" r="r" b="b"/>
              <a:pathLst>
                <a:path w="698500" h="793289">
                  <a:moveTo>
                    <a:pt x="380511" y="8432"/>
                  </a:moveTo>
                  <a:lnTo>
                    <a:pt x="667239" y="175256"/>
                  </a:lnTo>
                  <a:cubicBezTo>
                    <a:pt x="686593" y="186517"/>
                    <a:pt x="698500" y="207219"/>
                    <a:pt x="698500" y="229611"/>
                  </a:cubicBezTo>
                  <a:lnTo>
                    <a:pt x="698500" y="563677"/>
                  </a:lnTo>
                  <a:cubicBezTo>
                    <a:pt x="698500" y="586069"/>
                    <a:pt x="686593" y="606771"/>
                    <a:pt x="667239" y="618032"/>
                  </a:cubicBezTo>
                  <a:lnTo>
                    <a:pt x="380511" y="784856"/>
                  </a:lnTo>
                  <a:cubicBezTo>
                    <a:pt x="361187" y="796099"/>
                    <a:pt x="337313" y="796099"/>
                    <a:pt x="317989" y="784856"/>
                  </a:cubicBezTo>
                  <a:lnTo>
                    <a:pt x="31261" y="618032"/>
                  </a:lnTo>
                  <a:cubicBezTo>
                    <a:pt x="11907" y="606771"/>
                    <a:pt x="0" y="586069"/>
                    <a:pt x="0" y="563677"/>
                  </a:cubicBezTo>
                  <a:lnTo>
                    <a:pt x="0" y="229611"/>
                  </a:lnTo>
                  <a:cubicBezTo>
                    <a:pt x="0" y="207219"/>
                    <a:pt x="11907" y="186517"/>
                    <a:pt x="31261" y="175256"/>
                  </a:cubicBezTo>
                  <a:lnTo>
                    <a:pt x="317989" y="8432"/>
                  </a:lnTo>
                  <a:cubicBezTo>
                    <a:pt x="337313" y="-2811"/>
                    <a:pt x="361187" y="-2811"/>
                    <a:pt x="380511" y="8432"/>
                  </a:cubicBezTo>
                  <a:close/>
                </a:path>
              </a:pathLst>
            </a:custGeom>
            <a:solidFill>
              <a:srgbClr val="100F16"/>
            </a:solidFill>
          </p:spPr>
        </p:sp>
        <p:sp>
          <p:nvSpPr>
            <p:cNvPr id="6" name="TextBox 6"/>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grpSp>
        <p:nvGrpSpPr>
          <p:cNvPr id="7" name="Group 7"/>
          <p:cNvGrpSpPr/>
          <p:nvPr/>
        </p:nvGrpSpPr>
        <p:grpSpPr>
          <a:xfrm>
            <a:off x="2302639" y="1741504"/>
            <a:ext cx="6542937" cy="7613600"/>
            <a:chOff x="0" y="0"/>
            <a:chExt cx="698500" cy="812800"/>
          </a:xfrm>
        </p:grpSpPr>
        <p:sp>
          <p:nvSpPr>
            <p:cNvPr id="8" name="Freeform 8"/>
            <p:cNvSpPr/>
            <p:nvPr/>
          </p:nvSpPr>
          <p:spPr>
            <a:xfrm>
              <a:off x="0" y="12343"/>
              <a:ext cx="698500" cy="788114"/>
            </a:xfrm>
            <a:custGeom>
              <a:avLst/>
              <a:gdLst/>
              <a:ahLst/>
              <a:cxnLst/>
              <a:rect l="l" t="t" r="r" b="b"/>
              <a:pathLst>
                <a:path w="698500" h="788114">
                  <a:moveTo>
                    <a:pt x="388801" y="10669"/>
                  </a:moveTo>
                  <a:lnTo>
                    <a:pt x="658949" y="167845"/>
                  </a:lnTo>
                  <a:cubicBezTo>
                    <a:pt x="683436" y="182092"/>
                    <a:pt x="698500" y="208285"/>
                    <a:pt x="698500" y="236615"/>
                  </a:cubicBezTo>
                  <a:lnTo>
                    <a:pt x="698500" y="551499"/>
                  </a:lnTo>
                  <a:cubicBezTo>
                    <a:pt x="698500" y="579829"/>
                    <a:pt x="683436" y="606022"/>
                    <a:pt x="658949" y="620269"/>
                  </a:cubicBezTo>
                  <a:lnTo>
                    <a:pt x="388801" y="777445"/>
                  </a:lnTo>
                  <a:cubicBezTo>
                    <a:pt x="364352" y="791670"/>
                    <a:pt x="334148" y="791670"/>
                    <a:pt x="309699" y="777445"/>
                  </a:cubicBezTo>
                  <a:lnTo>
                    <a:pt x="39551" y="620269"/>
                  </a:lnTo>
                  <a:cubicBezTo>
                    <a:pt x="15064" y="606022"/>
                    <a:pt x="0" y="579829"/>
                    <a:pt x="0" y="551499"/>
                  </a:cubicBezTo>
                  <a:lnTo>
                    <a:pt x="0" y="236615"/>
                  </a:lnTo>
                  <a:cubicBezTo>
                    <a:pt x="0" y="208285"/>
                    <a:pt x="15064" y="182092"/>
                    <a:pt x="39551" y="167845"/>
                  </a:cubicBezTo>
                  <a:lnTo>
                    <a:pt x="309699" y="10669"/>
                  </a:lnTo>
                  <a:cubicBezTo>
                    <a:pt x="334148" y="-3556"/>
                    <a:pt x="364352" y="-3556"/>
                    <a:pt x="388801" y="10669"/>
                  </a:cubicBezTo>
                  <a:close/>
                </a:path>
              </a:pathLst>
            </a:custGeom>
            <a:blipFill>
              <a:blip r:embed="rId3"/>
              <a:stretch>
                <a:fillRect t="-4794" b="-4794"/>
              </a:stretch>
            </a:blipFill>
            <a:ln w="200025" cap="rnd">
              <a:solidFill>
                <a:srgbClr val="9C8070"/>
              </a:solidFill>
              <a:prstDash val="solid"/>
              <a:round/>
            </a:ln>
          </p:spPr>
        </p:sp>
      </p:grpSp>
      <p:sp>
        <p:nvSpPr>
          <p:cNvPr id="9" name="Freeform 9"/>
          <p:cNvSpPr/>
          <p:nvPr/>
        </p:nvSpPr>
        <p:spPr>
          <a:xfrm rot="8817922">
            <a:off x="6528368" y="7535205"/>
            <a:ext cx="3234137" cy="3193711"/>
          </a:xfrm>
          <a:custGeom>
            <a:avLst/>
            <a:gdLst/>
            <a:ahLst/>
            <a:cxnLst/>
            <a:rect l="l" t="t" r="r" b="b"/>
            <a:pathLst>
              <a:path w="3234137" h="3193711">
                <a:moveTo>
                  <a:pt x="0" y="0"/>
                </a:moveTo>
                <a:lnTo>
                  <a:pt x="3234137" y="0"/>
                </a:lnTo>
                <a:lnTo>
                  <a:pt x="3234137" y="3193710"/>
                </a:lnTo>
                <a:lnTo>
                  <a:pt x="0" y="3193710"/>
                </a:lnTo>
                <a:lnTo>
                  <a:pt x="0" y="0"/>
                </a:lnTo>
                <a:close/>
              </a:path>
            </a:pathLst>
          </a:custGeom>
          <a:blipFill>
            <a:blip r:embed="rId4"/>
            <a:stretch>
              <a:fillRect/>
            </a:stretch>
          </a:blipFill>
        </p:spPr>
      </p:sp>
      <p:grpSp>
        <p:nvGrpSpPr>
          <p:cNvPr id="10" name="Group 10"/>
          <p:cNvGrpSpPr/>
          <p:nvPr/>
        </p:nvGrpSpPr>
        <p:grpSpPr>
          <a:xfrm>
            <a:off x="-2344696" y="6929421"/>
            <a:ext cx="6542937" cy="7613600"/>
            <a:chOff x="0" y="0"/>
            <a:chExt cx="698500" cy="812800"/>
          </a:xfrm>
        </p:grpSpPr>
        <p:sp>
          <p:nvSpPr>
            <p:cNvPr id="11" name="Freeform 11"/>
            <p:cNvSpPr/>
            <p:nvPr/>
          </p:nvSpPr>
          <p:spPr>
            <a:xfrm>
              <a:off x="0" y="12343"/>
              <a:ext cx="698500" cy="788114"/>
            </a:xfrm>
            <a:custGeom>
              <a:avLst/>
              <a:gdLst/>
              <a:ahLst/>
              <a:cxnLst/>
              <a:rect l="l" t="t" r="r" b="b"/>
              <a:pathLst>
                <a:path w="698500" h="788114">
                  <a:moveTo>
                    <a:pt x="388801" y="10669"/>
                  </a:moveTo>
                  <a:lnTo>
                    <a:pt x="658949" y="167845"/>
                  </a:lnTo>
                  <a:cubicBezTo>
                    <a:pt x="683436" y="182092"/>
                    <a:pt x="698500" y="208285"/>
                    <a:pt x="698500" y="236615"/>
                  </a:cubicBezTo>
                  <a:lnTo>
                    <a:pt x="698500" y="551499"/>
                  </a:lnTo>
                  <a:cubicBezTo>
                    <a:pt x="698500" y="579829"/>
                    <a:pt x="683436" y="606022"/>
                    <a:pt x="658949" y="620269"/>
                  </a:cubicBezTo>
                  <a:lnTo>
                    <a:pt x="388801" y="777445"/>
                  </a:lnTo>
                  <a:cubicBezTo>
                    <a:pt x="364352" y="791670"/>
                    <a:pt x="334148" y="791670"/>
                    <a:pt x="309699" y="777445"/>
                  </a:cubicBezTo>
                  <a:lnTo>
                    <a:pt x="39551" y="620269"/>
                  </a:lnTo>
                  <a:cubicBezTo>
                    <a:pt x="15064" y="606022"/>
                    <a:pt x="0" y="579829"/>
                    <a:pt x="0" y="551499"/>
                  </a:cubicBezTo>
                  <a:lnTo>
                    <a:pt x="0" y="236615"/>
                  </a:lnTo>
                  <a:cubicBezTo>
                    <a:pt x="0" y="208285"/>
                    <a:pt x="15064" y="182092"/>
                    <a:pt x="39551" y="167845"/>
                  </a:cubicBezTo>
                  <a:lnTo>
                    <a:pt x="309699" y="10669"/>
                  </a:lnTo>
                  <a:cubicBezTo>
                    <a:pt x="334148" y="-3556"/>
                    <a:pt x="364352" y="-3556"/>
                    <a:pt x="388801" y="10669"/>
                  </a:cubicBezTo>
                  <a:close/>
                </a:path>
              </a:pathLst>
            </a:custGeom>
            <a:blipFill>
              <a:blip r:embed="rId5"/>
              <a:stretch>
                <a:fillRect l="-34675" r="-34675"/>
              </a:stretch>
            </a:blipFill>
            <a:ln w="200025" cap="rnd">
              <a:solidFill>
                <a:srgbClr val="9C8070"/>
              </a:solidFill>
              <a:prstDash val="solid"/>
              <a:round/>
            </a:ln>
          </p:spPr>
        </p:sp>
      </p:grpSp>
      <p:sp>
        <p:nvSpPr>
          <p:cNvPr id="12" name="TextBox 12"/>
          <p:cNvSpPr txBox="1"/>
          <p:nvPr/>
        </p:nvSpPr>
        <p:spPr>
          <a:xfrm>
            <a:off x="9557648" y="2445053"/>
            <a:ext cx="7141100" cy="1951865"/>
          </a:xfrm>
          <a:prstGeom prst="rect">
            <a:avLst/>
          </a:prstGeom>
        </p:spPr>
        <p:txBody>
          <a:bodyPr lIns="0" tIns="0" rIns="0" bIns="0" rtlCol="0" anchor="t">
            <a:spAutoFit/>
          </a:bodyPr>
          <a:lstStyle/>
          <a:p>
            <a:pPr marL="0" lvl="0" indent="0" algn="l">
              <a:lnSpc>
                <a:spcPts val="4961"/>
              </a:lnSpc>
            </a:pPr>
            <a:r>
              <a:rPr lang="en-US" sz="5168" b="1" spc="-263">
                <a:solidFill>
                  <a:srgbClr val="FFFFFF"/>
                </a:solidFill>
                <a:latin typeface="Poppins Bold"/>
                <a:ea typeface="Poppins Bold"/>
                <a:cs typeface="Poppins Bold"/>
                <a:sym typeface="Poppins Bold"/>
              </a:rPr>
              <a:t>RETIREMENT LUMP SUM SCENARIOS AND DISCUSSION</a:t>
            </a:r>
          </a:p>
        </p:txBody>
      </p:sp>
      <p:sp>
        <p:nvSpPr>
          <p:cNvPr id="13" name="TextBox 13"/>
          <p:cNvSpPr txBox="1"/>
          <p:nvPr/>
        </p:nvSpPr>
        <p:spPr>
          <a:xfrm>
            <a:off x="9557648" y="1674829"/>
            <a:ext cx="6844304" cy="720725"/>
          </a:xfrm>
          <a:prstGeom prst="rect">
            <a:avLst/>
          </a:prstGeom>
        </p:spPr>
        <p:txBody>
          <a:bodyPr lIns="0" tIns="0" rIns="0" bIns="0" rtlCol="0" anchor="t">
            <a:spAutoFit/>
          </a:bodyPr>
          <a:lstStyle/>
          <a:p>
            <a:pPr marL="0" lvl="0" indent="0" algn="l">
              <a:lnSpc>
                <a:spcPts val="2800"/>
              </a:lnSpc>
            </a:pPr>
            <a:r>
              <a:rPr lang="en-US" sz="2000" spc="978">
                <a:solidFill>
                  <a:srgbClr val="9C8070"/>
                </a:solidFill>
                <a:latin typeface="Poppins"/>
                <a:ea typeface="Poppins"/>
                <a:cs typeface="Poppins"/>
                <a:sym typeface="Poppins"/>
              </a:rPr>
              <a:t>SESSION 44 | ITS USER GROUP CONFERENCE 2026</a:t>
            </a:r>
          </a:p>
        </p:txBody>
      </p:sp>
      <p:sp>
        <p:nvSpPr>
          <p:cNvPr id="14" name="TextBox 14"/>
          <p:cNvSpPr txBox="1"/>
          <p:nvPr/>
        </p:nvSpPr>
        <p:spPr>
          <a:xfrm>
            <a:off x="9557648" y="6512611"/>
            <a:ext cx="5823792"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University-Specific Case Examples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sp>
        <p:nvSpPr>
          <p:cNvPr id="2" name="Freeform 2"/>
          <p:cNvSpPr/>
          <p:nvPr/>
        </p:nvSpPr>
        <p:spPr>
          <a:xfrm rot="-2249463">
            <a:off x="12356397" y="-675014"/>
            <a:ext cx="6430915" cy="7369481"/>
          </a:xfrm>
          <a:custGeom>
            <a:avLst/>
            <a:gdLst/>
            <a:ahLst/>
            <a:cxnLst/>
            <a:rect l="l" t="t" r="r" b="b"/>
            <a:pathLst>
              <a:path w="6430915" h="7369481">
                <a:moveTo>
                  <a:pt x="0" y="0"/>
                </a:moveTo>
                <a:lnTo>
                  <a:pt x="6430915" y="0"/>
                </a:lnTo>
                <a:lnTo>
                  <a:pt x="6430915" y="7369481"/>
                </a:lnTo>
                <a:lnTo>
                  <a:pt x="0" y="7369481"/>
                </a:lnTo>
                <a:lnTo>
                  <a:pt x="0" y="0"/>
                </a:lnTo>
                <a:close/>
              </a:path>
            </a:pathLst>
          </a:custGeom>
          <a:blipFill>
            <a:blip r:embed="rId2"/>
            <a:stretch>
              <a:fillRect/>
            </a:stretch>
          </a:blipFill>
        </p:spPr>
      </p:sp>
      <p:sp>
        <p:nvSpPr>
          <p:cNvPr id="3" name="TextBox 3"/>
          <p:cNvSpPr txBox="1"/>
          <p:nvPr/>
        </p:nvSpPr>
        <p:spPr>
          <a:xfrm>
            <a:off x="4777053" y="6766272"/>
            <a:ext cx="10562353" cy="1282700"/>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When SARS issues an AA88 letter, employers must deduct specified amounts from employee remuneration. Key risks include staff termination before deductions complete, and manual tracking failures.</a:t>
            </a:r>
          </a:p>
        </p:txBody>
      </p:sp>
      <p:grpSp>
        <p:nvGrpSpPr>
          <p:cNvPr id="4" name="Group 4"/>
          <p:cNvGrpSpPr/>
          <p:nvPr/>
        </p:nvGrpSpPr>
        <p:grpSpPr>
          <a:xfrm>
            <a:off x="-2914465" y="5945568"/>
            <a:ext cx="8094199" cy="9418704"/>
            <a:chOff x="0" y="0"/>
            <a:chExt cx="698500" cy="812800"/>
          </a:xfrm>
        </p:grpSpPr>
        <p:sp>
          <p:nvSpPr>
            <p:cNvPr id="5" name="Freeform 5"/>
            <p:cNvSpPr/>
            <p:nvPr/>
          </p:nvSpPr>
          <p:spPr>
            <a:xfrm>
              <a:off x="0" y="9756"/>
              <a:ext cx="698500" cy="793289"/>
            </a:xfrm>
            <a:custGeom>
              <a:avLst/>
              <a:gdLst/>
              <a:ahLst/>
              <a:cxnLst/>
              <a:rect l="l" t="t" r="r" b="b"/>
              <a:pathLst>
                <a:path w="698500" h="793289">
                  <a:moveTo>
                    <a:pt x="380511" y="8432"/>
                  </a:moveTo>
                  <a:lnTo>
                    <a:pt x="667239" y="175256"/>
                  </a:lnTo>
                  <a:cubicBezTo>
                    <a:pt x="686593" y="186517"/>
                    <a:pt x="698500" y="207219"/>
                    <a:pt x="698500" y="229611"/>
                  </a:cubicBezTo>
                  <a:lnTo>
                    <a:pt x="698500" y="563677"/>
                  </a:lnTo>
                  <a:cubicBezTo>
                    <a:pt x="698500" y="586069"/>
                    <a:pt x="686593" y="606771"/>
                    <a:pt x="667239" y="618032"/>
                  </a:cubicBezTo>
                  <a:lnTo>
                    <a:pt x="380511" y="784856"/>
                  </a:lnTo>
                  <a:cubicBezTo>
                    <a:pt x="361187" y="796099"/>
                    <a:pt x="337313" y="796099"/>
                    <a:pt x="317989" y="784856"/>
                  </a:cubicBezTo>
                  <a:lnTo>
                    <a:pt x="31261" y="618032"/>
                  </a:lnTo>
                  <a:cubicBezTo>
                    <a:pt x="11907" y="606771"/>
                    <a:pt x="0" y="586069"/>
                    <a:pt x="0" y="563677"/>
                  </a:cubicBezTo>
                  <a:lnTo>
                    <a:pt x="0" y="229611"/>
                  </a:lnTo>
                  <a:cubicBezTo>
                    <a:pt x="0" y="207219"/>
                    <a:pt x="11907" y="186517"/>
                    <a:pt x="31261" y="175256"/>
                  </a:cubicBezTo>
                  <a:lnTo>
                    <a:pt x="317989" y="8432"/>
                  </a:lnTo>
                  <a:cubicBezTo>
                    <a:pt x="337313" y="-2811"/>
                    <a:pt x="361187" y="-2811"/>
                    <a:pt x="380511" y="8432"/>
                  </a:cubicBezTo>
                  <a:close/>
                </a:path>
              </a:pathLst>
            </a:custGeom>
            <a:solidFill>
              <a:srgbClr val="100F16"/>
            </a:solidFill>
          </p:spPr>
        </p:sp>
        <p:sp>
          <p:nvSpPr>
            <p:cNvPr id="6" name="TextBox 6"/>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7" name="TextBox 7"/>
          <p:cNvSpPr txBox="1"/>
          <p:nvPr/>
        </p:nvSpPr>
        <p:spPr>
          <a:xfrm>
            <a:off x="4777053" y="3325415"/>
            <a:ext cx="9814035" cy="1194282"/>
          </a:xfrm>
          <a:prstGeom prst="rect">
            <a:avLst/>
          </a:prstGeom>
        </p:spPr>
        <p:txBody>
          <a:bodyPr lIns="0" tIns="0" rIns="0" bIns="0" rtlCol="0" anchor="t">
            <a:spAutoFit/>
          </a:bodyPr>
          <a:lstStyle/>
          <a:p>
            <a:pPr marL="0" lvl="0" indent="0" algn="l">
              <a:lnSpc>
                <a:spcPts val="4454"/>
              </a:lnSpc>
            </a:pPr>
            <a:r>
              <a:rPr lang="en-US" sz="4639" b="1" spc="-236">
                <a:solidFill>
                  <a:srgbClr val="FFFFFF"/>
                </a:solidFill>
                <a:latin typeface="Poppins Bold"/>
                <a:ea typeface="Poppins Bold"/>
                <a:cs typeface="Poppins Bold"/>
                <a:sym typeface="Poppins Bold"/>
              </a:rPr>
              <a:t>AA88 THIRD PARTY APPOINTMENT COMPLIANCE</a:t>
            </a:r>
          </a:p>
        </p:txBody>
      </p:sp>
      <p:sp>
        <p:nvSpPr>
          <p:cNvPr id="8" name="TextBox 8"/>
          <p:cNvSpPr txBox="1"/>
          <p:nvPr/>
        </p:nvSpPr>
        <p:spPr>
          <a:xfrm>
            <a:off x="4777053" y="2611200"/>
            <a:ext cx="7470136" cy="710655"/>
          </a:xfrm>
          <a:prstGeom prst="rect">
            <a:avLst/>
          </a:prstGeom>
        </p:spPr>
        <p:txBody>
          <a:bodyPr lIns="0" tIns="0" rIns="0" bIns="0" rtlCol="0" anchor="t">
            <a:spAutoFit/>
          </a:bodyPr>
          <a:lstStyle/>
          <a:p>
            <a:pPr marL="0" lvl="0" indent="0" algn="l">
              <a:lnSpc>
                <a:spcPts val="2830"/>
              </a:lnSpc>
            </a:pPr>
            <a:r>
              <a:rPr lang="en-US" sz="2021" spc="988">
                <a:solidFill>
                  <a:srgbClr val="9C8070"/>
                </a:solidFill>
                <a:latin typeface="Poppins"/>
                <a:ea typeface="Poppins"/>
                <a:cs typeface="Poppins"/>
                <a:sym typeface="Poppins"/>
              </a:rPr>
              <a:t>SESSION 44 | ITS USER GROUP CONFERENCE 2026</a:t>
            </a:r>
          </a:p>
        </p:txBody>
      </p:sp>
      <p:sp>
        <p:nvSpPr>
          <p:cNvPr id="9" name="TextBox 9"/>
          <p:cNvSpPr txBox="1"/>
          <p:nvPr/>
        </p:nvSpPr>
        <p:spPr>
          <a:xfrm>
            <a:off x="4777053" y="6016087"/>
            <a:ext cx="5178311"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Tax Administration Act Requirements</a:t>
            </a:r>
          </a:p>
        </p:txBody>
      </p:sp>
      <p:grpSp>
        <p:nvGrpSpPr>
          <p:cNvPr id="10" name="Group 10"/>
          <p:cNvGrpSpPr/>
          <p:nvPr/>
        </p:nvGrpSpPr>
        <p:grpSpPr>
          <a:xfrm>
            <a:off x="-522623" y="-1431271"/>
            <a:ext cx="4628396" cy="5385769"/>
            <a:chOff x="0" y="0"/>
            <a:chExt cx="698500" cy="812800"/>
          </a:xfrm>
        </p:grpSpPr>
        <p:sp>
          <p:nvSpPr>
            <p:cNvPr id="11" name="Freeform 11"/>
            <p:cNvSpPr/>
            <p:nvPr/>
          </p:nvSpPr>
          <p:spPr>
            <a:xfrm>
              <a:off x="0" y="17449"/>
              <a:ext cx="698500" cy="777903"/>
            </a:xfrm>
            <a:custGeom>
              <a:avLst/>
              <a:gdLst/>
              <a:ahLst/>
              <a:cxnLst/>
              <a:rect l="l" t="t" r="r" b="b"/>
              <a:pathLst>
                <a:path w="698500" h="777903">
                  <a:moveTo>
                    <a:pt x="405162" y="15081"/>
                  </a:moveTo>
                  <a:lnTo>
                    <a:pt x="642588" y="153221"/>
                  </a:lnTo>
                  <a:cubicBezTo>
                    <a:pt x="677204" y="173361"/>
                    <a:pt x="698500" y="210389"/>
                    <a:pt x="698500" y="250437"/>
                  </a:cubicBezTo>
                  <a:lnTo>
                    <a:pt x="698500" y="527465"/>
                  </a:lnTo>
                  <a:cubicBezTo>
                    <a:pt x="698500" y="567513"/>
                    <a:pt x="677204" y="604541"/>
                    <a:pt x="642588" y="624681"/>
                  </a:cubicBezTo>
                  <a:lnTo>
                    <a:pt x="405162" y="762821"/>
                  </a:lnTo>
                  <a:cubicBezTo>
                    <a:pt x="370599" y="782930"/>
                    <a:pt x="327901" y="782930"/>
                    <a:pt x="293338" y="762821"/>
                  </a:cubicBezTo>
                  <a:lnTo>
                    <a:pt x="55912" y="624681"/>
                  </a:lnTo>
                  <a:cubicBezTo>
                    <a:pt x="21296" y="604541"/>
                    <a:pt x="0" y="567513"/>
                    <a:pt x="0" y="527465"/>
                  </a:cubicBezTo>
                  <a:lnTo>
                    <a:pt x="0" y="250437"/>
                  </a:lnTo>
                  <a:cubicBezTo>
                    <a:pt x="0" y="210389"/>
                    <a:pt x="21296" y="173361"/>
                    <a:pt x="55912" y="153221"/>
                  </a:cubicBezTo>
                  <a:lnTo>
                    <a:pt x="293338" y="15081"/>
                  </a:lnTo>
                  <a:cubicBezTo>
                    <a:pt x="327901" y="-5028"/>
                    <a:pt x="370599" y="-5028"/>
                    <a:pt x="405162" y="15081"/>
                  </a:cubicBezTo>
                  <a:close/>
                </a:path>
              </a:pathLst>
            </a:custGeom>
            <a:blipFill>
              <a:blip r:embed="rId3"/>
              <a:stretch>
                <a:fillRect t="-5513" b="-5513"/>
              </a:stretch>
            </a:blipFill>
            <a:ln w="200025" cap="rnd">
              <a:solidFill>
                <a:srgbClr val="9C8070"/>
              </a:solidFill>
              <a:prstDash val="solid"/>
              <a:round/>
            </a:ln>
          </p:spPr>
        </p:sp>
      </p:grpSp>
      <p:grpSp>
        <p:nvGrpSpPr>
          <p:cNvPr id="12" name="Group 12"/>
          <p:cNvGrpSpPr/>
          <p:nvPr/>
        </p:nvGrpSpPr>
        <p:grpSpPr>
          <a:xfrm>
            <a:off x="15581868" y="7962036"/>
            <a:ext cx="4628396" cy="5385769"/>
            <a:chOff x="0" y="0"/>
            <a:chExt cx="698500" cy="812800"/>
          </a:xfrm>
        </p:grpSpPr>
        <p:sp>
          <p:nvSpPr>
            <p:cNvPr id="13" name="Freeform 13"/>
            <p:cNvSpPr/>
            <p:nvPr/>
          </p:nvSpPr>
          <p:spPr>
            <a:xfrm>
              <a:off x="0" y="17449"/>
              <a:ext cx="698500" cy="777903"/>
            </a:xfrm>
            <a:custGeom>
              <a:avLst/>
              <a:gdLst/>
              <a:ahLst/>
              <a:cxnLst/>
              <a:rect l="l" t="t" r="r" b="b"/>
              <a:pathLst>
                <a:path w="698500" h="777903">
                  <a:moveTo>
                    <a:pt x="405162" y="15081"/>
                  </a:moveTo>
                  <a:lnTo>
                    <a:pt x="642588" y="153221"/>
                  </a:lnTo>
                  <a:cubicBezTo>
                    <a:pt x="677204" y="173361"/>
                    <a:pt x="698500" y="210389"/>
                    <a:pt x="698500" y="250437"/>
                  </a:cubicBezTo>
                  <a:lnTo>
                    <a:pt x="698500" y="527465"/>
                  </a:lnTo>
                  <a:cubicBezTo>
                    <a:pt x="698500" y="567513"/>
                    <a:pt x="677204" y="604541"/>
                    <a:pt x="642588" y="624681"/>
                  </a:cubicBezTo>
                  <a:lnTo>
                    <a:pt x="405162" y="762821"/>
                  </a:lnTo>
                  <a:cubicBezTo>
                    <a:pt x="370599" y="782930"/>
                    <a:pt x="327901" y="782930"/>
                    <a:pt x="293338" y="762821"/>
                  </a:cubicBezTo>
                  <a:lnTo>
                    <a:pt x="55912" y="624681"/>
                  </a:lnTo>
                  <a:cubicBezTo>
                    <a:pt x="21296" y="604541"/>
                    <a:pt x="0" y="567513"/>
                    <a:pt x="0" y="527465"/>
                  </a:cubicBezTo>
                  <a:lnTo>
                    <a:pt x="0" y="250437"/>
                  </a:lnTo>
                  <a:cubicBezTo>
                    <a:pt x="0" y="210389"/>
                    <a:pt x="21296" y="173361"/>
                    <a:pt x="55912" y="153221"/>
                  </a:cubicBezTo>
                  <a:lnTo>
                    <a:pt x="293338" y="15081"/>
                  </a:lnTo>
                  <a:cubicBezTo>
                    <a:pt x="327901" y="-5028"/>
                    <a:pt x="370599" y="-5028"/>
                    <a:pt x="405162" y="15081"/>
                  </a:cubicBezTo>
                  <a:close/>
                </a:path>
              </a:pathLst>
            </a:custGeom>
            <a:blipFill>
              <a:blip r:embed="rId4"/>
              <a:stretch>
                <a:fillRect l="-34312" t="-439" r="-34312" b="-439"/>
              </a:stretch>
            </a:blipFill>
            <a:ln w="200025" cap="rnd">
              <a:solidFill>
                <a:srgbClr val="9C8070"/>
              </a:solidFill>
              <a:prstDash val="solid"/>
              <a:round/>
            </a:ln>
          </p:spPr>
        </p:sp>
      </p:grpSp>
      <p:sp>
        <p:nvSpPr>
          <p:cNvPr id="14" name="TextBox 14"/>
          <p:cNvSpPr txBox="1"/>
          <p:nvPr/>
        </p:nvSpPr>
        <p:spPr>
          <a:xfrm>
            <a:off x="10724653" y="6016087"/>
            <a:ext cx="6419621"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Deduction Obligations &amp; Risk Management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grpSp>
        <p:nvGrpSpPr>
          <p:cNvPr id="2" name="Group 2"/>
          <p:cNvGrpSpPr/>
          <p:nvPr/>
        </p:nvGrpSpPr>
        <p:grpSpPr>
          <a:xfrm>
            <a:off x="10872361" y="-1287961"/>
            <a:ext cx="11516017" cy="13400456"/>
            <a:chOff x="0" y="0"/>
            <a:chExt cx="698500" cy="812800"/>
          </a:xfrm>
        </p:grpSpPr>
        <p:sp>
          <p:nvSpPr>
            <p:cNvPr id="3" name="Freeform 3"/>
            <p:cNvSpPr/>
            <p:nvPr/>
          </p:nvSpPr>
          <p:spPr>
            <a:xfrm>
              <a:off x="0" y="6857"/>
              <a:ext cx="698500" cy="799086"/>
            </a:xfrm>
            <a:custGeom>
              <a:avLst/>
              <a:gdLst/>
              <a:ahLst/>
              <a:cxnLst/>
              <a:rect l="l" t="t" r="r" b="b"/>
              <a:pathLst>
                <a:path w="698500" h="799086">
                  <a:moveTo>
                    <a:pt x="371222" y="5927"/>
                  </a:moveTo>
                  <a:lnTo>
                    <a:pt x="676528" y="183559"/>
                  </a:lnTo>
                  <a:cubicBezTo>
                    <a:pt x="690131" y="191474"/>
                    <a:pt x="698500" y="206025"/>
                    <a:pt x="698500" y="221763"/>
                  </a:cubicBezTo>
                  <a:lnTo>
                    <a:pt x="698500" y="577323"/>
                  </a:lnTo>
                  <a:cubicBezTo>
                    <a:pt x="698500" y="593061"/>
                    <a:pt x="690131" y="607612"/>
                    <a:pt x="676528" y="615527"/>
                  </a:cubicBezTo>
                  <a:lnTo>
                    <a:pt x="371222" y="793159"/>
                  </a:lnTo>
                  <a:cubicBezTo>
                    <a:pt x="357640" y="801062"/>
                    <a:pt x="340860" y="801062"/>
                    <a:pt x="327278" y="793159"/>
                  </a:cubicBezTo>
                  <a:lnTo>
                    <a:pt x="21972" y="615527"/>
                  </a:lnTo>
                  <a:cubicBezTo>
                    <a:pt x="8369" y="607612"/>
                    <a:pt x="0" y="593061"/>
                    <a:pt x="0" y="577323"/>
                  </a:cubicBezTo>
                  <a:lnTo>
                    <a:pt x="0" y="221763"/>
                  </a:lnTo>
                  <a:cubicBezTo>
                    <a:pt x="0" y="206025"/>
                    <a:pt x="8369" y="191474"/>
                    <a:pt x="21972" y="183559"/>
                  </a:cubicBezTo>
                  <a:lnTo>
                    <a:pt x="327278" y="5927"/>
                  </a:lnTo>
                  <a:cubicBezTo>
                    <a:pt x="340860" y="-1976"/>
                    <a:pt x="357640" y="-1976"/>
                    <a:pt x="371222" y="5927"/>
                  </a:cubicBezTo>
                  <a:close/>
                </a:path>
              </a:pathLst>
            </a:custGeom>
            <a:solidFill>
              <a:srgbClr val="100F16"/>
            </a:solidFill>
          </p:spPr>
        </p:sp>
        <p:sp>
          <p:nvSpPr>
            <p:cNvPr id="4" name="TextBox 4"/>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5" name="Freeform 5"/>
          <p:cNvSpPr/>
          <p:nvPr/>
        </p:nvSpPr>
        <p:spPr>
          <a:xfrm rot="-2249463">
            <a:off x="-1158070" y="7000648"/>
            <a:ext cx="5641412" cy="5641412"/>
          </a:xfrm>
          <a:custGeom>
            <a:avLst/>
            <a:gdLst/>
            <a:ahLst/>
            <a:cxnLst/>
            <a:rect l="l" t="t" r="r" b="b"/>
            <a:pathLst>
              <a:path w="5641412" h="5641412">
                <a:moveTo>
                  <a:pt x="0" y="0"/>
                </a:moveTo>
                <a:lnTo>
                  <a:pt x="5641412" y="0"/>
                </a:lnTo>
                <a:lnTo>
                  <a:pt x="5641412" y="5641411"/>
                </a:lnTo>
                <a:lnTo>
                  <a:pt x="0" y="56414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2249463">
            <a:off x="-1903496" y="144845"/>
            <a:ext cx="3415463" cy="3415463"/>
          </a:xfrm>
          <a:custGeom>
            <a:avLst/>
            <a:gdLst/>
            <a:ahLst/>
            <a:cxnLst/>
            <a:rect l="l" t="t" r="r" b="b"/>
            <a:pathLst>
              <a:path w="3415463" h="3415463">
                <a:moveTo>
                  <a:pt x="0" y="0"/>
                </a:moveTo>
                <a:lnTo>
                  <a:pt x="3415462" y="0"/>
                </a:lnTo>
                <a:lnTo>
                  <a:pt x="3415462" y="3415462"/>
                </a:lnTo>
                <a:lnTo>
                  <a:pt x="0" y="34154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8817922">
            <a:off x="16745777" y="8701897"/>
            <a:ext cx="3415463" cy="3415463"/>
          </a:xfrm>
          <a:custGeom>
            <a:avLst/>
            <a:gdLst/>
            <a:ahLst/>
            <a:cxnLst/>
            <a:rect l="l" t="t" r="r" b="b"/>
            <a:pathLst>
              <a:path w="3415463" h="3415463">
                <a:moveTo>
                  <a:pt x="0" y="0"/>
                </a:moveTo>
                <a:lnTo>
                  <a:pt x="3415462" y="0"/>
                </a:lnTo>
                <a:lnTo>
                  <a:pt x="3415462" y="3415462"/>
                </a:lnTo>
                <a:lnTo>
                  <a:pt x="0" y="34154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1323755" y="2391938"/>
            <a:ext cx="7141100" cy="1119665"/>
          </a:xfrm>
          <a:prstGeom prst="rect">
            <a:avLst/>
          </a:prstGeom>
        </p:spPr>
        <p:txBody>
          <a:bodyPr lIns="0" tIns="0" rIns="0" bIns="0" rtlCol="0" anchor="t">
            <a:spAutoFit/>
          </a:bodyPr>
          <a:lstStyle/>
          <a:p>
            <a:pPr marL="0" lvl="0" indent="0" algn="l">
              <a:lnSpc>
                <a:spcPts val="9680"/>
              </a:lnSpc>
            </a:pPr>
            <a:r>
              <a:rPr lang="en-US" sz="5200" b="1" spc="-514" dirty="0">
                <a:solidFill>
                  <a:srgbClr val="FFFFFF"/>
                </a:solidFill>
                <a:latin typeface="Poppins Bold"/>
                <a:ea typeface="Poppins Bold"/>
                <a:cs typeface="Poppins Bold"/>
                <a:sym typeface="Poppins Bold"/>
              </a:rPr>
              <a:t>RETURN OF EARNINGS</a:t>
            </a:r>
          </a:p>
        </p:txBody>
      </p:sp>
      <p:sp>
        <p:nvSpPr>
          <p:cNvPr id="9" name="TextBox 9"/>
          <p:cNvSpPr txBox="1"/>
          <p:nvPr/>
        </p:nvSpPr>
        <p:spPr>
          <a:xfrm>
            <a:off x="1530504" y="2163796"/>
            <a:ext cx="5690425" cy="459411"/>
          </a:xfrm>
          <a:prstGeom prst="rect">
            <a:avLst/>
          </a:prstGeom>
        </p:spPr>
        <p:txBody>
          <a:bodyPr lIns="0" tIns="0" rIns="0" bIns="0" rtlCol="0" anchor="t">
            <a:spAutoFit/>
          </a:bodyPr>
          <a:lstStyle/>
          <a:p>
            <a:pPr marL="0" lvl="0" indent="0" algn="l">
              <a:lnSpc>
                <a:spcPts val="3553"/>
              </a:lnSpc>
            </a:pPr>
            <a:r>
              <a:rPr lang="en-US" sz="2537" spc="1241">
                <a:solidFill>
                  <a:srgbClr val="9C8070"/>
                </a:solidFill>
                <a:latin typeface="Poppins"/>
                <a:ea typeface="Poppins"/>
                <a:cs typeface="Poppins"/>
                <a:sym typeface="Poppins"/>
              </a:rPr>
              <a:t>COIDA COMPLIANCE</a:t>
            </a:r>
          </a:p>
        </p:txBody>
      </p:sp>
      <p:sp>
        <p:nvSpPr>
          <p:cNvPr id="10" name="TextBox 10"/>
          <p:cNvSpPr txBox="1"/>
          <p:nvPr/>
        </p:nvSpPr>
        <p:spPr>
          <a:xfrm>
            <a:off x="1354335" y="4649738"/>
            <a:ext cx="7963876" cy="987524"/>
          </a:xfrm>
          <a:prstGeom prst="rect">
            <a:avLst/>
          </a:prstGeom>
        </p:spPr>
        <p:txBody>
          <a:bodyPr lIns="0" tIns="0" rIns="0" bIns="0" rtlCol="0" anchor="t">
            <a:spAutoFit/>
          </a:bodyPr>
          <a:lstStyle/>
          <a:p>
            <a:pPr marL="0" lvl="0" indent="0" algn="l">
              <a:lnSpc>
                <a:spcPts val="2632"/>
              </a:lnSpc>
              <a:spcBef>
                <a:spcPct val="0"/>
              </a:spcBef>
            </a:pPr>
            <a:r>
              <a:rPr lang="en-US" sz="1548" u="none" strike="noStrike" dirty="0">
                <a:solidFill>
                  <a:srgbClr val="FFFFFF">
                    <a:alpha val="71765"/>
                  </a:srgbClr>
                </a:solidFill>
                <a:latin typeface="Poppins"/>
                <a:ea typeface="Poppins"/>
                <a:cs typeface="Poppins"/>
                <a:sym typeface="Poppins"/>
              </a:rPr>
              <a:t>The Compensation for Occupational Injuries and Diseases Act requires accurate earnings classification. Maximum threshold: R633 168. Misclassification risks include acting allowances, responsibility allowances, overtime, and standby pay.</a:t>
            </a:r>
          </a:p>
        </p:txBody>
      </p:sp>
      <p:sp>
        <p:nvSpPr>
          <p:cNvPr id="11" name="TextBox 11"/>
          <p:cNvSpPr txBox="1"/>
          <p:nvPr/>
        </p:nvSpPr>
        <p:spPr>
          <a:xfrm>
            <a:off x="1354335" y="6976617"/>
            <a:ext cx="3738390" cy="408187"/>
          </a:xfrm>
          <a:prstGeom prst="rect">
            <a:avLst/>
          </a:prstGeom>
        </p:spPr>
        <p:txBody>
          <a:bodyPr lIns="0" tIns="0" rIns="0" bIns="0" rtlCol="0" anchor="t">
            <a:spAutoFit/>
          </a:bodyPr>
          <a:lstStyle/>
          <a:p>
            <a:pPr marL="0" lvl="0" indent="0" algn="l">
              <a:lnSpc>
                <a:spcPts val="3226"/>
              </a:lnSpc>
              <a:spcBef>
                <a:spcPct val="0"/>
              </a:spcBef>
            </a:pPr>
            <a:r>
              <a:rPr lang="en-US" sz="2304" b="1" spc="46" dirty="0">
                <a:solidFill>
                  <a:srgbClr val="FFFFFF"/>
                </a:solidFill>
                <a:latin typeface="Poppins Bold"/>
                <a:ea typeface="Poppins Bold"/>
                <a:cs typeface="Poppins Bold"/>
                <a:sym typeface="Poppins Bold"/>
              </a:rPr>
              <a:t>Earnings Classification</a:t>
            </a:r>
          </a:p>
        </p:txBody>
      </p:sp>
      <p:sp>
        <p:nvSpPr>
          <p:cNvPr id="12" name="TextBox 12"/>
          <p:cNvSpPr txBox="1"/>
          <p:nvPr/>
        </p:nvSpPr>
        <p:spPr>
          <a:xfrm>
            <a:off x="6000336" y="7018943"/>
            <a:ext cx="4439063" cy="390492"/>
          </a:xfrm>
          <a:prstGeom prst="rect">
            <a:avLst/>
          </a:prstGeom>
        </p:spPr>
        <p:txBody>
          <a:bodyPr wrap="square" lIns="0" tIns="0" rIns="0" bIns="0" rtlCol="0" anchor="t">
            <a:spAutoFit/>
          </a:bodyPr>
          <a:lstStyle/>
          <a:p>
            <a:pPr marL="0" lvl="0" indent="0" algn="l">
              <a:lnSpc>
                <a:spcPts val="3226"/>
              </a:lnSpc>
              <a:spcBef>
                <a:spcPct val="0"/>
              </a:spcBef>
            </a:pPr>
            <a:r>
              <a:rPr lang="en-US" sz="2304" b="1" spc="46" dirty="0">
                <a:solidFill>
                  <a:srgbClr val="FFFFFF"/>
                </a:solidFill>
                <a:latin typeface="Poppins Bold"/>
                <a:ea typeface="Poppins Bold"/>
                <a:cs typeface="Poppins Bold"/>
                <a:sym typeface="Poppins Bold"/>
              </a:rPr>
              <a:t>ERP Statutory Requirements</a:t>
            </a:r>
          </a:p>
        </p:txBody>
      </p:sp>
      <p:pic>
        <p:nvPicPr>
          <p:cNvPr id="13" name="Picture 13"/>
          <p:cNvPicPr>
            <a:picLocks noChangeAspect="1"/>
          </p:cNvPicPr>
          <p:nvPr/>
        </p:nvPicPr>
        <p:blipFill>
          <a:blip r:embed="rId6"/>
          <a:stretch>
            <a:fillRect/>
          </a:stretch>
        </p:blipFill>
        <p:spPr>
          <a:xfrm>
            <a:off x="9370074" y="862853"/>
            <a:ext cx="8542535" cy="856129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sp>
        <p:nvSpPr>
          <p:cNvPr id="2" name="Freeform 2"/>
          <p:cNvSpPr/>
          <p:nvPr/>
        </p:nvSpPr>
        <p:spPr>
          <a:xfrm rot="-2249463">
            <a:off x="6278072" y="-114333"/>
            <a:ext cx="16727161" cy="17418169"/>
          </a:xfrm>
          <a:custGeom>
            <a:avLst/>
            <a:gdLst/>
            <a:ahLst/>
            <a:cxnLst/>
            <a:rect l="l" t="t" r="r" b="b"/>
            <a:pathLst>
              <a:path w="16727161" h="17418169">
                <a:moveTo>
                  <a:pt x="0" y="0"/>
                </a:moveTo>
                <a:lnTo>
                  <a:pt x="16727161" y="0"/>
                </a:lnTo>
                <a:lnTo>
                  <a:pt x="16727161" y="17418169"/>
                </a:lnTo>
                <a:lnTo>
                  <a:pt x="0" y="17418169"/>
                </a:lnTo>
                <a:lnTo>
                  <a:pt x="0" y="0"/>
                </a:lnTo>
                <a:close/>
              </a:path>
            </a:pathLst>
          </a:custGeom>
          <a:blipFill>
            <a:blip r:embed="rId2"/>
            <a:stretch>
              <a:fillRect/>
            </a:stretch>
          </a:blipFill>
        </p:spPr>
      </p:sp>
      <p:sp>
        <p:nvSpPr>
          <p:cNvPr id="3" name="TextBox 3"/>
          <p:cNvSpPr txBox="1"/>
          <p:nvPr/>
        </p:nvSpPr>
        <p:spPr>
          <a:xfrm>
            <a:off x="3686657" y="2729233"/>
            <a:ext cx="10914685" cy="1338629"/>
          </a:xfrm>
          <a:prstGeom prst="rect">
            <a:avLst/>
          </a:prstGeom>
        </p:spPr>
        <p:txBody>
          <a:bodyPr lIns="0" tIns="0" rIns="0" bIns="0" rtlCol="0" anchor="t">
            <a:spAutoFit/>
          </a:bodyPr>
          <a:lstStyle/>
          <a:p>
            <a:pPr marL="0" lvl="0" indent="0" algn="ctr">
              <a:lnSpc>
                <a:spcPts val="4961"/>
              </a:lnSpc>
            </a:pPr>
            <a:r>
              <a:rPr lang="en-US" sz="5168" b="1" spc="-263" dirty="0">
                <a:solidFill>
                  <a:srgbClr val="FFFFFF"/>
                </a:solidFill>
                <a:latin typeface="Poppins Bold"/>
                <a:ea typeface="Poppins Bold"/>
                <a:cs typeface="Poppins Bold"/>
                <a:sym typeface="Poppins Bold"/>
              </a:rPr>
              <a:t>TRAVEL AND SUBSISTENCE ALLOWANCE RULES</a:t>
            </a:r>
          </a:p>
        </p:txBody>
      </p:sp>
      <p:sp>
        <p:nvSpPr>
          <p:cNvPr id="4" name="TextBox 4"/>
          <p:cNvSpPr txBox="1"/>
          <p:nvPr/>
        </p:nvSpPr>
        <p:spPr>
          <a:xfrm>
            <a:off x="5594726" y="1959009"/>
            <a:ext cx="7274564" cy="720725"/>
          </a:xfrm>
          <a:prstGeom prst="rect">
            <a:avLst/>
          </a:prstGeom>
        </p:spPr>
        <p:txBody>
          <a:bodyPr lIns="0" tIns="0" rIns="0" bIns="0" rtlCol="0" anchor="t">
            <a:spAutoFit/>
          </a:bodyPr>
          <a:lstStyle/>
          <a:p>
            <a:pPr marL="0" lvl="0" indent="0" algn="ctr">
              <a:lnSpc>
                <a:spcPts val="2800"/>
              </a:lnSpc>
            </a:pPr>
            <a:r>
              <a:rPr lang="en-US" sz="2000" spc="978">
                <a:solidFill>
                  <a:srgbClr val="9C8070"/>
                </a:solidFill>
                <a:latin typeface="Poppins"/>
                <a:ea typeface="Poppins"/>
                <a:cs typeface="Poppins"/>
                <a:sym typeface="Poppins"/>
              </a:rPr>
              <a:t>SESSION 44 | ITS USER GROUP CONFERENCE 2026</a:t>
            </a:r>
          </a:p>
        </p:txBody>
      </p:sp>
      <p:sp>
        <p:nvSpPr>
          <p:cNvPr id="5" name="Freeform 5"/>
          <p:cNvSpPr/>
          <p:nvPr/>
        </p:nvSpPr>
        <p:spPr>
          <a:xfrm rot="8817922">
            <a:off x="-1250421" y="-524270"/>
            <a:ext cx="3804250" cy="3798705"/>
          </a:xfrm>
          <a:custGeom>
            <a:avLst/>
            <a:gdLst/>
            <a:ahLst/>
            <a:cxnLst/>
            <a:rect l="l" t="t" r="r" b="b"/>
            <a:pathLst>
              <a:path w="3804250" h="3798705">
                <a:moveTo>
                  <a:pt x="0" y="0"/>
                </a:moveTo>
                <a:lnTo>
                  <a:pt x="3804250" y="0"/>
                </a:lnTo>
                <a:lnTo>
                  <a:pt x="3804250" y="3798705"/>
                </a:lnTo>
                <a:lnTo>
                  <a:pt x="0" y="3798705"/>
                </a:lnTo>
                <a:lnTo>
                  <a:pt x="0" y="0"/>
                </a:lnTo>
                <a:close/>
              </a:path>
            </a:pathLst>
          </a:custGeom>
          <a:blipFill>
            <a:blip r:embed="rId3"/>
            <a:stretch>
              <a:fillRect/>
            </a:stretch>
          </a:blipFill>
        </p:spPr>
      </p:sp>
      <p:sp>
        <p:nvSpPr>
          <p:cNvPr id="6" name="TextBox 6"/>
          <p:cNvSpPr txBox="1"/>
          <p:nvPr/>
        </p:nvSpPr>
        <p:spPr>
          <a:xfrm>
            <a:off x="1722710" y="5827010"/>
            <a:ext cx="4620612" cy="2568575"/>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Income Tax Act Section 8 prescribes allowable rates:</a:t>
            </a:r>
          </a:p>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 Meals &amp; Incidentals: R595 per day</a:t>
            </a:r>
          </a:p>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 Incidentals Only: R184 per day</a:t>
            </a:r>
          </a:p>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Amounts exceeding these rates become taxable income.</a:t>
            </a:r>
          </a:p>
        </p:txBody>
      </p:sp>
      <p:sp>
        <p:nvSpPr>
          <p:cNvPr id="7" name="TextBox 7"/>
          <p:cNvSpPr txBox="1"/>
          <p:nvPr/>
        </p:nvSpPr>
        <p:spPr>
          <a:xfrm>
            <a:off x="1722710" y="5076825"/>
            <a:ext cx="4896947"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Local Subsistence Rates</a:t>
            </a:r>
          </a:p>
        </p:txBody>
      </p:sp>
      <p:sp>
        <p:nvSpPr>
          <p:cNvPr id="8" name="TextBox 8"/>
          <p:cNvSpPr txBox="1"/>
          <p:nvPr/>
        </p:nvSpPr>
        <p:spPr>
          <a:xfrm>
            <a:off x="6771397" y="5827010"/>
            <a:ext cx="4620612" cy="2139950"/>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Staff must retain proof of travel and accommodation. Missing documentation exposes institutions to SARS audit findings and potential penalties for non-compliance.</a:t>
            </a:r>
          </a:p>
        </p:txBody>
      </p:sp>
      <p:sp>
        <p:nvSpPr>
          <p:cNvPr id="9" name="TextBox 9"/>
          <p:cNvSpPr txBox="1"/>
          <p:nvPr/>
        </p:nvSpPr>
        <p:spPr>
          <a:xfrm>
            <a:off x="6771397" y="5076825"/>
            <a:ext cx="4129535"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Documentation Requirements</a:t>
            </a:r>
          </a:p>
        </p:txBody>
      </p:sp>
      <p:sp>
        <p:nvSpPr>
          <p:cNvPr id="10" name="TextBox 10"/>
          <p:cNvSpPr txBox="1"/>
          <p:nvPr/>
        </p:nvSpPr>
        <p:spPr>
          <a:xfrm>
            <a:off x="11668343" y="5827010"/>
            <a:ext cx="5310717" cy="1711325"/>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Flat rate payments without verification create audit exposure. ERP systems must validate claims against prescribed limits and flag exceptions automatically.</a:t>
            </a:r>
          </a:p>
        </p:txBody>
      </p:sp>
      <p:sp>
        <p:nvSpPr>
          <p:cNvPr id="11" name="TextBox 11"/>
          <p:cNvSpPr txBox="1"/>
          <p:nvPr/>
        </p:nvSpPr>
        <p:spPr>
          <a:xfrm>
            <a:off x="11668343" y="5076825"/>
            <a:ext cx="5310717"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Compliance Risk Factors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grpSp>
        <p:nvGrpSpPr>
          <p:cNvPr id="2" name="Group 2"/>
          <p:cNvGrpSpPr/>
          <p:nvPr/>
        </p:nvGrpSpPr>
        <p:grpSpPr>
          <a:xfrm>
            <a:off x="10690302" y="-4142156"/>
            <a:ext cx="11516017" cy="13400456"/>
            <a:chOff x="0" y="0"/>
            <a:chExt cx="698500" cy="812800"/>
          </a:xfrm>
        </p:grpSpPr>
        <p:sp>
          <p:nvSpPr>
            <p:cNvPr id="3" name="Freeform 3"/>
            <p:cNvSpPr/>
            <p:nvPr/>
          </p:nvSpPr>
          <p:spPr>
            <a:xfrm>
              <a:off x="0" y="6857"/>
              <a:ext cx="698500" cy="799086"/>
            </a:xfrm>
            <a:custGeom>
              <a:avLst/>
              <a:gdLst/>
              <a:ahLst/>
              <a:cxnLst/>
              <a:rect l="l" t="t" r="r" b="b"/>
              <a:pathLst>
                <a:path w="698500" h="799086">
                  <a:moveTo>
                    <a:pt x="371222" y="5927"/>
                  </a:moveTo>
                  <a:lnTo>
                    <a:pt x="676528" y="183559"/>
                  </a:lnTo>
                  <a:cubicBezTo>
                    <a:pt x="690131" y="191474"/>
                    <a:pt x="698500" y="206025"/>
                    <a:pt x="698500" y="221763"/>
                  </a:cubicBezTo>
                  <a:lnTo>
                    <a:pt x="698500" y="577323"/>
                  </a:lnTo>
                  <a:cubicBezTo>
                    <a:pt x="698500" y="593061"/>
                    <a:pt x="690131" y="607612"/>
                    <a:pt x="676528" y="615527"/>
                  </a:cubicBezTo>
                  <a:lnTo>
                    <a:pt x="371222" y="793159"/>
                  </a:lnTo>
                  <a:cubicBezTo>
                    <a:pt x="357640" y="801062"/>
                    <a:pt x="340860" y="801062"/>
                    <a:pt x="327278" y="793159"/>
                  </a:cubicBezTo>
                  <a:lnTo>
                    <a:pt x="21972" y="615527"/>
                  </a:lnTo>
                  <a:cubicBezTo>
                    <a:pt x="8369" y="607612"/>
                    <a:pt x="0" y="593061"/>
                    <a:pt x="0" y="577323"/>
                  </a:cubicBezTo>
                  <a:lnTo>
                    <a:pt x="0" y="221763"/>
                  </a:lnTo>
                  <a:cubicBezTo>
                    <a:pt x="0" y="206025"/>
                    <a:pt x="8369" y="191474"/>
                    <a:pt x="21972" y="183559"/>
                  </a:cubicBezTo>
                  <a:lnTo>
                    <a:pt x="327278" y="5927"/>
                  </a:lnTo>
                  <a:cubicBezTo>
                    <a:pt x="340860" y="-1976"/>
                    <a:pt x="357640" y="-1976"/>
                    <a:pt x="371222" y="5927"/>
                  </a:cubicBezTo>
                  <a:close/>
                </a:path>
              </a:pathLst>
            </a:custGeom>
            <a:solidFill>
              <a:srgbClr val="100F16"/>
            </a:solidFill>
          </p:spPr>
        </p:sp>
        <p:sp>
          <p:nvSpPr>
            <p:cNvPr id="4" name="TextBox 4"/>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grpSp>
        <p:nvGrpSpPr>
          <p:cNvPr id="5" name="Group 5"/>
          <p:cNvGrpSpPr/>
          <p:nvPr/>
        </p:nvGrpSpPr>
        <p:grpSpPr>
          <a:xfrm>
            <a:off x="9508118" y="2025684"/>
            <a:ext cx="6298721" cy="7329420"/>
            <a:chOff x="0" y="0"/>
            <a:chExt cx="698500" cy="812800"/>
          </a:xfrm>
        </p:grpSpPr>
        <p:sp>
          <p:nvSpPr>
            <p:cNvPr id="6" name="Freeform 6"/>
            <p:cNvSpPr/>
            <p:nvPr/>
          </p:nvSpPr>
          <p:spPr>
            <a:xfrm>
              <a:off x="0" y="12822"/>
              <a:ext cx="698500" cy="787157"/>
            </a:xfrm>
            <a:custGeom>
              <a:avLst/>
              <a:gdLst/>
              <a:ahLst/>
              <a:cxnLst/>
              <a:rect l="l" t="t" r="r" b="b"/>
              <a:pathLst>
                <a:path w="698500" h="787157">
                  <a:moveTo>
                    <a:pt x="390335" y="11082"/>
                  </a:moveTo>
                  <a:lnTo>
                    <a:pt x="657415" y="166474"/>
                  </a:lnTo>
                  <a:cubicBezTo>
                    <a:pt x="682852" y="181274"/>
                    <a:pt x="698500" y="208482"/>
                    <a:pt x="698500" y="237911"/>
                  </a:cubicBezTo>
                  <a:lnTo>
                    <a:pt x="698500" y="549245"/>
                  </a:lnTo>
                  <a:cubicBezTo>
                    <a:pt x="698500" y="578674"/>
                    <a:pt x="682852" y="605882"/>
                    <a:pt x="657415" y="620682"/>
                  </a:cubicBezTo>
                  <a:lnTo>
                    <a:pt x="390335" y="776074"/>
                  </a:lnTo>
                  <a:cubicBezTo>
                    <a:pt x="364938" y="790851"/>
                    <a:pt x="333562" y="790851"/>
                    <a:pt x="308165" y="776074"/>
                  </a:cubicBezTo>
                  <a:lnTo>
                    <a:pt x="41085" y="620682"/>
                  </a:lnTo>
                  <a:cubicBezTo>
                    <a:pt x="15648" y="605882"/>
                    <a:pt x="0" y="578674"/>
                    <a:pt x="0" y="549245"/>
                  </a:cubicBezTo>
                  <a:lnTo>
                    <a:pt x="0" y="237911"/>
                  </a:lnTo>
                  <a:cubicBezTo>
                    <a:pt x="0" y="208482"/>
                    <a:pt x="15648" y="181274"/>
                    <a:pt x="41085" y="166474"/>
                  </a:cubicBezTo>
                  <a:lnTo>
                    <a:pt x="308165" y="11082"/>
                  </a:lnTo>
                  <a:cubicBezTo>
                    <a:pt x="333562" y="-3695"/>
                    <a:pt x="364938" y="-3695"/>
                    <a:pt x="390335" y="11082"/>
                  </a:cubicBezTo>
                  <a:close/>
                </a:path>
              </a:pathLst>
            </a:custGeom>
            <a:blipFill>
              <a:blip r:embed="rId2"/>
              <a:stretch>
                <a:fillRect t="-4860" b="-4860"/>
              </a:stretch>
            </a:blipFill>
            <a:ln w="200025" cap="rnd">
              <a:solidFill>
                <a:srgbClr val="9C8070"/>
              </a:solidFill>
              <a:prstDash val="solid"/>
              <a:round/>
            </a:ln>
          </p:spPr>
        </p:sp>
      </p:grpSp>
      <p:sp>
        <p:nvSpPr>
          <p:cNvPr id="7" name="Freeform 7"/>
          <p:cNvSpPr/>
          <p:nvPr/>
        </p:nvSpPr>
        <p:spPr>
          <a:xfrm rot="-2249463">
            <a:off x="-959460" y="22857"/>
            <a:ext cx="5641412" cy="5641412"/>
          </a:xfrm>
          <a:custGeom>
            <a:avLst/>
            <a:gdLst/>
            <a:ahLst/>
            <a:cxnLst/>
            <a:rect l="l" t="t" r="r" b="b"/>
            <a:pathLst>
              <a:path w="5641412" h="5641412">
                <a:moveTo>
                  <a:pt x="0" y="0"/>
                </a:moveTo>
                <a:lnTo>
                  <a:pt x="5641411" y="0"/>
                </a:lnTo>
                <a:lnTo>
                  <a:pt x="5641411" y="5641412"/>
                </a:lnTo>
                <a:lnTo>
                  <a:pt x="0" y="5641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1530504" y="2729233"/>
            <a:ext cx="7141100" cy="1951865"/>
          </a:xfrm>
          <a:prstGeom prst="rect">
            <a:avLst/>
          </a:prstGeom>
        </p:spPr>
        <p:txBody>
          <a:bodyPr lIns="0" tIns="0" rIns="0" bIns="0" rtlCol="0" anchor="t">
            <a:spAutoFit/>
          </a:bodyPr>
          <a:lstStyle/>
          <a:p>
            <a:pPr marL="0" lvl="0" indent="0" algn="l">
              <a:lnSpc>
                <a:spcPts val="4961"/>
              </a:lnSpc>
            </a:pPr>
            <a:r>
              <a:rPr lang="en-US" sz="5168" b="1" spc="-263">
                <a:solidFill>
                  <a:srgbClr val="FFFFFF"/>
                </a:solidFill>
                <a:latin typeface="Poppins Bold"/>
                <a:ea typeface="Poppins Bold"/>
                <a:cs typeface="Poppins Bold"/>
                <a:sym typeface="Poppins Bold"/>
              </a:rPr>
              <a:t>TRAVEL REIMBURSEMENT RATE AND TAXABLE EXCESS</a:t>
            </a:r>
          </a:p>
        </p:txBody>
      </p:sp>
      <p:sp>
        <p:nvSpPr>
          <p:cNvPr id="9" name="TextBox 9"/>
          <p:cNvSpPr txBox="1"/>
          <p:nvPr/>
        </p:nvSpPr>
        <p:spPr>
          <a:xfrm>
            <a:off x="1530504" y="1959009"/>
            <a:ext cx="6590059" cy="720725"/>
          </a:xfrm>
          <a:prstGeom prst="rect">
            <a:avLst/>
          </a:prstGeom>
        </p:spPr>
        <p:txBody>
          <a:bodyPr lIns="0" tIns="0" rIns="0" bIns="0" rtlCol="0" anchor="t">
            <a:spAutoFit/>
          </a:bodyPr>
          <a:lstStyle/>
          <a:p>
            <a:pPr marL="0" lvl="0" indent="0" algn="l">
              <a:lnSpc>
                <a:spcPts val="2800"/>
              </a:lnSpc>
            </a:pPr>
            <a:r>
              <a:rPr lang="en-US" sz="2000" spc="978">
                <a:solidFill>
                  <a:srgbClr val="9C8070"/>
                </a:solidFill>
                <a:latin typeface="Poppins"/>
                <a:ea typeface="Poppins"/>
                <a:cs typeface="Poppins"/>
                <a:sym typeface="Poppins"/>
              </a:rPr>
              <a:t>SESSION 44 | ITS USER GROUP CONFERENCE 2026</a:t>
            </a:r>
          </a:p>
        </p:txBody>
      </p:sp>
      <p:sp>
        <p:nvSpPr>
          <p:cNvPr id="10" name="TextBox 10"/>
          <p:cNvSpPr txBox="1"/>
          <p:nvPr/>
        </p:nvSpPr>
        <p:spPr>
          <a:xfrm>
            <a:off x="1530504" y="6549992"/>
            <a:ext cx="5580559" cy="2997200"/>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The 2026/27 SARS prescribed rate is R4.95 per kilometre. When employees receive reimbursement exceeding this rate, the excess becomes taxable income. Example: If reimbursed at R5.50/km for 500km, the taxable excess is (R5.50 - R4.95) × 500 = R275.</a:t>
            </a:r>
          </a:p>
        </p:txBody>
      </p:sp>
      <p:sp>
        <p:nvSpPr>
          <p:cNvPr id="11" name="TextBox 11"/>
          <p:cNvSpPr txBox="1"/>
          <p:nvPr/>
        </p:nvSpPr>
        <p:spPr>
          <a:xfrm>
            <a:off x="1530504" y="5799807"/>
            <a:ext cx="5823792"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New SARS rate: R4.95 per kilometre</a:t>
            </a:r>
          </a:p>
        </p:txBody>
      </p:sp>
      <p:sp>
        <p:nvSpPr>
          <p:cNvPr id="12" name="Freeform 12"/>
          <p:cNvSpPr/>
          <p:nvPr/>
        </p:nvSpPr>
        <p:spPr>
          <a:xfrm rot="-2249463">
            <a:off x="8555361" y="6184883"/>
            <a:ext cx="3415463" cy="3415463"/>
          </a:xfrm>
          <a:custGeom>
            <a:avLst/>
            <a:gdLst/>
            <a:ahLst/>
            <a:cxnLst/>
            <a:rect l="l" t="t" r="r" b="b"/>
            <a:pathLst>
              <a:path w="3415463" h="3415463">
                <a:moveTo>
                  <a:pt x="0" y="0"/>
                </a:moveTo>
                <a:lnTo>
                  <a:pt x="3415462" y="0"/>
                </a:lnTo>
                <a:lnTo>
                  <a:pt x="3415462" y="3415462"/>
                </a:lnTo>
                <a:lnTo>
                  <a:pt x="0" y="34154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rot="8817922">
            <a:off x="16580269" y="-1027828"/>
            <a:ext cx="3415463" cy="3415463"/>
          </a:xfrm>
          <a:custGeom>
            <a:avLst/>
            <a:gdLst/>
            <a:ahLst/>
            <a:cxnLst/>
            <a:rect l="l" t="t" r="r" b="b"/>
            <a:pathLst>
              <a:path w="3415463" h="3415463">
                <a:moveTo>
                  <a:pt x="0" y="0"/>
                </a:moveTo>
                <a:lnTo>
                  <a:pt x="3415462" y="0"/>
                </a:lnTo>
                <a:lnTo>
                  <a:pt x="3415462" y="3415462"/>
                </a:lnTo>
                <a:lnTo>
                  <a:pt x="0" y="34154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grpSp>
        <p:nvGrpSpPr>
          <p:cNvPr id="2" name="Group 2"/>
          <p:cNvGrpSpPr/>
          <p:nvPr/>
        </p:nvGrpSpPr>
        <p:grpSpPr>
          <a:xfrm>
            <a:off x="10872361" y="-1287961"/>
            <a:ext cx="11516017" cy="13400456"/>
            <a:chOff x="0" y="0"/>
            <a:chExt cx="698500" cy="812800"/>
          </a:xfrm>
        </p:grpSpPr>
        <p:sp>
          <p:nvSpPr>
            <p:cNvPr id="3" name="Freeform 3"/>
            <p:cNvSpPr/>
            <p:nvPr/>
          </p:nvSpPr>
          <p:spPr>
            <a:xfrm>
              <a:off x="0" y="6857"/>
              <a:ext cx="698500" cy="799086"/>
            </a:xfrm>
            <a:custGeom>
              <a:avLst/>
              <a:gdLst/>
              <a:ahLst/>
              <a:cxnLst/>
              <a:rect l="l" t="t" r="r" b="b"/>
              <a:pathLst>
                <a:path w="698500" h="799086">
                  <a:moveTo>
                    <a:pt x="371222" y="5927"/>
                  </a:moveTo>
                  <a:lnTo>
                    <a:pt x="676528" y="183559"/>
                  </a:lnTo>
                  <a:cubicBezTo>
                    <a:pt x="690131" y="191474"/>
                    <a:pt x="698500" y="206025"/>
                    <a:pt x="698500" y="221763"/>
                  </a:cubicBezTo>
                  <a:lnTo>
                    <a:pt x="698500" y="577323"/>
                  </a:lnTo>
                  <a:cubicBezTo>
                    <a:pt x="698500" y="593061"/>
                    <a:pt x="690131" y="607612"/>
                    <a:pt x="676528" y="615527"/>
                  </a:cubicBezTo>
                  <a:lnTo>
                    <a:pt x="371222" y="793159"/>
                  </a:lnTo>
                  <a:cubicBezTo>
                    <a:pt x="357640" y="801062"/>
                    <a:pt x="340860" y="801062"/>
                    <a:pt x="327278" y="793159"/>
                  </a:cubicBezTo>
                  <a:lnTo>
                    <a:pt x="21972" y="615527"/>
                  </a:lnTo>
                  <a:cubicBezTo>
                    <a:pt x="8369" y="607612"/>
                    <a:pt x="0" y="593061"/>
                    <a:pt x="0" y="577323"/>
                  </a:cubicBezTo>
                  <a:lnTo>
                    <a:pt x="0" y="221763"/>
                  </a:lnTo>
                  <a:cubicBezTo>
                    <a:pt x="0" y="206025"/>
                    <a:pt x="8369" y="191474"/>
                    <a:pt x="21972" y="183559"/>
                  </a:cubicBezTo>
                  <a:lnTo>
                    <a:pt x="327278" y="5927"/>
                  </a:lnTo>
                  <a:cubicBezTo>
                    <a:pt x="340860" y="-1976"/>
                    <a:pt x="357640" y="-1976"/>
                    <a:pt x="371222" y="5927"/>
                  </a:cubicBezTo>
                  <a:close/>
                </a:path>
              </a:pathLst>
            </a:custGeom>
            <a:solidFill>
              <a:srgbClr val="100F16"/>
            </a:solidFill>
          </p:spPr>
        </p:sp>
        <p:sp>
          <p:nvSpPr>
            <p:cNvPr id="4" name="TextBox 4"/>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5" name="Freeform 5"/>
          <p:cNvSpPr/>
          <p:nvPr/>
        </p:nvSpPr>
        <p:spPr>
          <a:xfrm rot="-2249463">
            <a:off x="-1158070" y="7000648"/>
            <a:ext cx="5641412" cy="5641412"/>
          </a:xfrm>
          <a:custGeom>
            <a:avLst/>
            <a:gdLst/>
            <a:ahLst/>
            <a:cxnLst/>
            <a:rect l="l" t="t" r="r" b="b"/>
            <a:pathLst>
              <a:path w="5641412" h="5641412">
                <a:moveTo>
                  <a:pt x="0" y="0"/>
                </a:moveTo>
                <a:lnTo>
                  <a:pt x="5641412" y="0"/>
                </a:lnTo>
                <a:lnTo>
                  <a:pt x="5641412" y="5641411"/>
                </a:lnTo>
                <a:lnTo>
                  <a:pt x="0" y="56414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2249463">
            <a:off x="-1903496" y="144845"/>
            <a:ext cx="3415463" cy="3415463"/>
          </a:xfrm>
          <a:custGeom>
            <a:avLst/>
            <a:gdLst/>
            <a:ahLst/>
            <a:cxnLst/>
            <a:rect l="l" t="t" r="r" b="b"/>
            <a:pathLst>
              <a:path w="3415463" h="3415463">
                <a:moveTo>
                  <a:pt x="0" y="0"/>
                </a:moveTo>
                <a:lnTo>
                  <a:pt x="3415462" y="0"/>
                </a:lnTo>
                <a:lnTo>
                  <a:pt x="3415462" y="3415462"/>
                </a:lnTo>
                <a:lnTo>
                  <a:pt x="0" y="34154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8817922">
            <a:off x="16745777" y="8701897"/>
            <a:ext cx="3415463" cy="3415463"/>
          </a:xfrm>
          <a:custGeom>
            <a:avLst/>
            <a:gdLst/>
            <a:ahLst/>
            <a:cxnLst/>
            <a:rect l="l" t="t" r="r" b="b"/>
            <a:pathLst>
              <a:path w="3415463" h="3415463">
                <a:moveTo>
                  <a:pt x="0" y="0"/>
                </a:moveTo>
                <a:lnTo>
                  <a:pt x="3415462" y="0"/>
                </a:lnTo>
                <a:lnTo>
                  <a:pt x="3415462" y="3415462"/>
                </a:lnTo>
                <a:lnTo>
                  <a:pt x="0" y="34154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1530504" y="2943545"/>
            <a:ext cx="7141100" cy="1328353"/>
          </a:xfrm>
          <a:prstGeom prst="rect">
            <a:avLst/>
          </a:prstGeom>
        </p:spPr>
        <p:txBody>
          <a:bodyPr lIns="0" tIns="0" rIns="0" bIns="0" rtlCol="0" anchor="t">
            <a:spAutoFit/>
          </a:bodyPr>
          <a:lstStyle/>
          <a:p>
            <a:pPr marL="0" lvl="0" indent="0" algn="l">
              <a:lnSpc>
                <a:spcPts val="4961"/>
              </a:lnSpc>
            </a:pPr>
            <a:r>
              <a:rPr lang="en-US" sz="5168" b="1" spc="-263">
                <a:solidFill>
                  <a:srgbClr val="FFFFFF"/>
                </a:solidFill>
                <a:latin typeface="Poppins Bold"/>
                <a:ea typeface="Poppins Bold"/>
                <a:cs typeface="Poppins Bold"/>
                <a:sym typeface="Poppins Bold"/>
              </a:rPr>
              <a:t>PAYE TAX TABLES AND BRACKET CREEP</a:t>
            </a:r>
          </a:p>
        </p:txBody>
      </p:sp>
      <p:sp>
        <p:nvSpPr>
          <p:cNvPr id="9" name="TextBox 9"/>
          <p:cNvSpPr txBox="1"/>
          <p:nvPr/>
        </p:nvSpPr>
        <p:spPr>
          <a:xfrm>
            <a:off x="1530504" y="2173321"/>
            <a:ext cx="6550945" cy="720725"/>
          </a:xfrm>
          <a:prstGeom prst="rect">
            <a:avLst/>
          </a:prstGeom>
        </p:spPr>
        <p:txBody>
          <a:bodyPr lIns="0" tIns="0" rIns="0" bIns="0" rtlCol="0" anchor="t">
            <a:spAutoFit/>
          </a:bodyPr>
          <a:lstStyle/>
          <a:p>
            <a:pPr marL="0" lvl="0" indent="0" algn="l">
              <a:lnSpc>
                <a:spcPts val="2800"/>
              </a:lnSpc>
            </a:pPr>
            <a:r>
              <a:rPr lang="en-US" sz="2000" spc="978">
                <a:solidFill>
                  <a:srgbClr val="9C8070"/>
                </a:solidFill>
                <a:latin typeface="Poppins"/>
                <a:ea typeface="Poppins"/>
                <a:cs typeface="Poppins"/>
                <a:sym typeface="Poppins"/>
              </a:rPr>
              <a:t>SESSION 44 | ITS USER GROUP CONFERENCE 2026</a:t>
            </a:r>
          </a:p>
        </p:txBody>
      </p:sp>
      <p:sp>
        <p:nvSpPr>
          <p:cNvPr id="10" name="TextBox 10"/>
          <p:cNvSpPr txBox="1"/>
          <p:nvPr/>
        </p:nvSpPr>
        <p:spPr>
          <a:xfrm>
            <a:off x="1530504" y="5019675"/>
            <a:ext cx="7963876" cy="2139950"/>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The 2026/27 tax year brings updated PAYE brackets. Bracket creep occurs when inflation pushes employees into higher tax brackets without real income gains. ERP systems require effective dated tax tables and simulation testing capabilities to ensure accurate PAYE calculations from 1 March annually.</a:t>
            </a:r>
          </a:p>
        </p:txBody>
      </p:sp>
      <p:sp>
        <p:nvSpPr>
          <p:cNvPr id="11" name="TextBox 11"/>
          <p:cNvSpPr txBox="1"/>
          <p:nvPr/>
        </p:nvSpPr>
        <p:spPr>
          <a:xfrm>
            <a:off x="1530504" y="7630194"/>
            <a:ext cx="3738390"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2026/27 Tax Brackets</a:t>
            </a:r>
          </a:p>
        </p:txBody>
      </p:sp>
      <p:sp>
        <p:nvSpPr>
          <p:cNvPr id="12" name="TextBox 12"/>
          <p:cNvSpPr txBox="1"/>
          <p:nvPr/>
        </p:nvSpPr>
        <p:spPr>
          <a:xfrm>
            <a:off x="5755990" y="7630194"/>
            <a:ext cx="3937000"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ERP Table Requirements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sp>
        <p:nvSpPr>
          <p:cNvPr id="2" name="Freeform 2"/>
          <p:cNvSpPr/>
          <p:nvPr/>
        </p:nvSpPr>
        <p:spPr>
          <a:xfrm rot="-2249463">
            <a:off x="12954800" y="5451523"/>
            <a:ext cx="5641412" cy="5641412"/>
          </a:xfrm>
          <a:custGeom>
            <a:avLst/>
            <a:gdLst/>
            <a:ahLst/>
            <a:cxnLst/>
            <a:rect l="l" t="t" r="r" b="b"/>
            <a:pathLst>
              <a:path w="5641412" h="5641412">
                <a:moveTo>
                  <a:pt x="0" y="0"/>
                </a:moveTo>
                <a:lnTo>
                  <a:pt x="5641411" y="0"/>
                </a:lnTo>
                <a:lnTo>
                  <a:pt x="5641411" y="5641412"/>
                </a:lnTo>
                <a:lnTo>
                  <a:pt x="0" y="56414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3686657" y="2729233"/>
            <a:ext cx="10914685" cy="709979"/>
          </a:xfrm>
          <a:prstGeom prst="rect">
            <a:avLst/>
          </a:prstGeom>
        </p:spPr>
        <p:txBody>
          <a:bodyPr lIns="0" tIns="0" rIns="0" bIns="0" rtlCol="0" anchor="t">
            <a:spAutoFit/>
          </a:bodyPr>
          <a:lstStyle/>
          <a:p>
            <a:pPr marL="0" lvl="0" indent="0" algn="ctr">
              <a:lnSpc>
                <a:spcPts val="4961"/>
              </a:lnSpc>
            </a:pPr>
            <a:r>
              <a:rPr lang="en-US" sz="5168" b="1" spc="-263">
                <a:solidFill>
                  <a:srgbClr val="FFFFFF"/>
                </a:solidFill>
                <a:latin typeface="Poppins Bold"/>
                <a:ea typeface="Poppins Bold"/>
                <a:cs typeface="Poppins Bold"/>
                <a:sym typeface="Poppins Bold"/>
              </a:rPr>
              <a:t>MEDICAL TAX CREDITS OVERVIEW</a:t>
            </a:r>
          </a:p>
        </p:txBody>
      </p:sp>
      <p:sp>
        <p:nvSpPr>
          <p:cNvPr id="4" name="TextBox 4"/>
          <p:cNvSpPr txBox="1"/>
          <p:nvPr/>
        </p:nvSpPr>
        <p:spPr>
          <a:xfrm>
            <a:off x="5086237" y="1968534"/>
            <a:ext cx="8330656" cy="640080"/>
          </a:xfrm>
          <a:prstGeom prst="rect">
            <a:avLst/>
          </a:prstGeom>
        </p:spPr>
        <p:txBody>
          <a:bodyPr lIns="0" tIns="0" rIns="0" bIns="0" rtlCol="0" anchor="t">
            <a:spAutoFit/>
          </a:bodyPr>
          <a:lstStyle/>
          <a:p>
            <a:pPr marL="0" lvl="0" indent="0" algn="ctr">
              <a:lnSpc>
                <a:spcPts val="2520"/>
              </a:lnSpc>
            </a:pPr>
            <a:r>
              <a:rPr lang="en-US" sz="1800" spc="880">
                <a:solidFill>
                  <a:srgbClr val="9C8070"/>
                </a:solidFill>
                <a:latin typeface="Poppins"/>
                <a:ea typeface="Poppins"/>
                <a:cs typeface="Poppins"/>
                <a:sym typeface="Poppins"/>
              </a:rPr>
              <a:t>SESSION 44 - ITS USER GROUP CONFERENCE 2026</a:t>
            </a:r>
          </a:p>
        </p:txBody>
      </p:sp>
      <p:sp>
        <p:nvSpPr>
          <p:cNvPr id="5" name="Freeform 5"/>
          <p:cNvSpPr/>
          <p:nvPr/>
        </p:nvSpPr>
        <p:spPr>
          <a:xfrm rot="8817922">
            <a:off x="-1046345" y="-332694"/>
            <a:ext cx="3415463" cy="3415463"/>
          </a:xfrm>
          <a:custGeom>
            <a:avLst/>
            <a:gdLst/>
            <a:ahLst/>
            <a:cxnLst/>
            <a:rect l="l" t="t" r="r" b="b"/>
            <a:pathLst>
              <a:path w="3415463" h="3415463">
                <a:moveTo>
                  <a:pt x="0" y="0"/>
                </a:moveTo>
                <a:lnTo>
                  <a:pt x="3415462" y="0"/>
                </a:lnTo>
                <a:lnTo>
                  <a:pt x="3415462" y="3415462"/>
                </a:lnTo>
                <a:lnTo>
                  <a:pt x="0" y="34154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1722710" y="5827010"/>
            <a:ext cx="4620612" cy="1711325"/>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R376 per month medical tax credit for the primary taxpayer. This credit directly reduces your PAYE liability, not your taxable income.</a:t>
            </a:r>
          </a:p>
        </p:txBody>
      </p:sp>
      <p:sp>
        <p:nvSpPr>
          <p:cNvPr id="7" name="TextBox 7"/>
          <p:cNvSpPr txBox="1"/>
          <p:nvPr/>
        </p:nvSpPr>
        <p:spPr>
          <a:xfrm>
            <a:off x="1722710" y="5076825"/>
            <a:ext cx="4896947"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Primary Taxpayer Credit</a:t>
            </a:r>
          </a:p>
        </p:txBody>
      </p:sp>
      <p:sp>
        <p:nvSpPr>
          <p:cNvPr id="8" name="TextBox 8"/>
          <p:cNvSpPr txBox="1"/>
          <p:nvPr/>
        </p:nvSpPr>
        <p:spPr>
          <a:xfrm>
            <a:off x="6771397" y="5827010"/>
            <a:ext cx="4620612" cy="2139950"/>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R752 per month combined credit when claiming for taxpayer and one dependant. Ensures medical scheme contributions receive appropriate tax relief.</a:t>
            </a:r>
          </a:p>
        </p:txBody>
      </p:sp>
      <p:sp>
        <p:nvSpPr>
          <p:cNvPr id="9" name="TextBox 9"/>
          <p:cNvSpPr txBox="1"/>
          <p:nvPr/>
        </p:nvSpPr>
        <p:spPr>
          <a:xfrm>
            <a:off x="6771397" y="5076825"/>
            <a:ext cx="4129535"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Taxpayer Plus One Dependant</a:t>
            </a:r>
          </a:p>
        </p:txBody>
      </p:sp>
      <p:sp>
        <p:nvSpPr>
          <p:cNvPr id="10" name="TextBox 10"/>
          <p:cNvSpPr txBox="1"/>
          <p:nvPr/>
        </p:nvSpPr>
        <p:spPr>
          <a:xfrm>
            <a:off x="11668343" y="5827010"/>
            <a:ext cx="5310717" cy="1711325"/>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R254 per month for each additional dependant beyond the first. ERP systems must accurately track dependant counts for correct credit calculation.</a:t>
            </a:r>
          </a:p>
        </p:txBody>
      </p:sp>
      <p:sp>
        <p:nvSpPr>
          <p:cNvPr id="11" name="TextBox 11"/>
          <p:cNvSpPr txBox="1"/>
          <p:nvPr/>
        </p:nvSpPr>
        <p:spPr>
          <a:xfrm>
            <a:off x="11668343" y="5076825"/>
            <a:ext cx="5310717"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Each Additional Dependant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grpSp>
        <p:nvGrpSpPr>
          <p:cNvPr id="2" name="Group 2"/>
          <p:cNvGrpSpPr/>
          <p:nvPr/>
        </p:nvGrpSpPr>
        <p:grpSpPr>
          <a:xfrm>
            <a:off x="10872361" y="-1287961"/>
            <a:ext cx="11516017" cy="13400456"/>
            <a:chOff x="0" y="0"/>
            <a:chExt cx="698500" cy="812800"/>
          </a:xfrm>
        </p:grpSpPr>
        <p:sp>
          <p:nvSpPr>
            <p:cNvPr id="3" name="Freeform 3"/>
            <p:cNvSpPr/>
            <p:nvPr/>
          </p:nvSpPr>
          <p:spPr>
            <a:xfrm>
              <a:off x="0" y="6857"/>
              <a:ext cx="698500" cy="799086"/>
            </a:xfrm>
            <a:custGeom>
              <a:avLst/>
              <a:gdLst/>
              <a:ahLst/>
              <a:cxnLst/>
              <a:rect l="l" t="t" r="r" b="b"/>
              <a:pathLst>
                <a:path w="698500" h="799086">
                  <a:moveTo>
                    <a:pt x="371222" y="5927"/>
                  </a:moveTo>
                  <a:lnTo>
                    <a:pt x="676528" y="183559"/>
                  </a:lnTo>
                  <a:cubicBezTo>
                    <a:pt x="690131" y="191474"/>
                    <a:pt x="698500" y="206025"/>
                    <a:pt x="698500" y="221763"/>
                  </a:cubicBezTo>
                  <a:lnTo>
                    <a:pt x="698500" y="577323"/>
                  </a:lnTo>
                  <a:cubicBezTo>
                    <a:pt x="698500" y="593061"/>
                    <a:pt x="690131" y="607612"/>
                    <a:pt x="676528" y="615527"/>
                  </a:cubicBezTo>
                  <a:lnTo>
                    <a:pt x="371222" y="793159"/>
                  </a:lnTo>
                  <a:cubicBezTo>
                    <a:pt x="357640" y="801062"/>
                    <a:pt x="340860" y="801062"/>
                    <a:pt x="327278" y="793159"/>
                  </a:cubicBezTo>
                  <a:lnTo>
                    <a:pt x="21972" y="615527"/>
                  </a:lnTo>
                  <a:cubicBezTo>
                    <a:pt x="8369" y="607612"/>
                    <a:pt x="0" y="593061"/>
                    <a:pt x="0" y="577323"/>
                  </a:cubicBezTo>
                  <a:lnTo>
                    <a:pt x="0" y="221763"/>
                  </a:lnTo>
                  <a:cubicBezTo>
                    <a:pt x="0" y="206025"/>
                    <a:pt x="8369" y="191474"/>
                    <a:pt x="21972" y="183559"/>
                  </a:cubicBezTo>
                  <a:lnTo>
                    <a:pt x="327278" y="5927"/>
                  </a:lnTo>
                  <a:cubicBezTo>
                    <a:pt x="340860" y="-1976"/>
                    <a:pt x="357640" y="-1976"/>
                    <a:pt x="371222" y="5927"/>
                  </a:cubicBezTo>
                  <a:close/>
                </a:path>
              </a:pathLst>
            </a:custGeom>
            <a:solidFill>
              <a:srgbClr val="100F16"/>
            </a:solidFill>
          </p:spPr>
        </p:sp>
        <p:sp>
          <p:nvSpPr>
            <p:cNvPr id="4" name="TextBox 4"/>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5" name="Freeform 5"/>
          <p:cNvSpPr/>
          <p:nvPr/>
        </p:nvSpPr>
        <p:spPr>
          <a:xfrm rot="-2249463">
            <a:off x="-1158070" y="7000648"/>
            <a:ext cx="5641412" cy="5641412"/>
          </a:xfrm>
          <a:custGeom>
            <a:avLst/>
            <a:gdLst/>
            <a:ahLst/>
            <a:cxnLst/>
            <a:rect l="l" t="t" r="r" b="b"/>
            <a:pathLst>
              <a:path w="5641412" h="5641412">
                <a:moveTo>
                  <a:pt x="0" y="0"/>
                </a:moveTo>
                <a:lnTo>
                  <a:pt x="5641412" y="0"/>
                </a:lnTo>
                <a:lnTo>
                  <a:pt x="5641412" y="5641411"/>
                </a:lnTo>
                <a:lnTo>
                  <a:pt x="0" y="56414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2249463">
            <a:off x="-1903496" y="144845"/>
            <a:ext cx="3415463" cy="3415463"/>
          </a:xfrm>
          <a:custGeom>
            <a:avLst/>
            <a:gdLst/>
            <a:ahLst/>
            <a:cxnLst/>
            <a:rect l="l" t="t" r="r" b="b"/>
            <a:pathLst>
              <a:path w="3415463" h="3415463">
                <a:moveTo>
                  <a:pt x="0" y="0"/>
                </a:moveTo>
                <a:lnTo>
                  <a:pt x="3415462" y="0"/>
                </a:lnTo>
                <a:lnTo>
                  <a:pt x="3415462" y="3415462"/>
                </a:lnTo>
                <a:lnTo>
                  <a:pt x="0" y="34154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8817922">
            <a:off x="16745777" y="8701897"/>
            <a:ext cx="3415463" cy="3415463"/>
          </a:xfrm>
          <a:custGeom>
            <a:avLst/>
            <a:gdLst/>
            <a:ahLst/>
            <a:cxnLst/>
            <a:rect l="l" t="t" r="r" b="b"/>
            <a:pathLst>
              <a:path w="3415463" h="3415463">
                <a:moveTo>
                  <a:pt x="0" y="0"/>
                </a:moveTo>
                <a:lnTo>
                  <a:pt x="3415462" y="0"/>
                </a:lnTo>
                <a:lnTo>
                  <a:pt x="3415462" y="3415462"/>
                </a:lnTo>
                <a:lnTo>
                  <a:pt x="0" y="34154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1530504" y="2943545"/>
            <a:ext cx="7141100" cy="1328353"/>
          </a:xfrm>
          <a:prstGeom prst="rect">
            <a:avLst/>
          </a:prstGeom>
        </p:spPr>
        <p:txBody>
          <a:bodyPr lIns="0" tIns="0" rIns="0" bIns="0" rtlCol="0" anchor="t">
            <a:spAutoFit/>
          </a:bodyPr>
          <a:lstStyle/>
          <a:p>
            <a:pPr marL="0" lvl="0" indent="0" algn="l">
              <a:lnSpc>
                <a:spcPts val="4961"/>
              </a:lnSpc>
            </a:pPr>
            <a:r>
              <a:rPr lang="en-US" sz="5168" b="1" spc="-263">
                <a:solidFill>
                  <a:srgbClr val="FFFFFF"/>
                </a:solidFill>
                <a:latin typeface="Poppins Bold"/>
                <a:ea typeface="Poppins Bold"/>
                <a:cs typeface="Poppins Bold"/>
                <a:sym typeface="Poppins Bold"/>
              </a:rPr>
              <a:t>TAX REBATES FOR 2026/27</a:t>
            </a:r>
          </a:p>
        </p:txBody>
      </p:sp>
      <p:sp>
        <p:nvSpPr>
          <p:cNvPr id="9" name="TextBox 9"/>
          <p:cNvSpPr txBox="1"/>
          <p:nvPr/>
        </p:nvSpPr>
        <p:spPr>
          <a:xfrm>
            <a:off x="1530504" y="2173321"/>
            <a:ext cx="6193986" cy="720725"/>
          </a:xfrm>
          <a:prstGeom prst="rect">
            <a:avLst/>
          </a:prstGeom>
        </p:spPr>
        <p:txBody>
          <a:bodyPr lIns="0" tIns="0" rIns="0" bIns="0" rtlCol="0" anchor="t">
            <a:spAutoFit/>
          </a:bodyPr>
          <a:lstStyle/>
          <a:p>
            <a:pPr marL="0" lvl="0" indent="0" algn="l">
              <a:lnSpc>
                <a:spcPts val="2800"/>
              </a:lnSpc>
            </a:pPr>
            <a:r>
              <a:rPr lang="en-US" sz="2000" spc="978">
                <a:solidFill>
                  <a:srgbClr val="9C8070"/>
                </a:solidFill>
                <a:latin typeface="Poppins"/>
                <a:ea typeface="Poppins"/>
                <a:cs typeface="Poppins"/>
                <a:sym typeface="Poppins"/>
              </a:rPr>
              <a:t>SESSION 44 | ITS USER GROUP CONFERENCE 2026</a:t>
            </a:r>
          </a:p>
        </p:txBody>
      </p:sp>
      <p:sp>
        <p:nvSpPr>
          <p:cNvPr id="10" name="TextBox 10"/>
          <p:cNvSpPr txBox="1"/>
          <p:nvPr/>
        </p:nvSpPr>
        <p:spPr>
          <a:xfrm>
            <a:off x="1286956" y="5288442"/>
            <a:ext cx="7963876" cy="1711325"/>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Tax rebates directly reduce PAYE liability based on taxpayer age. Accurate application of age-based rebates is essential for compliance and requires automated ERP validation to prevent errors and audit findings.</a:t>
            </a:r>
          </a:p>
        </p:txBody>
      </p:sp>
      <p:sp>
        <p:nvSpPr>
          <p:cNvPr id="11" name="TextBox 11"/>
          <p:cNvSpPr txBox="1"/>
          <p:nvPr/>
        </p:nvSpPr>
        <p:spPr>
          <a:xfrm>
            <a:off x="1530504" y="7630194"/>
            <a:ext cx="3738390"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Primary: R17 820</a:t>
            </a:r>
          </a:p>
        </p:txBody>
      </p:sp>
      <p:sp>
        <p:nvSpPr>
          <p:cNvPr id="12" name="TextBox 12"/>
          <p:cNvSpPr txBox="1"/>
          <p:nvPr/>
        </p:nvSpPr>
        <p:spPr>
          <a:xfrm>
            <a:off x="5755990" y="7630194"/>
            <a:ext cx="3937000"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Secondary: R9 765</a:t>
            </a:r>
          </a:p>
        </p:txBody>
      </p:sp>
      <p:pic>
        <p:nvPicPr>
          <p:cNvPr id="13" name="Picture 13"/>
          <p:cNvPicPr>
            <a:picLocks noChangeAspect="1"/>
          </p:cNvPicPr>
          <p:nvPr/>
        </p:nvPicPr>
        <p:blipFill>
          <a:blip r:embed="rId6"/>
          <a:stretch>
            <a:fillRect/>
          </a:stretch>
        </p:blipFill>
        <p:spPr>
          <a:xfrm>
            <a:off x="9370074" y="862853"/>
            <a:ext cx="8542535" cy="856129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sp>
        <p:nvSpPr>
          <p:cNvPr id="2" name="Freeform 2"/>
          <p:cNvSpPr/>
          <p:nvPr/>
        </p:nvSpPr>
        <p:spPr>
          <a:xfrm rot="-2249463">
            <a:off x="-353945" y="94235"/>
            <a:ext cx="4490692" cy="4434559"/>
          </a:xfrm>
          <a:custGeom>
            <a:avLst/>
            <a:gdLst/>
            <a:ahLst/>
            <a:cxnLst/>
            <a:rect l="l" t="t" r="r" b="b"/>
            <a:pathLst>
              <a:path w="4490692" h="4434559">
                <a:moveTo>
                  <a:pt x="0" y="0"/>
                </a:moveTo>
                <a:lnTo>
                  <a:pt x="4490692" y="0"/>
                </a:lnTo>
                <a:lnTo>
                  <a:pt x="4490692" y="4434559"/>
                </a:lnTo>
                <a:lnTo>
                  <a:pt x="0" y="4434559"/>
                </a:lnTo>
                <a:lnTo>
                  <a:pt x="0" y="0"/>
                </a:lnTo>
                <a:close/>
              </a:path>
            </a:pathLst>
          </a:custGeom>
          <a:blipFill>
            <a:blip r:embed="rId2"/>
            <a:stretch>
              <a:fillRect/>
            </a:stretch>
          </a:blipFill>
        </p:spPr>
      </p:sp>
      <p:sp>
        <p:nvSpPr>
          <p:cNvPr id="3" name="Freeform 3"/>
          <p:cNvSpPr/>
          <p:nvPr/>
        </p:nvSpPr>
        <p:spPr>
          <a:xfrm rot="-2249463">
            <a:off x="16383622" y="8905000"/>
            <a:ext cx="3235200" cy="3210936"/>
          </a:xfrm>
          <a:custGeom>
            <a:avLst/>
            <a:gdLst/>
            <a:ahLst/>
            <a:cxnLst/>
            <a:rect l="l" t="t" r="r" b="b"/>
            <a:pathLst>
              <a:path w="3235200" h="3210936">
                <a:moveTo>
                  <a:pt x="0" y="0"/>
                </a:moveTo>
                <a:lnTo>
                  <a:pt x="3235200" y="0"/>
                </a:lnTo>
                <a:lnTo>
                  <a:pt x="3235200" y="3210936"/>
                </a:lnTo>
                <a:lnTo>
                  <a:pt x="0" y="3210936"/>
                </a:lnTo>
                <a:lnTo>
                  <a:pt x="0" y="0"/>
                </a:lnTo>
                <a:close/>
              </a:path>
            </a:pathLst>
          </a:custGeom>
          <a:blipFill>
            <a:blip r:embed="rId3"/>
            <a:stretch>
              <a:fillRect/>
            </a:stretch>
          </a:blipFill>
        </p:spPr>
      </p:sp>
      <p:sp>
        <p:nvSpPr>
          <p:cNvPr id="4" name="TextBox 4"/>
          <p:cNvSpPr txBox="1"/>
          <p:nvPr/>
        </p:nvSpPr>
        <p:spPr>
          <a:xfrm>
            <a:off x="3214959" y="1967895"/>
            <a:ext cx="11858082" cy="805609"/>
          </a:xfrm>
          <a:prstGeom prst="rect">
            <a:avLst/>
          </a:prstGeom>
        </p:spPr>
        <p:txBody>
          <a:bodyPr lIns="0" tIns="0" rIns="0" bIns="0" rtlCol="0" anchor="t">
            <a:spAutoFit/>
          </a:bodyPr>
          <a:lstStyle/>
          <a:p>
            <a:pPr marL="0" lvl="0" indent="0" algn="ctr">
              <a:lnSpc>
                <a:spcPts val="5573"/>
              </a:lnSpc>
            </a:pPr>
            <a:r>
              <a:rPr lang="en-US" sz="5805" b="1" spc="-296">
                <a:solidFill>
                  <a:srgbClr val="FFFFFF"/>
                </a:solidFill>
                <a:latin typeface="Poppins Bold"/>
                <a:ea typeface="Poppins Bold"/>
                <a:cs typeface="Poppins Bold"/>
                <a:sym typeface="Poppins Bold"/>
              </a:rPr>
              <a:t>SDL AND UIF CONTRIBUTIONS</a:t>
            </a:r>
          </a:p>
        </p:txBody>
      </p:sp>
      <p:sp>
        <p:nvSpPr>
          <p:cNvPr id="5" name="TextBox 5"/>
          <p:cNvSpPr txBox="1"/>
          <p:nvPr/>
        </p:nvSpPr>
        <p:spPr>
          <a:xfrm>
            <a:off x="6298787" y="1197671"/>
            <a:ext cx="5690425" cy="720725"/>
          </a:xfrm>
          <a:prstGeom prst="rect">
            <a:avLst/>
          </a:prstGeom>
        </p:spPr>
        <p:txBody>
          <a:bodyPr lIns="0" tIns="0" rIns="0" bIns="0" rtlCol="0" anchor="t">
            <a:spAutoFit/>
          </a:bodyPr>
          <a:lstStyle/>
          <a:p>
            <a:pPr marL="0" lvl="0" indent="0" algn="ctr">
              <a:lnSpc>
                <a:spcPts val="2800"/>
              </a:lnSpc>
            </a:pPr>
            <a:r>
              <a:rPr lang="en-US" sz="2000" spc="978">
                <a:solidFill>
                  <a:srgbClr val="9C8070"/>
                </a:solidFill>
                <a:latin typeface="Poppins"/>
                <a:ea typeface="Poppins"/>
                <a:cs typeface="Poppins"/>
                <a:sym typeface="Poppins"/>
              </a:rPr>
              <a:t>PAYROLL STATUTORY DEDUCTIONS</a:t>
            </a:r>
          </a:p>
        </p:txBody>
      </p:sp>
      <p:grpSp>
        <p:nvGrpSpPr>
          <p:cNvPr id="6" name="Group 6"/>
          <p:cNvGrpSpPr/>
          <p:nvPr/>
        </p:nvGrpSpPr>
        <p:grpSpPr>
          <a:xfrm>
            <a:off x="7287830" y="4276251"/>
            <a:ext cx="1689712" cy="1966210"/>
            <a:chOff x="0" y="0"/>
            <a:chExt cx="698500" cy="812800"/>
          </a:xfrm>
        </p:grpSpPr>
        <p:sp>
          <p:nvSpPr>
            <p:cNvPr id="7" name="Freeform 7"/>
            <p:cNvSpPr/>
            <p:nvPr/>
          </p:nvSpPr>
          <p:spPr>
            <a:xfrm>
              <a:off x="0" y="13807"/>
              <a:ext cx="698500" cy="785185"/>
            </a:xfrm>
            <a:custGeom>
              <a:avLst/>
              <a:gdLst/>
              <a:ahLst/>
              <a:cxnLst/>
              <a:rect l="l" t="t" r="r" b="b"/>
              <a:pathLst>
                <a:path w="698500" h="785185">
                  <a:moveTo>
                    <a:pt x="393494" y="11935"/>
                  </a:moveTo>
                  <a:lnTo>
                    <a:pt x="654256" y="163651"/>
                  </a:lnTo>
                  <a:cubicBezTo>
                    <a:pt x="681649" y="179589"/>
                    <a:pt x="698500" y="208889"/>
                    <a:pt x="698500" y="240580"/>
                  </a:cubicBezTo>
                  <a:lnTo>
                    <a:pt x="698500" y="544606"/>
                  </a:lnTo>
                  <a:cubicBezTo>
                    <a:pt x="698500" y="576297"/>
                    <a:pt x="681649" y="605597"/>
                    <a:pt x="654256" y="621535"/>
                  </a:cubicBezTo>
                  <a:lnTo>
                    <a:pt x="393494" y="773251"/>
                  </a:lnTo>
                  <a:cubicBezTo>
                    <a:pt x="366144" y="789164"/>
                    <a:pt x="332356" y="789164"/>
                    <a:pt x="305006" y="773251"/>
                  </a:cubicBezTo>
                  <a:lnTo>
                    <a:pt x="44244" y="621535"/>
                  </a:lnTo>
                  <a:cubicBezTo>
                    <a:pt x="16851" y="605597"/>
                    <a:pt x="0" y="576297"/>
                    <a:pt x="0" y="544606"/>
                  </a:cubicBezTo>
                  <a:lnTo>
                    <a:pt x="0" y="240580"/>
                  </a:lnTo>
                  <a:cubicBezTo>
                    <a:pt x="0" y="208889"/>
                    <a:pt x="16851" y="179589"/>
                    <a:pt x="44244" y="163651"/>
                  </a:cubicBezTo>
                  <a:lnTo>
                    <a:pt x="305006" y="11935"/>
                  </a:lnTo>
                  <a:cubicBezTo>
                    <a:pt x="332356" y="-3978"/>
                    <a:pt x="366144" y="-3978"/>
                    <a:pt x="393494" y="11935"/>
                  </a:cubicBezTo>
                  <a:close/>
                </a:path>
              </a:pathLst>
            </a:custGeom>
            <a:solidFill>
              <a:srgbClr val="9C8070"/>
            </a:solidFill>
          </p:spPr>
        </p:sp>
        <p:sp>
          <p:nvSpPr>
            <p:cNvPr id="8" name="TextBox 8"/>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9" name="TextBox 9"/>
          <p:cNvSpPr txBox="1"/>
          <p:nvPr/>
        </p:nvSpPr>
        <p:spPr>
          <a:xfrm>
            <a:off x="1701715" y="4959761"/>
            <a:ext cx="5133687" cy="1282700"/>
          </a:xfrm>
          <a:prstGeom prst="rect">
            <a:avLst/>
          </a:prstGeom>
        </p:spPr>
        <p:txBody>
          <a:bodyPr lIns="0" tIns="0" rIns="0" bIns="0" rtlCol="0" anchor="t">
            <a:spAutoFit/>
          </a:bodyPr>
          <a:lstStyle/>
          <a:p>
            <a:pPr marL="0" lvl="0" indent="0" algn="r">
              <a:lnSpc>
                <a:spcPts val="3400"/>
              </a:lnSpc>
              <a:spcBef>
                <a:spcPct val="0"/>
              </a:spcBef>
            </a:pPr>
            <a:r>
              <a:rPr lang="en-US" sz="2000" u="none" strike="noStrike">
                <a:solidFill>
                  <a:srgbClr val="FFFFFF">
                    <a:alpha val="71765"/>
                  </a:srgbClr>
                </a:solidFill>
                <a:latin typeface="Poppins"/>
                <a:ea typeface="Poppins"/>
                <a:cs typeface="Poppins"/>
                <a:sym typeface="Poppins"/>
              </a:rPr>
              <a:t>1% of total payroll contributed by employer to fund skills training and development programmes.</a:t>
            </a:r>
          </a:p>
        </p:txBody>
      </p:sp>
      <p:sp>
        <p:nvSpPr>
          <p:cNvPr id="10" name="TextBox 10"/>
          <p:cNvSpPr txBox="1"/>
          <p:nvPr/>
        </p:nvSpPr>
        <p:spPr>
          <a:xfrm>
            <a:off x="1588374" y="4605748"/>
            <a:ext cx="5360369" cy="368300"/>
          </a:xfrm>
          <a:prstGeom prst="rect">
            <a:avLst/>
          </a:prstGeom>
        </p:spPr>
        <p:txBody>
          <a:bodyPr lIns="0" tIns="0" rIns="0" bIns="0" rtlCol="0" anchor="t">
            <a:spAutoFit/>
          </a:bodyPr>
          <a:lstStyle/>
          <a:p>
            <a:pPr marL="0" lvl="0" indent="0" algn="r">
              <a:lnSpc>
                <a:spcPts val="2800"/>
              </a:lnSpc>
              <a:spcBef>
                <a:spcPct val="0"/>
              </a:spcBef>
            </a:pPr>
            <a:r>
              <a:rPr lang="en-US" sz="2000" b="1" spc="40">
                <a:solidFill>
                  <a:srgbClr val="FFFFFF"/>
                </a:solidFill>
                <a:latin typeface="Poppins Bold"/>
                <a:ea typeface="Poppins Bold"/>
                <a:cs typeface="Poppins Bold"/>
                <a:sym typeface="Poppins Bold"/>
              </a:rPr>
              <a:t>Skills Development Levy (SDL)</a:t>
            </a:r>
          </a:p>
        </p:txBody>
      </p:sp>
      <p:sp>
        <p:nvSpPr>
          <p:cNvPr id="11" name="TextBox 11"/>
          <p:cNvSpPr txBox="1"/>
          <p:nvPr/>
        </p:nvSpPr>
        <p:spPr>
          <a:xfrm>
            <a:off x="7416377" y="4729573"/>
            <a:ext cx="1352362" cy="616606"/>
          </a:xfrm>
          <a:prstGeom prst="rect">
            <a:avLst/>
          </a:prstGeom>
        </p:spPr>
        <p:txBody>
          <a:bodyPr lIns="0" tIns="0" rIns="0" bIns="0" rtlCol="0" anchor="t">
            <a:spAutoFit/>
          </a:bodyPr>
          <a:lstStyle/>
          <a:p>
            <a:pPr marL="0" lvl="0" indent="0" algn="ctr">
              <a:lnSpc>
                <a:spcPts val="4258"/>
              </a:lnSpc>
            </a:pPr>
            <a:r>
              <a:rPr lang="en-US" sz="4435" b="1" spc="-226">
                <a:solidFill>
                  <a:srgbClr val="DCD9D5"/>
                </a:solidFill>
                <a:latin typeface="Poppins Bold"/>
                <a:ea typeface="Poppins Bold"/>
                <a:cs typeface="Poppins Bold"/>
                <a:sym typeface="Poppins Bold"/>
              </a:rPr>
              <a:t>01</a:t>
            </a:r>
          </a:p>
        </p:txBody>
      </p:sp>
      <p:grpSp>
        <p:nvGrpSpPr>
          <p:cNvPr id="12" name="Group 12"/>
          <p:cNvGrpSpPr/>
          <p:nvPr/>
        </p:nvGrpSpPr>
        <p:grpSpPr>
          <a:xfrm>
            <a:off x="7287830" y="6975886"/>
            <a:ext cx="1689712" cy="1966210"/>
            <a:chOff x="0" y="0"/>
            <a:chExt cx="698500" cy="812800"/>
          </a:xfrm>
        </p:grpSpPr>
        <p:sp>
          <p:nvSpPr>
            <p:cNvPr id="13" name="Freeform 13"/>
            <p:cNvSpPr/>
            <p:nvPr/>
          </p:nvSpPr>
          <p:spPr>
            <a:xfrm>
              <a:off x="0" y="13807"/>
              <a:ext cx="698500" cy="785185"/>
            </a:xfrm>
            <a:custGeom>
              <a:avLst/>
              <a:gdLst/>
              <a:ahLst/>
              <a:cxnLst/>
              <a:rect l="l" t="t" r="r" b="b"/>
              <a:pathLst>
                <a:path w="698500" h="785185">
                  <a:moveTo>
                    <a:pt x="393494" y="11935"/>
                  </a:moveTo>
                  <a:lnTo>
                    <a:pt x="654256" y="163651"/>
                  </a:lnTo>
                  <a:cubicBezTo>
                    <a:pt x="681649" y="179589"/>
                    <a:pt x="698500" y="208889"/>
                    <a:pt x="698500" y="240580"/>
                  </a:cubicBezTo>
                  <a:lnTo>
                    <a:pt x="698500" y="544606"/>
                  </a:lnTo>
                  <a:cubicBezTo>
                    <a:pt x="698500" y="576297"/>
                    <a:pt x="681649" y="605597"/>
                    <a:pt x="654256" y="621535"/>
                  </a:cubicBezTo>
                  <a:lnTo>
                    <a:pt x="393494" y="773251"/>
                  </a:lnTo>
                  <a:cubicBezTo>
                    <a:pt x="366144" y="789164"/>
                    <a:pt x="332356" y="789164"/>
                    <a:pt x="305006" y="773251"/>
                  </a:cubicBezTo>
                  <a:lnTo>
                    <a:pt x="44244" y="621535"/>
                  </a:lnTo>
                  <a:cubicBezTo>
                    <a:pt x="16851" y="605597"/>
                    <a:pt x="0" y="576297"/>
                    <a:pt x="0" y="544606"/>
                  </a:cubicBezTo>
                  <a:lnTo>
                    <a:pt x="0" y="240580"/>
                  </a:lnTo>
                  <a:cubicBezTo>
                    <a:pt x="0" y="208889"/>
                    <a:pt x="16851" y="179589"/>
                    <a:pt x="44244" y="163651"/>
                  </a:cubicBezTo>
                  <a:lnTo>
                    <a:pt x="305006" y="11935"/>
                  </a:lnTo>
                  <a:cubicBezTo>
                    <a:pt x="332356" y="-3978"/>
                    <a:pt x="366144" y="-3978"/>
                    <a:pt x="393494" y="11935"/>
                  </a:cubicBezTo>
                  <a:close/>
                </a:path>
              </a:pathLst>
            </a:custGeom>
            <a:solidFill>
              <a:srgbClr val="9C8070"/>
            </a:solidFill>
          </p:spPr>
        </p:sp>
        <p:sp>
          <p:nvSpPr>
            <p:cNvPr id="14" name="TextBox 14"/>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15" name="TextBox 15"/>
          <p:cNvSpPr txBox="1"/>
          <p:nvPr/>
        </p:nvSpPr>
        <p:spPr>
          <a:xfrm>
            <a:off x="1701715" y="7659395"/>
            <a:ext cx="5133687" cy="854075"/>
          </a:xfrm>
          <a:prstGeom prst="rect">
            <a:avLst/>
          </a:prstGeom>
        </p:spPr>
        <p:txBody>
          <a:bodyPr lIns="0" tIns="0" rIns="0" bIns="0" rtlCol="0" anchor="t">
            <a:spAutoFit/>
          </a:bodyPr>
          <a:lstStyle/>
          <a:p>
            <a:pPr marL="0" lvl="0" indent="0" algn="r">
              <a:lnSpc>
                <a:spcPts val="3400"/>
              </a:lnSpc>
              <a:spcBef>
                <a:spcPct val="0"/>
              </a:spcBef>
            </a:pPr>
            <a:r>
              <a:rPr lang="en-US" sz="2000" u="none" strike="noStrike">
                <a:solidFill>
                  <a:srgbClr val="FFFFFF">
                    <a:alpha val="71765"/>
                  </a:srgbClr>
                </a:solidFill>
                <a:latin typeface="Poppins"/>
                <a:ea typeface="Poppins"/>
                <a:cs typeface="Poppins"/>
                <a:sym typeface="Poppins"/>
              </a:rPr>
              <a:t>1% deducted from employee earnings, matched by employer contribution.</a:t>
            </a:r>
          </a:p>
        </p:txBody>
      </p:sp>
      <p:sp>
        <p:nvSpPr>
          <p:cNvPr id="16" name="TextBox 16"/>
          <p:cNvSpPr txBox="1"/>
          <p:nvPr/>
        </p:nvSpPr>
        <p:spPr>
          <a:xfrm>
            <a:off x="1475033" y="7340636"/>
            <a:ext cx="5360369" cy="368300"/>
          </a:xfrm>
          <a:prstGeom prst="rect">
            <a:avLst/>
          </a:prstGeom>
        </p:spPr>
        <p:txBody>
          <a:bodyPr lIns="0" tIns="0" rIns="0" bIns="0" rtlCol="0" anchor="t">
            <a:spAutoFit/>
          </a:bodyPr>
          <a:lstStyle/>
          <a:p>
            <a:pPr marL="0" lvl="0" indent="0" algn="r">
              <a:lnSpc>
                <a:spcPts val="2800"/>
              </a:lnSpc>
              <a:spcBef>
                <a:spcPct val="0"/>
              </a:spcBef>
            </a:pPr>
            <a:r>
              <a:rPr lang="en-US" sz="2000" b="1" spc="40">
                <a:solidFill>
                  <a:srgbClr val="FFFFFF"/>
                </a:solidFill>
                <a:latin typeface="Poppins Bold"/>
                <a:ea typeface="Poppins Bold"/>
                <a:cs typeface="Poppins Bold"/>
                <a:sym typeface="Poppins Bold"/>
              </a:rPr>
              <a:t>UIF Employee Contribution</a:t>
            </a:r>
          </a:p>
        </p:txBody>
      </p:sp>
      <p:sp>
        <p:nvSpPr>
          <p:cNvPr id="17" name="TextBox 17"/>
          <p:cNvSpPr txBox="1"/>
          <p:nvPr/>
        </p:nvSpPr>
        <p:spPr>
          <a:xfrm>
            <a:off x="7416377" y="7429208"/>
            <a:ext cx="1352362" cy="616606"/>
          </a:xfrm>
          <a:prstGeom prst="rect">
            <a:avLst/>
          </a:prstGeom>
        </p:spPr>
        <p:txBody>
          <a:bodyPr lIns="0" tIns="0" rIns="0" bIns="0" rtlCol="0" anchor="t">
            <a:spAutoFit/>
          </a:bodyPr>
          <a:lstStyle/>
          <a:p>
            <a:pPr marL="0" lvl="0" indent="0" algn="ctr">
              <a:lnSpc>
                <a:spcPts val="4258"/>
              </a:lnSpc>
            </a:pPr>
            <a:r>
              <a:rPr lang="en-US" sz="4435" b="1" spc="-226">
                <a:solidFill>
                  <a:srgbClr val="DCD9D5"/>
                </a:solidFill>
                <a:latin typeface="Poppins Bold"/>
                <a:ea typeface="Poppins Bold"/>
                <a:cs typeface="Poppins Bold"/>
                <a:sym typeface="Poppins Bold"/>
              </a:rPr>
              <a:t>03</a:t>
            </a:r>
          </a:p>
        </p:txBody>
      </p:sp>
      <p:grpSp>
        <p:nvGrpSpPr>
          <p:cNvPr id="18" name="Group 18"/>
          <p:cNvGrpSpPr/>
          <p:nvPr/>
        </p:nvGrpSpPr>
        <p:grpSpPr>
          <a:xfrm>
            <a:off x="9315211" y="4276251"/>
            <a:ext cx="1689712" cy="1966210"/>
            <a:chOff x="0" y="0"/>
            <a:chExt cx="698500" cy="812800"/>
          </a:xfrm>
        </p:grpSpPr>
        <p:sp>
          <p:nvSpPr>
            <p:cNvPr id="19" name="Freeform 19"/>
            <p:cNvSpPr/>
            <p:nvPr/>
          </p:nvSpPr>
          <p:spPr>
            <a:xfrm>
              <a:off x="0" y="13807"/>
              <a:ext cx="698500" cy="785185"/>
            </a:xfrm>
            <a:custGeom>
              <a:avLst/>
              <a:gdLst/>
              <a:ahLst/>
              <a:cxnLst/>
              <a:rect l="l" t="t" r="r" b="b"/>
              <a:pathLst>
                <a:path w="698500" h="785185">
                  <a:moveTo>
                    <a:pt x="393494" y="11935"/>
                  </a:moveTo>
                  <a:lnTo>
                    <a:pt x="654256" y="163651"/>
                  </a:lnTo>
                  <a:cubicBezTo>
                    <a:pt x="681649" y="179589"/>
                    <a:pt x="698500" y="208889"/>
                    <a:pt x="698500" y="240580"/>
                  </a:cubicBezTo>
                  <a:lnTo>
                    <a:pt x="698500" y="544606"/>
                  </a:lnTo>
                  <a:cubicBezTo>
                    <a:pt x="698500" y="576297"/>
                    <a:pt x="681649" y="605597"/>
                    <a:pt x="654256" y="621535"/>
                  </a:cubicBezTo>
                  <a:lnTo>
                    <a:pt x="393494" y="773251"/>
                  </a:lnTo>
                  <a:cubicBezTo>
                    <a:pt x="366144" y="789164"/>
                    <a:pt x="332356" y="789164"/>
                    <a:pt x="305006" y="773251"/>
                  </a:cubicBezTo>
                  <a:lnTo>
                    <a:pt x="44244" y="621535"/>
                  </a:lnTo>
                  <a:cubicBezTo>
                    <a:pt x="16851" y="605597"/>
                    <a:pt x="0" y="576297"/>
                    <a:pt x="0" y="544606"/>
                  </a:cubicBezTo>
                  <a:lnTo>
                    <a:pt x="0" y="240580"/>
                  </a:lnTo>
                  <a:cubicBezTo>
                    <a:pt x="0" y="208889"/>
                    <a:pt x="16851" y="179589"/>
                    <a:pt x="44244" y="163651"/>
                  </a:cubicBezTo>
                  <a:lnTo>
                    <a:pt x="305006" y="11935"/>
                  </a:lnTo>
                  <a:cubicBezTo>
                    <a:pt x="332356" y="-3978"/>
                    <a:pt x="366144" y="-3978"/>
                    <a:pt x="393494" y="11935"/>
                  </a:cubicBezTo>
                  <a:close/>
                </a:path>
              </a:pathLst>
            </a:custGeom>
            <a:solidFill>
              <a:srgbClr val="9C8070"/>
            </a:solidFill>
          </p:spPr>
        </p:sp>
        <p:sp>
          <p:nvSpPr>
            <p:cNvPr id="20" name="TextBox 20"/>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21" name="TextBox 21"/>
          <p:cNvSpPr txBox="1"/>
          <p:nvPr/>
        </p:nvSpPr>
        <p:spPr>
          <a:xfrm>
            <a:off x="11452598" y="4959761"/>
            <a:ext cx="5133687" cy="1282700"/>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1% employer contribution to the Unemployment Insurance Fund for each employee.</a:t>
            </a:r>
          </a:p>
        </p:txBody>
      </p:sp>
      <p:sp>
        <p:nvSpPr>
          <p:cNvPr id="22" name="TextBox 22"/>
          <p:cNvSpPr txBox="1"/>
          <p:nvPr/>
        </p:nvSpPr>
        <p:spPr>
          <a:xfrm>
            <a:off x="11452598" y="4605748"/>
            <a:ext cx="5360369"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UIF Employer Contribution</a:t>
            </a:r>
          </a:p>
        </p:txBody>
      </p:sp>
      <p:sp>
        <p:nvSpPr>
          <p:cNvPr id="23" name="TextBox 23"/>
          <p:cNvSpPr txBox="1"/>
          <p:nvPr/>
        </p:nvSpPr>
        <p:spPr>
          <a:xfrm>
            <a:off x="9443758" y="4729573"/>
            <a:ext cx="1352362" cy="616606"/>
          </a:xfrm>
          <a:prstGeom prst="rect">
            <a:avLst/>
          </a:prstGeom>
        </p:spPr>
        <p:txBody>
          <a:bodyPr lIns="0" tIns="0" rIns="0" bIns="0" rtlCol="0" anchor="t">
            <a:spAutoFit/>
          </a:bodyPr>
          <a:lstStyle/>
          <a:p>
            <a:pPr marL="0" lvl="0" indent="0" algn="ctr">
              <a:lnSpc>
                <a:spcPts val="4258"/>
              </a:lnSpc>
            </a:pPr>
            <a:r>
              <a:rPr lang="en-US" sz="4435" b="1" spc="-226">
                <a:solidFill>
                  <a:srgbClr val="DCD9D5"/>
                </a:solidFill>
                <a:latin typeface="Poppins Bold"/>
                <a:ea typeface="Poppins Bold"/>
                <a:cs typeface="Poppins Bold"/>
                <a:sym typeface="Poppins Bold"/>
              </a:rPr>
              <a:t>02</a:t>
            </a:r>
          </a:p>
        </p:txBody>
      </p:sp>
      <p:grpSp>
        <p:nvGrpSpPr>
          <p:cNvPr id="24" name="Group 24"/>
          <p:cNvGrpSpPr/>
          <p:nvPr/>
        </p:nvGrpSpPr>
        <p:grpSpPr>
          <a:xfrm>
            <a:off x="9315211" y="6975886"/>
            <a:ext cx="1689712" cy="1966210"/>
            <a:chOff x="0" y="0"/>
            <a:chExt cx="698500" cy="812800"/>
          </a:xfrm>
        </p:grpSpPr>
        <p:sp>
          <p:nvSpPr>
            <p:cNvPr id="25" name="Freeform 25"/>
            <p:cNvSpPr/>
            <p:nvPr/>
          </p:nvSpPr>
          <p:spPr>
            <a:xfrm>
              <a:off x="0" y="13807"/>
              <a:ext cx="698500" cy="785185"/>
            </a:xfrm>
            <a:custGeom>
              <a:avLst/>
              <a:gdLst/>
              <a:ahLst/>
              <a:cxnLst/>
              <a:rect l="l" t="t" r="r" b="b"/>
              <a:pathLst>
                <a:path w="698500" h="785185">
                  <a:moveTo>
                    <a:pt x="393494" y="11935"/>
                  </a:moveTo>
                  <a:lnTo>
                    <a:pt x="654256" y="163651"/>
                  </a:lnTo>
                  <a:cubicBezTo>
                    <a:pt x="681649" y="179589"/>
                    <a:pt x="698500" y="208889"/>
                    <a:pt x="698500" y="240580"/>
                  </a:cubicBezTo>
                  <a:lnTo>
                    <a:pt x="698500" y="544606"/>
                  </a:lnTo>
                  <a:cubicBezTo>
                    <a:pt x="698500" y="576297"/>
                    <a:pt x="681649" y="605597"/>
                    <a:pt x="654256" y="621535"/>
                  </a:cubicBezTo>
                  <a:lnTo>
                    <a:pt x="393494" y="773251"/>
                  </a:lnTo>
                  <a:cubicBezTo>
                    <a:pt x="366144" y="789164"/>
                    <a:pt x="332356" y="789164"/>
                    <a:pt x="305006" y="773251"/>
                  </a:cubicBezTo>
                  <a:lnTo>
                    <a:pt x="44244" y="621535"/>
                  </a:lnTo>
                  <a:cubicBezTo>
                    <a:pt x="16851" y="605597"/>
                    <a:pt x="0" y="576297"/>
                    <a:pt x="0" y="544606"/>
                  </a:cubicBezTo>
                  <a:lnTo>
                    <a:pt x="0" y="240580"/>
                  </a:lnTo>
                  <a:cubicBezTo>
                    <a:pt x="0" y="208889"/>
                    <a:pt x="16851" y="179589"/>
                    <a:pt x="44244" y="163651"/>
                  </a:cubicBezTo>
                  <a:lnTo>
                    <a:pt x="305006" y="11935"/>
                  </a:lnTo>
                  <a:cubicBezTo>
                    <a:pt x="332356" y="-3978"/>
                    <a:pt x="366144" y="-3978"/>
                    <a:pt x="393494" y="11935"/>
                  </a:cubicBezTo>
                  <a:close/>
                </a:path>
              </a:pathLst>
            </a:custGeom>
            <a:solidFill>
              <a:srgbClr val="9C8070"/>
            </a:solidFill>
          </p:spPr>
        </p:sp>
        <p:sp>
          <p:nvSpPr>
            <p:cNvPr id="26" name="TextBox 26"/>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27" name="TextBox 27"/>
          <p:cNvSpPr txBox="1"/>
          <p:nvPr/>
        </p:nvSpPr>
        <p:spPr>
          <a:xfrm>
            <a:off x="11452598" y="7659395"/>
            <a:ext cx="5133687" cy="1282700"/>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Combined 2% UIF contribution ensures employee protection and statutory compliance.</a:t>
            </a:r>
          </a:p>
        </p:txBody>
      </p:sp>
      <p:sp>
        <p:nvSpPr>
          <p:cNvPr id="28" name="TextBox 28"/>
          <p:cNvSpPr txBox="1"/>
          <p:nvPr/>
        </p:nvSpPr>
        <p:spPr>
          <a:xfrm>
            <a:off x="11471648" y="7305383"/>
            <a:ext cx="5360369"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Total UIF Obligation</a:t>
            </a:r>
          </a:p>
        </p:txBody>
      </p:sp>
      <p:sp>
        <p:nvSpPr>
          <p:cNvPr id="29" name="TextBox 29"/>
          <p:cNvSpPr txBox="1"/>
          <p:nvPr/>
        </p:nvSpPr>
        <p:spPr>
          <a:xfrm>
            <a:off x="9443758" y="7429208"/>
            <a:ext cx="1352362" cy="616606"/>
          </a:xfrm>
          <a:prstGeom prst="rect">
            <a:avLst/>
          </a:prstGeom>
        </p:spPr>
        <p:txBody>
          <a:bodyPr lIns="0" tIns="0" rIns="0" bIns="0" rtlCol="0" anchor="t">
            <a:spAutoFit/>
          </a:bodyPr>
          <a:lstStyle/>
          <a:p>
            <a:pPr marL="0" lvl="0" indent="0" algn="ctr">
              <a:lnSpc>
                <a:spcPts val="4258"/>
              </a:lnSpc>
            </a:pPr>
            <a:r>
              <a:rPr lang="en-US" sz="4435" b="1" spc="-226">
                <a:solidFill>
                  <a:srgbClr val="DCD9D5"/>
                </a:solidFill>
                <a:latin typeface="Poppins Bold"/>
                <a:ea typeface="Poppins Bold"/>
                <a:cs typeface="Poppins Bold"/>
                <a:sym typeface="Poppins Bold"/>
              </a:rPr>
              <a:t>04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sp>
        <p:nvSpPr>
          <p:cNvPr id="2" name="Freeform 2"/>
          <p:cNvSpPr/>
          <p:nvPr/>
        </p:nvSpPr>
        <p:spPr>
          <a:xfrm rot="-2249463">
            <a:off x="9818858" y="-2429145"/>
            <a:ext cx="11097184" cy="9808117"/>
          </a:xfrm>
          <a:custGeom>
            <a:avLst/>
            <a:gdLst/>
            <a:ahLst/>
            <a:cxnLst/>
            <a:rect l="l" t="t" r="r" b="b"/>
            <a:pathLst>
              <a:path w="11097184" h="9808117">
                <a:moveTo>
                  <a:pt x="0" y="0"/>
                </a:moveTo>
                <a:lnTo>
                  <a:pt x="11097184" y="0"/>
                </a:lnTo>
                <a:lnTo>
                  <a:pt x="11097184" y="9808117"/>
                </a:lnTo>
                <a:lnTo>
                  <a:pt x="0" y="9808117"/>
                </a:lnTo>
                <a:lnTo>
                  <a:pt x="0" y="0"/>
                </a:lnTo>
                <a:close/>
              </a:path>
            </a:pathLst>
          </a:custGeom>
          <a:blipFill>
            <a:blip r:embed="rId2"/>
            <a:stretch>
              <a:fillRect/>
            </a:stretch>
          </a:blipFill>
        </p:spPr>
      </p:sp>
      <p:sp>
        <p:nvSpPr>
          <p:cNvPr id="3" name="TextBox 3"/>
          <p:cNvSpPr txBox="1"/>
          <p:nvPr/>
        </p:nvSpPr>
        <p:spPr>
          <a:xfrm>
            <a:off x="4777053" y="6766272"/>
            <a:ext cx="11657560" cy="1282700"/>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Modern payroll must evolve beyond transaction processing into a compliance intelligence platform. This architecture integrates SARS requirements, ITS Payroll Core, Tax Engine, Compliance Engine, Audit Engine, and Governance Layer into a unified system.</a:t>
            </a:r>
          </a:p>
        </p:txBody>
      </p:sp>
      <p:grpSp>
        <p:nvGrpSpPr>
          <p:cNvPr id="4" name="Group 4"/>
          <p:cNvGrpSpPr/>
          <p:nvPr/>
        </p:nvGrpSpPr>
        <p:grpSpPr>
          <a:xfrm>
            <a:off x="-2914465" y="5945568"/>
            <a:ext cx="8094199" cy="9418704"/>
            <a:chOff x="0" y="0"/>
            <a:chExt cx="698500" cy="812800"/>
          </a:xfrm>
        </p:grpSpPr>
        <p:sp>
          <p:nvSpPr>
            <p:cNvPr id="5" name="Freeform 5"/>
            <p:cNvSpPr/>
            <p:nvPr/>
          </p:nvSpPr>
          <p:spPr>
            <a:xfrm>
              <a:off x="0" y="9756"/>
              <a:ext cx="698500" cy="793289"/>
            </a:xfrm>
            <a:custGeom>
              <a:avLst/>
              <a:gdLst/>
              <a:ahLst/>
              <a:cxnLst/>
              <a:rect l="l" t="t" r="r" b="b"/>
              <a:pathLst>
                <a:path w="698500" h="793289">
                  <a:moveTo>
                    <a:pt x="380511" y="8432"/>
                  </a:moveTo>
                  <a:lnTo>
                    <a:pt x="667239" y="175256"/>
                  </a:lnTo>
                  <a:cubicBezTo>
                    <a:pt x="686593" y="186517"/>
                    <a:pt x="698500" y="207219"/>
                    <a:pt x="698500" y="229611"/>
                  </a:cubicBezTo>
                  <a:lnTo>
                    <a:pt x="698500" y="563677"/>
                  </a:lnTo>
                  <a:cubicBezTo>
                    <a:pt x="698500" y="586069"/>
                    <a:pt x="686593" y="606771"/>
                    <a:pt x="667239" y="618032"/>
                  </a:cubicBezTo>
                  <a:lnTo>
                    <a:pt x="380511" y="784856"/>
                  </a:lnTo>
                  <a:cubicBezTo>
                    <a:pt x="361187" y="796099"/>
                    <a:pt x="337313" y="796099"/>
                    <a:pt x="317989" y="784856"/>
                  </a:cubicBezTo>
                  <a:lnTo>
                    <a:pt x="31261" y="618032"/>
                  </a:lnTo>
                  <a:cubicBezTo>
                    <a:pt x="11907" y="606771"/>
                    <a:pt x="0" y="586069"/>
                    <a:pt x="0" y="563677"/>
                  </a:cubicBezTo>
                  <a:lnTo>
                    <a:pt x="0" y="229611"/>
                  </a:lnTo>
                  <a:cubicBezTo>
                    <a:pt x="0" y="207219"/>
                    <a:pt x="11907" y="186517"/>
                    <a:pt x="31261" y="175256"/>
                  </a:cubicBezTo>
                  <a:lnTo>
                    <a:pt x="317989" y="8432"/>
                  </a:lnTo>
                  <a:cubicBezTo>
                    <a:pt x="337313" y="-2811"/>
                    <a:pt x="361187" y="-2811"/>
                    <a:pt x="380511" y="8432"/>
                  </a:cubicBezTo>
                  <a:close/>
                </a:path>
              </a:pathLst>
            </a:custGeom>
            <a:solidFill>
              <a:srgbClr val="100F16"/>
            </a:solidFill>
          </p:spPr>
        </p:sp>
        <p:sp>
          <p:nvSpPr>
            <p:cNvPr id="6" name="TextBox 6"/>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7" name="TextBox 7"/>
          <p:cNvSpPr txBox="1"/>
          <p:nvPr/>
        </p:nvSpPr>
        <p:spPr>
          <a:xfrm>
            <a:off x="4777053" y="3344465"/>
            <a:ext cx="9814035" cy="1776142"/>
          </a:xfrm>
          <a:prstGeom prst="rect">
            <a:avLst/>
          </a:prstGeom>
        </p:spPr>
        <p:txBody>
          <a:bodyPr lIns="0" tIns="0" rIns="0" bIns="0" rtlCol="0" anchor="t">
            <a:spAutoFit/>
          </a:bodyPr>
          <a:lstStyle/>
          <a:p>
            <a:pPr marL="0" lvl="0" indent="0" algn="l">
              <a:lnSpc>
                <a:spcPts val="6551"/>
              </a:lnSpc>
            </a:pPr>
            <a:r>
              <a:rPr lang="en-US" sz="6824" b="1" spc="-348">
                <a:solidFill>
                  <a:srgbClr val="FFFFFF"/>
                </a:solidFill>
                <a:latin typeface="Poppins Bold"/>
                <a:ea typeface="Poppins Bold"/>
                <a:cs typeface="Poppins Bold"/>
                <a:sym typeface="Poppins Bold"/>
              </a:rPr>
              <a:t>INTEGRATED PAYROLL INTELLIGENCE PLATFORM</a:t>
            </a:r>
          </a:p>
        </p:txBody>
      </p:sp>
      <p:sp>
        <p:nvSpPr>
          <p:cNvPr id="8" name="TextBox 8"/>
          <p:cNvSpPr txBox="1"/>
          <p:nvPr/>
        </p:nvSpPr>
        <p:spPr>
          <a:xfrm>
            <a:off x="4777053" y="2601675"/>
            <a:ext cx="7998182" cy="368300"/>
          </a:xfrm>
          <a:prstGeom prst="rect">
            <a:avLst/>
          </a:prstGeom>
        </p:spPr>
        <p:txBody>
          <a:bodyPr lIns="0" tIns="0" rIns="0" bIns="0" rtlCol="0" anchor="t">
            <a:spAutoFit/>
          </a:bodyPr>
          <a:lstStyle/>
          <a:p>
            <a:pPr marL="0" lvl="0" indent="0" algn="l">
              <a:lnSpc>
                <a:spcPts val="2800"/>
              </a:lnSpc>
            </a:pPr>
            <a:r>
              <a:rPr lang="en-US" sz="2000" spc="978">
                <a:solidFill>
                  <a:srgbClr val="9C8070"/>
                </a:solidFill>
                <a:latin typeface="Poppins"/>
                <a:ea typeface="Poppins"/>
                <a:cs typeface="Poppins"/>
                <a:sym typeface="Poppins"/>
              </a:rPr>
              <a:t>ERP COMPLIANCE ARCHITECTURE</a:t>
            </a:r>
          </a:p>
        </p:txBody>
      </p:sp>
      <p:sp>
        <p:nvSpPr>
          <p:cNvPr id="9" name="TextBox 9"/>
          <p:cNvSpPr txBox="1"/>
          <p:nvPr/>
        </p:nvSpPr>
        <p:spPr>
          <a:xfrm>
            <a:off x="4777053" y="6016087"/>
            <a:ext cx="5178311"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System Architecture Overview</a:t>
            </a:r>
          </a:p>
        </p:txBody>
      </p:sp>
      <p:grpSp>
        <p:nvGrpSpPr>
          <p:cNvPr id="10" name="Group 10"/>
          <p:cNvGrpSpPr/>
          <p:nvPr/>
        </p:nvGrpSpPr>
        <p:grpSpPr>
          <a:xfrm>
            <a:off x="-522623" y="-1431271"/>
            <a:ext cx="4628396" cy="5385769"/>
            <a:chOff x="0" y="0"/>
            <a:chExt cx="698500" cy="812800"/>
          </a:xfrm>
        </p:grpSpPr>
        <p:sp>
          <p:nvSpPr>
            <p:cNvPr id="11" name="Freeform 11"/>
            <p:cNvSpPr/>
            <p:nvPr/>
          </p:nvSpPr>
          <p:spPr>
            <a:xfrm>
              <a:off x="0" y="17449"/>
              <a:ext cx="698500" cy="777903"/>
            </a:xfrm>
            <a:custGeom>
              <a:avLst/>
              <a:gdLst/>
              <a:ahLst/>
              <a:cxnLst/>
              <a:rect l="l" t="t" r="r" b="b"/>
              <a:pathLst>
                <a:path w="698500" h="777903">
                  <a:moveTo>
                    <a:pt x="405162" y="15081"/>
                  </a:moveTo>
                  <a:lnTo>
                    <a:pt x="642588" y="153221"/>
                  </a:lnTo>
                  <a:cubicBezTo>
                    <a:pt x="677204" y="173361"/>
                    <a:pt x="698500" y="210389"/>
                    <a:pt x="698500" y="250437"/>
                  </a:cubicBezTo>
                  <a:lnTo>
                    <a:pt x="698500" y="527465"/>
                  </a:lnTo>
                  <a:cubicBezTo>
                    <a:pt x="698500" y="567513"/>
                    <a:pt x="677204" y="604541"/>
                    <a:pt x="642588" y="624681"/>
                  </a:cubicBezTo>
                  <a:lnTo>
                    <a:pt x="405162" y="762821"/>
                  </a:lnTo>
                  <a:cubicBezTo>
                    <a:pt x="370599" y="782930"/>
                    <a:pt x="327901" y="782930"/>
                    <a:pt x="293338" y="762821"/>
                  </a:cubicBezTo>
                  <a:lnTo>
                    <a:pt x="55912" y="624681"/>
                  </a:lnTo>
                  <a:cubicBezTo>
                    <a:pt x="21296" y="604541"/>
                    <a:pt x="0" y="567513"/>
                    <a:pt x="0" y="527465"/>
                  </a:cubicBezTo>
                  <a:lnTo>
                    <a:pt x="0" y="250437"/>
                  </a:lnTo>
                  <a:cubicBezTo>
                    <a:pt x="0" y="210389"/>
                    <a:pt x="21296" y="173361"/>
                    <a:pt x="55912" y="153221"/>
                  </a:cubicBezTo>
                  <a:lnTo>
                    <a:pt x="293338" y="15081"/>
                  </a:lnTo>
                  <a:cubicBezTo>
                    <a:pt x="327901" y="-5028"/>
                    <a:pt x="370599" y="-5028"/>
                    <a:pt x="405162" y="15081"/>
                  </a:cubicBezTo>
                  <a:close/>
                </a:path>
              </a:pathLst>
            </a:custGeom>
            <a:blipFill>
              <a:blip r:embed="rId3"/>
              <a:stretch>
                <a:fillRect t="-5513" b="-5513"/>
              </a:stretch>
            </a:blipFill>
            <a:ln w="200025" cap="rnd">
              <a:solidFill>
                <a:srgbClr val="9C8070"/>
              </a:solidFill>
              <a:prstDash val="solid"/>
              <a:round/>
            </a:ln>
          </p:spPr>
        </p:sp>
      </p:grpSp>
      <p:grpSp>
        <p:nvGrpSpPr>
          <p:cNvPr id="12" name="Group 12"/>
          <p:cNvGrpSpPr/>
          <p:nvPr/>
        </p:nvGrpSpPr>
        <p:grpSpPr>
          <a:xfrm>
            <a:off x="15581868" y="7962036"/>
            <a:ext cx="4628396" cy="5385769"/>
            <a:chOff x="0" y="0"/>
            <a:chExt cx="698500" cy="812800"/>
          </a:xfrm>
        </p:grpSpPr>
        <p:sp>
          <p:nvSpPr>
            <p:cNvPr id="13" name="Freeform 13"/>
            <p:cNvSpPr/>
            <p:nvPr/>
          </p:nvSpPr>
          <p:spPr>
            <a:xfrm>
              <a:off x="0" y="17449"/>
              <a:ext cx="698500" cy="777903"/>
            </a:xfrm>
            <a:custGeom>
              <a:avLst/>
              <a:gdLst/>
              <a:ahLst/>
              <a:cxnLst/>
              <a:rect l="l" t="t" r="r" b="b"/>
              <a:pathLst>
                <a:path w="698500" h="777903">
                  <a:moveTo>
                    <a:pt x="405162" y="15081"/>
                  </a:moveTo>
                  <a:lnTo>
                    <a:pt x="642588" y="153221"/>
                  </a:lnTo>
                  <a:cubicBezTo>
                    <a:pt x="677204" y="173361"/>
                    <a:pt x="698500" y="210389"/>
                    <a:pt x="698500" y="250437"/>
                  </a:cubicBezTo>
                  <a:lnTo>
                    <a:pt x="698500" y="527465"/>
                  </a:lnTo>
                  <a:cubicBezTo>
                    <a:pt x="698500" y="567513"/>
                    <a:pt x="677204" y="604541"/>
                    <a:pt x="642588" y="624681"/>
                  </a:cubicBezTo>
                  <a:lnTo>
                    <a:pt x="405162" y="762821"/>
                  </a:lnTo>
                  <a:cubicBezTo>
                    <a:pt x="370599" y="782930"/>
                    <a:pt x="327901" y="782930"/>
                    <a:pt x="293338" y="762821"/>
                  </a:cubicBezTo>
                  <a:lnTo>
                    <a:pt x="55912" y="624681"/>
                  </a:lnTo>
                  <a:cubicBezTo>
                    <a:pt x="21296" y="604541"/>
                    <a:pt x="0" y="567513"/>
                    <a:pt x="0" y="527465"/>
                  </a:cubicBezTo>
                  <a:lnTo>
                    <a:pt x="0" y="250437"/>
                  </a:lnTo>
                  <a:cubicBezTo>
                    <a:pt x="0" y="210389"/>
                    <a:pt x="21296" y="173361"/>
                    <a:pt x="55912" y="153221"/>
                  </a:cubicBezTo>
                  <a:lnTo>
                    <a:pt x="293338" y="15081"/>
                  </a:lnTo>
                  <a:cubicBezTo>
                    <a:pt x="327901" y="-5028"/>
                    <a:pt x="370599" y="-5028"/>
                    <a:pt x="405162" y="15081"/>
                  </a:cubicBezTo>
                  <a:close/>
                </a:path>
              </a:pathLst>
            </a:custGeom>
            <a:blipFill>
              <a:blip r:embed="rId4"/>
              <a:stretch>
                <a:fillRect l="-34312" t="-439" r="-34312" b="-439"/>
              </a:stretch>
            </a:blipFill>
            <a:ln w="200025" cap="rnd">
              <a:solidFill>
                <a:srgbClr val="9C8070"/>
              </a:solidFill>
              <a:prstDash val="solid"/>
              <a:round/>
            </a:ln>
          </p:spPr>
        </p:sp>
      </p:grpSp>
      <p:sp>
        <p:nvSpPr>
          <p:cNvPr id="14" name="TextBox 14"/>
          <p:cNvSpPr txBox="1"/>
          <p:nvPr/>
        </p:nvSpPr>
        <p:spPr>
          <a:xfrm>
            <a:off x="10724653" y="6016087"/>
            <a:ext cx="6419621"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Compliance Intelligence Layers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grpSp>
        <p:nvGrpSpPr>
          <p:cNvPr id="2" name="Group 2"/>
          <p:cNvGrpSpPr/>
          <p:nvPr/>
        </p:nvGrpSpPr>
        <p:grpSpPr>
          <a:xfrm>
            <a:off x="10690302" y="-4142156"/>
            <a:ext cx="11516017" cy="13400456"/>
            <a:chOff x="0" y="0"/>
            <a:chExt cx="698500" cy="812800"/>
          </a:xfrm>
        </p:grpSpPr>
        <p:sp>
          <p:nvSpPr>
            <p:cNvPr id="3" name="Freeform 3"/>
            <p:cNvSpPr/>
            <p:nvPr/>
          </p:nvSpPr>
          <p:spPr>
            <a:xfrm>
              <a:off x="0" y="6857"/>
              <a:ext cx="698500" cy="799086"/>
            </a:xfrm>
            <a:custGeom>
              <a:avLst/>
              <a:gdLst/>
              <a:ahLst/>
              <a:cxnLst/>
              <a:rect l="l" t="t" r="r" b="b"/>
              <a:pathLst>
                <a:path w="698500" h="799086">
                  <a:moveTo>
                    <a:pt x="371222" y="5927"/>
                  </a:moveTo>
                  <a:lnTo>
                    <a:pt x="676528" y="183559"/>
                  </a:lnTo>
                  <a:cubicBezTo>
                    <a:pt x="690131" y="191474"/>
                    <a:pt x="698500" y="206025"/>
                    <a:pt x="698500" y="221763"/>
                  </a:cubicBezTo>
                  <a:lnTo>
                    <a:pt x="698500" y="577323"/>
                  </a:lnTo>
                  <a:cubicBezTo>
                    <a:pt x="698500" y="593061"/>
                    <a:pt x="690131" y="607612"/>
                    <a:pt x="676528" y="615527"/>
                  </a:cubicBezTo>
                  <a:lnTo>
                    <a:pt x="371222" y="793159"/>
                  </a:lnTo>
                  <a:cubicBezTo>
                    <a:pt x="357640" y="801062"/>
                    <a:pt x="340860" y="801062"/>
                    <a:pt x="327278" y="793159"/>
                  </a:cubicBezTo>
                  <a:lnTo>
                    <a:pt x="21972" y="615527"/>
                  </a:lnTo>
                  <a:cubicBezTo>
                    <a:pt x="8369" y="607612"/>
                    <a:pt x="0" y="593061"/>
                    <a:pt x="0" y="577323"/>
                  </a:cubicBezTo>
                  <a:lnTo>
                    <a:pt x="0" y="221763"/>
                  </a:lnTo>
                  <a:cubicBezTo>
                    <a:pt x="0" y="206025"/>
                    <a:pt x="8369" y="191474"/>
                    <a:pt x="21972" y="183559"/>
                  </a:cubicBezTo>
                  <a:lnTo>
                    <a:pt x="327278" y="5927"/>
                  </a:lnTo>
                  <a:cubicBezTo>
                    <a:pt x="340860" y="-1976"/>
                    <a:pt x="357640" y="-1976"/>
                    <a:pt x="371222" y="5927"/>
                  </a:cubicBezTo>
                  <a:close/>
                </a:path>
              </a:pathLst>
            </a:custGeom>
            <a:solidFill>
              <a:srgbClr val="100F16"/>
            </a:solidFill>
          </p:spPr>
        </p:sp>
        <p:sp>
          <p:nvSpPr>
            <p:cNvPr id="4" name="TextBox 4"/>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grpSp>
        <p:nvGrpSpPr>
          <p:cNvPr id="5" name="Group 5"/>
          <p:cNvGrpSpPr/>
          <p:nvPr/>
        </p:nvGrpSpPr>
        <p:grpSpPr>
          <a:xfrm>
            <a:off x="9508118" y="2025684"/>
            <a:ext cx="6298721" cy="7329420"/>
            <a:chOff x="0" y="0"/>
            <a:chExt cx="698500" cy="812800"/>
          </a:xfrm>
        </p:grpSpPr>
        <p:sp>
          <p:nvSpPr>
            <p:cNvPr id="6" name="Freeform 6"/>
            <p:cNvSpPr/>
            <p:nvPr/>
          </p:nvSpPr>
          <p:spPr>
            <a:xfrm>
              <a:off x="0" y="12822"/>
              <a:ext cx="698500" cy="787157"/>
            </a:xfrm>
            <a:custGeom>
              <a:avLst/>
              <a:gdLst/>
              <a:ahLst/>
              <a:cxnLst/>
              <a:rect l="l" t="t" r="r" b="b"/>
              <a:pathLst>
                <a:path w="698500" h="787157">
                  <a:moveTo>
                    <a:pt x="390335" y="11082"/>
                  </a:moveTo>
                  <a:lnTo>
                    <a:pt x="657415" y="166474"/>
                  </a:lnTo>
                  <a:cubicBezTo>
                    <a:pt x="682852" y="181274"/>
                    <a:pt x="698500" y="208482"/>
                    <a:pt x="698500" y="237911"/>
                  </a:cubicBezTo>
                  <a:lnTo>
                    <a:pt x="698500" y="549245"/>
                  </a:lnTo>
                  <a:cubicBezTo>
                    <a:pt x="698500" y="578674"/>
                    <a:pt x="682852" y="605882"/>
                    <a:pt x="657415" y="620682"/>
                  </a:cubicBezTo>
                  <a:lnTo>
                    <a:pt x="390335" y="776074"/>
                  </a:lnTo>
                  <a:cubicBezTo>
                    <a:pt x="364938" y="790851"/>
                    <a:pt x="333562" y="790851"/>
                    <a:pt x="308165" y="776074"/>
                  </a:cubicBezTo>
                  <a:lnTo>
                    <a:pt x="41085" y="620682"/>
                  </a:lnTo>
                  <a:cubicBezTo>
                    <a:pt x="15648" y="605882"/>
                    <a:pt x="0" y="578674"/>
                    <a:pt x="0" y="549245"/>
                  </a:cubicBezTo>
                  <a:lnTo>
                    <a:pt x="0" y="237911"/>
                  </a:lnTo>
                  <a:cubicBezTo>
                    <a:pt x="0" y="208482"/>
                    <a:pt x="15648" y="181274"/>
                    <a:pt x="41085" y="166474"/>
                  </a:cubicBezTo>
                  <a:lnTo>
                    <a:pt x="308165" y="11082"/>
                  </a:lnTo>
                  <a:cubicBezTo>
                    <a:pt x="333562" y="-3695"/>
                    <a:pt x="364938" y="-3695"/>
                    <a:pt x="390335" y="11082"/>
                  </a:cubicBezTo>
                  <a:close/>
                </a:path>
              </a:pathLst>
            </a:custGeom>
            <a:blipFill>
              <a:blip r:embed="rId2"/>
              <a:stretch>
                <a:fillRect t="-4860" b="-4860"/>
              </a:stretch>
            </a:blipFill>
            <a:ln w="200025" cap="rnd">
              <a:solidFill>
                <a:srgbClr val="9C8070"/>
              </a:solidFill>
              <a:prstDash val="solid"/>
              <a:round/>
            </a:ln>
          </p:spPr>
        </p:sp>
      </p:grpSp>
      <p:sp>
        <p:nvSpPr>
          <p:cNvPr id="7" name="Freeform 7"/>
          <p:cNvSpPr/>
          <p:nvPr/>
        </p:nvSpPr>
        <p:spPr>
          <a:xfrm rot="-2249463">
            <a:off x="-979018" y="3300"/>
            <a:ext cx="5641412" cy="5641412"/>
          </a:xfrm>
          <a:custGeom>
            <a:avLst/>
            <a:gdLst/>
            <a:ahLst/>
            <a:cxnLst/>
            <a:rect l="l" t="t" r="r" b="b"/>
            <a:pathLst>
              <a:path w="5641412" h="5641412">
                <a:moveTo>
                  <a:pt x="0" y="0"/>
                </a:moveTo>
                <a:lnTo>
                  <a:pt x="5641412" y="0"/>
                </a:lnTo>
                <a:lnTo>
                  <a:pt x="5641412" y="5641411"/>
                </a:lnTo>
                <a:lnTo>
                  <a:pt x="0" y="56414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1198031" y="1399607"/>
            <a:ext cx="8783911" cy="704841"/>
          </a:xfrm>
          <a:prstGeom prst="rect">
            <a:avLst/>
          </a:prstGeom>
        </p:spPr>
        <p:txBody>
          <a:bodyPr lIns="0" tIns="0" rIns="0" bIns="0" rtlCol="0" anchor="t">
            <a:spAutoFit/>
          </a:bodyPr>
          <a:lstStyle/>
          <a:p>
            <a:pPr marL="0" lvl="0" indent="0" algn="l">
              <a:lnSpc>
                <a:spcPts val="4961"/>
              </a:lnSpc>
            </a:pPr>
            <a:r>
              <a:rPr lang="en-US" sz="5168" b="1" spc="-263">
                <a:solidFill>
                  <a:srgbClr val="FFFFFF"/>
                </a:solidFill>
                <a:latin typeface="Poppins Bold"/>
                <a:ea typeface="Poppins Bold"/>
                <a:cs typeface="Poppins Bold"/>
                <a:sym typeface="Poppins Bold"/>
              </a:rPr>
              <a:t>WHY THIS SESSION MATTERS</a:t>
            </a:r>
          </a:p>
        </p:txBody>
      </p:sp>
      <p:sp>
        <p:nvSpPr>
          <p:cNvPr id="9" name="TextBox 9"/>
          <p:cNvSpPr txBox="1"/>
          <p:nvPr/>
        </p:nvSpPr>
        <p:spPr>
          <a:xfrm>
            <a:off x="1198031" y="379640"/>
            <a:ext cx="5690425" cy="649060"/>
          </a:xfrm>
          <a:prstGeom prst="rect">
            <a:avLst/>
          </a:prstGeom>
        </p:spPr>
        <p:txBody>
          <a:bodyPr lIns="0" tIns="0" rIns="0" bIns="0" rtlCol="0" anchor="t">
            <a:spAutoFit/>
          </a:bodyPr>
          <a:lstStyle/>
          <a:p>
            <a:pPr marL="0" lvl="0" indent="0" algn="l">
              <a:lnSpc>
                <a:spcPts val="2550"/>
              </a:lnSpc>
            </a:pPr>
            <a:r>
              <a:rPr lang="en-US" sz="1821" spc="890">
                <a:solidFill>
                  <a:srgbClr val="9C8070"/>
                </a:solidFill>
                <a:latin typeface="Poppins"/>
                <a:ea typeface="Poppins"/>
                <a:cs typeface="Poppins"/>
                <a:sym typeface="Poppins"/>
              </a:rPr>
              <a:t>SESSION 44 | ITS USER GROUP CONFERENCE 2026</a:t>
            </a:r>
          </a:p>
        </p:txBody>
      </p:sp>
      <p:sp>
        <p:nvSpPr>
          <p:cNvPr id="10" name="TextBox 10"/>
          <p:cNvSpPr txBox="1"/>
          <p:nvPr/>
        </p:nvSpPr>
        <p:spPr>
          <a:xfrm>
            <a:off x="1198031" y="2539207"/>
            <a:ext cx="10103380" cy="8002956"/>
          </a:xfrm>
          <a:prstGeom prst="rect">
            <a:avLst/>
          </a:prstGeom>
        </p:spPr>
        <p:txBody>
          <a:bodyPr lIns="0" tIns="0" rIns="0" bIns="0" rtlCol="0" anchor="t">
            <a:spAutoFit/>
          </a:bodyPr>
          <a:lstStyle/>
          <a:p>
            <a:pPr marL="0" lvl="0" indent="0" algn="l">
              <a:lnSpc>
                <a:spcPts val="3569"/>
              </a:lnSpc>
              <a:spcBef>
                <a:spcPct val="0"/>
              </a:spcBef>
            </a:pPr>
            <a:r>
              <a:rPr lang="en-US" sz="2100" b="1" u="none" strike="noStrike" dirty="0">
                <a:solidFill>
                  <a:srgbClr val="FFFFFF">
                    <a:alpha val="71765"/>
                  </a:srgbClr>
                </a:solidFill>
                <a:latin typeface="Poppins Bold"/>
                <a:ea typeface="Poppins Bold"/>
                <a:cs typeface="Poppins Bold"/>
                <a:sym typeface="Poppins Bold"/>
              </a:rPr>
              <a:t>Payroll in South African higher education is no longer:</a:t>
            </a:r>
          </a:p>
          <a:p>
            <a:pPr marL="0" lvl="0" indent="0" algn="l">
              <a:lnSpc>
                <a:spcPts val="3569"/>
              </a:lnSpc>
              <a:spcBef>
                <a:spcPct val="0"/>
              </a:spcBef>
            </a:pPr>
            <a:endParaRPr lang="en-US" sz="2100" b="1" u="none" strike="noStrike" dirty="0">
              <a:solidFill>
                <a:srgbClr val="FFFFFF">
                  <a:alpha val="71765"/>
                </a:srgbClr>
              </a:solidFill>
              <a:latin typeface="Poppins Bold"/>
              <a:ea typeface="Poppins Bold"/>
              <a:cs typeface="Poppins Bold"/>
              <a:sym typeface="Poppins Bold"/>
            </a:endParaRPr>
          </a:p>
          <a:p>
            <a:pPr marL="0" lvl="0" indent="0" algn="l">
              <a:lnSpc>
                <a:spcPts val="3400"/>
              </a:lnSpc>
              <a:spcBef>
                <a:spcPct val="0"/>
              </a:spcBef>
            </a:pPr>
            <a:r>
              <a:rPr lang="en-US" sz="2000" b="1" u="none" strike="noStrike" dirty="0">
                <a:solidFill>
                  <a:srgbClr val="FFFFFF">
                    <a:alpha val="71765"/>
                  </a:srgbClr>
                </a:solidFill>
                <a:latin typeface="Poppins Bold"/>
                <a:ea typeface="Poppins Bold"/>
                <a:cs typeface="Poppins Bold"/>
                <a:sym typeface="Poppins Bold"/>
              </a:rPr>
              <a:t>An administrative process</a:t>
            </a:r>
          </a:p>
          <a:p>
            <a:pPr marL="0" lvl="0" indent="0" algn="l">
              <a:lnSpc>
                <a:spcPts val="3400"/>
              </a:lnSpc>
              <a:spcBef>
                <a:spcPct val="0"/>
              </a:spcBef>
            </a:pPr>
            <a:r>
              <a:rPr lang="en-US" sz="2000" u="none" strike="noStrike" dirty="0">
                <a:solidFill>
                  <a:srgbClr val="FFFFFF">
                    <a:alpha val="71765"/>
                  </a:srgbClr>
                </a:solidFill>
                <a:latin typeface="Poppins"/>
                <a:ea typeface="Poppins"/>
                <a:cs typeface="Poppins"/>
                <a:sym typeface="Poppins"/>
              </a:rPr>
              <a:t> A transactional back-office function</a:t>
            </a:r>
          </a:p>
          <a:p>
            <a:pPr marL="0" lvl="0" indent="0" algn="l">
              <a:lnSpc>
                <a:spcPts val="3400"/>
              </a:lnSpc>
              <a:spcBef>
                <a:spcPct val="0"/>
              </a:spcBef>
            </a:pPr>
            <a:r>
              <a:rPr lang="en-US" sz="2000" u="none" strike="noStrike" dirty="0">
                <a:solidFill>
                  <a:srgbClr val="FFFFFF">
                    <a:alpha val="71765"/>
                  </a:srgbClr>
                </a:solidFill>
                <a:latin typeface="Poppins"/>
                <a:ea typeface="Poppins"/>
                <a:cs typeface="Poppins"/>
                <a:sym typeface="Poppins"/>
              </a:rPr>
              <a:t> A technical salary calculation exercise</a:t>
            </a:r>
          </a:p>
          <a:p>
            <a:pPr marL="0" lvl="0" indent="0" algn="l">
              <a:lnSpc>
                <a:spcPts val="3400"/>
              </a:lnSpc>
              <a:spcBef>
                <a:spcPct val="0"/>
              </a:spcBef>
            </a:pPr>
            <a:endParaRPr lang="en-US" sz="2000" u="none" strike="noStrike" dirty="0">
              <a:solidFill>
                <a:srgbClr val="FFFFFF">
                  <a:alpha val="71765"/>
                </a:srgbClr>
              </a:solidFill>
              <a:latin typeface="Poppins"/>
              <a:ea typeface="Poppins"/>
              <a:cs typeface="Poppins"/>
              <a:sym typeface="Poppins"/>
            </a:endParaRPr>
          </a:p>
          <a:p>
            <a:pPr marL="0" lvl="0" indent="0" algn="l">
              <a:lnSpc>
                <a:spcPts val="3400"/>
              </a:lnSpc>
              <a:spcBef>
                <a:spcPct val="0"/>
              </a:spcBef>
            </a:pPr>
            <a:r>
              <a:rPr lang="en-US" sz="2000" b="1" u="none" strike="noStrike" dirty="0">
                <a:solidFill>
                  <a:srgbClr val="FFFFFF">
                    <a:alpha val="71765"/>
                  </a:srgbClr>
                </a:solidFill>
                <a:latin typeface="Poppins Bold"/>
                <a:ea typeface="Poppins Bold"/>
                <a:cs typeface="Poppins Bold"/>
                <a:sym typeface="Poppins Bold"/>
              </a:rPr>
              <a:t>Payroll is now:</a:t>
            </a:r>
          </a:p>
          <a:p>
            <a:pPr marL="0" lvl="0" indent="0" algn="l">
              <a:lnSpc>
                <a:spcPts val="3400"/>
              </a:lnSpc>
              <a:spcBef>
                <a:spcPct val="0"/>
              </a:spcBef>
            </a:pPr>
            <a:r>
              <a:rPr lang="en-US" sz="2000" u="none" strike="noStrike" dirty="0">
                <a:solidFill>
                  <a:srgbClr val="FFFFFF">
                    <a:alpha val="71765"/>
                  </a:srgbClr>
                </a:solidFill>
                <a:latin typeface="Poppins"/>
                <a:ea typeface="Poppins"/>
                <a:cs typeface="Poppins"/>
                <a:sym typeface="Poppins"/>
              </a:rPr>
              <a:t>Regulatory compliance</a:t>
            </a:r>
          </a:p>
          <a:p>
            <a:pPr marL="0" lvl="0" indent="0" algn="l">
              <a:lnSpc>
                <a:spcPts val="3400"/>
              </a:lnSpc>
              <a:spcBef>
                <a:spcPct val="0"/>
              </a:spcBef>
            </a:pPr>
            <a:r>
              <a:rPr lang="en-US" sz="2000" u="none" strike="noStrike" dirty="0">
                <a:solidFill>
                  <a:srgbClr val="FFFFFF">
                    <a:alpha val="71765"/>
                  </a:srgbClr>
                </a:solidFill>
                <a:latin typeface="Poppins"/>
                <a:ea typeface="Poppins"/>
                <a:cs typeface="Poppins"/>
                <a:sym typeface="Poppins"/>
              </a:rPr>
              <a:t>Audit exposure</a:t>
            </a:r>
          </a:p>
          <a:p>
            <a:pPr marL="0" lvl="0" indent="0" algn="l">
              <a:lnSpc>
                <a:spcPts val="3400"/>
              </a:lnSpc>
              <a:spcBef>
                <a:spcPct val="0"/>
              </a:spcBef>
            </a:pPr>
            <a:r>
              <a:rPr lang="en-US" sz="2000" u="none" strike="noStrike" dirty="0">
                <a:solidFill>
                  <a:srgbClr val="FFFFFF">
                    <a:alpha val="71765"/>
                  </a:srgbClr>
                </a:solidFill>
                <a:latin typeface="Poppins"/>
                <a:ea typeface="Poppins"/>
                <a:cs typeface="Poppins"/>
                <a:sym typeface="Poppins"/>
              </a:rPr>
              <a:t> Financial governance</a:t>
            </a:r>
          </a:p>
          <a:p>
            <a:pPr marL="0" lvl="0" indent="0" algn="l">
              <a:lnSpc>
                <a:spcPts val="3400"/>
              </a:lnSpc>
              <a:spcBef>
                <a:spcPct val="0"/>
              </a:spcBef>
            </a:pPr>
            <a:r>
              <a:rPr lang="en-US" sz="2000" u="none" strike="noStrike" dirty="0">
                <a:solidFill>
                  <a:srgbClr val="FFFFFF">
                    <a:alpha val="71765"/>
                  </a:srgbClr>
                </a:solidFill>
                <a:latin typeface="Poppins"/>
                <a:ea typeface="Poppins"/>
                <a:cs typeface="Poppins"/>
                <a:sym typeface="Poppins"/>
              </a:rPr>
              <a:t> Institutional reputation management</a:t>
            </a:r>
          </a:p>
          <a:p>
            <a:pPr marL="0" lvl="0" indent="0" algn="l">
              <a:lnSpc>
                <a:spcPts val="3400"/>
              </a:lnSpc>
              <a:spcBef>
                <a:spcPct val="0"/>
              </a:spcBef>
            </a:pPr>
            <a:endParaRPr lang="en-US" sz="2000" u="none" strike="noStrike" dirty="0">
              <a:solidFill>
                <a:srgbClr val="FFFFFF">
                  <a:alpha val="71765"/>
                </a:srgbClr>
              </a:solidFill>
              <a:latin typeface="Poppins"/>
              <a:ea typeface="Poppins"/>
              <a:cs typeface="Poppins"/>
              <a:sym typeface="Poppins"/>
            </a:endParaRPr>
          </a:p>
          <a:p>
            <a:pPr marL="0" lvl="0" indent="0" algn="l">
              <a:lnSpc>
                <a:spcPts val="3400"/>
              </a:lnSpc>
              <a:spcBef>
                <a:spcPct val="0"/>
              </a:spcBef>
            </a:pPr>
            <a:r>
              <a:rPr lang="en-US" sz="2000" b="1" u="none" strike="noStrike" dirty="0">
                <a:solidFill>
                  <a:srgbClr val="FFFFFF">
                    <a:alpha val="71765"/>
                  </a:srgbClr>
                </a:solidFill>
                <a:latin typeface="Poppins Bold"/>
                <a:ea typeface="Poppins Bold"/>
                <a:cs typeface="Poppins Bold"/>
                <a:sym typeface="Poppins Bold"/>
              </a:rPr>
              <a:t>One payroll error can escalate to:</a:t>
            </a:r>
          </a:p>
          <a:p>
            <a:pPr marL="0" lvl="0" indent="0" algn="l">
              <a:lnSpc>
                <a:spcPts val="3400"/>
              </a:lnSpc>
              <a:spcBef>
                <a:spcPct val="0"/>
              </a:spcBef>
            </a:pPr>
            <a:r>
              <a:rPr lang="en-US" sz="2000" u="none" strike="noStrike" dirty="0">
                <a:solidFill>
                  <a:srgbClr val="FFFFFF">
                    <a:alpha val="71765"/>
                  </a:srgbClr>
                </a:solidFill>
                <a:latin typeface="Poppins"/>
                <a:ea typeface="Poppins"/>
                <a:cs typeface="Poppins"/>
                <a:sym typeface="Poppins"/>
              </a:rPr>
              <a:t>SARS penalties</a:t>
            </a:r>
          </a:p>
          <a:p>
            <a:pPr marL="0" lvl="0" indent="0" algn="l">
              <a:lnSpc>
                <a:spcPts val="3400"/>
              </a:lnSpc>
              <a:spcBef>
                <a:spcPct val="0"/>
              </a:spcBef>
            </a:pPr>
            <a:r>
              <a:rPr lang="en-US" sz="2000" u="none" strike="noStrike" dirty="0">
                <a:solidFill>
                  <a:srgbClr val="FFFFFF">
                    <a:alpha val="71765"/>
                  </a:srgbClr>
                </a:solidFill>
                <a:latin typeface="Poppins"/>
                <a:ea typeface="Poppins"/>
                <a:cs typeface="Poppins"/>
                <a:sym typeface="Poppins"/>
              </a:rPr>
              <a:t> Employee litigation</a:t>
            </a:r>
          </a:p>
          <a:p>
            <a:pPr marL="0" lvl="0" indent="0" algn="l">
              <a:lnSpc>
                <a:spcPts val="3400"/>
              </a:lnSpc>
              <a:spcBef>
                <a:spcPct val="0"/>
              </a:spcBef>
            </a:pPr>
            <a:r>
              <a:rPr lang="en-US" sz="2000" u="none" strike="noStrike" dirty="0">
                <a:solidFill>
                  <a:srgbClr val="FFFFFF">
                    <a:alpha val="71765"/>
                  </a:srgbClr>
                </a:solidFill>
                <a:latin typeface="Poppins"/>
                <a:ea typeface="Poppins"/>
                <a:cs typeface="Poppins"/>
                <a:sym typeface="Poppins"/>
              </a:rPr>
              <a:t> Internal audit findings</a:t>
            </a:r>
          </a:p>
          <a:p>
            <a:pPr marL="0" lvl="0" indent="0" algn="l">
              <a:lnSpc>
                <a:spcPts val="3400"/>
              </a:lnSpc>
              <a:spcBef>
                <a:spcPct val="0"/>
              </a:spcBef>
            </a:pPr>
            <a:r>
              <a:rPr lang="en-US" sz="2000" u="none" strike="noStrike" dirty="0">
                <a:solidFill>
                  <a:srgbClr val="FFFFFF">
                    <a:alpha val="71765"/>
                  </a:srgbClr>
                </a:solidFill>
                <a:latin typeface="Poppins"/>
                <a:ea typeface="Poppins"/>
                <a:cs typeface="Poppins"/>
                <a:sym typeface="Poppins"/>
              </a:rPr>
              <a:t> Council scrutiny</a:t>
            </a:r>
          </a:p>
          <a:p>
            <a:pPr marL="0" lvl="0" indent="0" algn="l">
              <a:lnSpc>
                <a:spcPts val="3400"/>
              </a:lnSpc>
              <a:spcBef>
                <a:spcPct val="0"/>
              </a:spcBef>
            </a:pPr>
            <a:r>
              <a:rPr lang="en-US" sz="2000" u="none" strike="noStrike" dirty="0">
                <a:solidFill>
                  <a:srgbClr val="FFFFFF">
                    <a:alpha val="71765"/>
                  </a:srgbClr>
                </a:solidFill>
                <a:latin typeface="Poppins"/>
                <a:ea typeface="Poppins"/>
                <a:cs typeface="Poppins"/>
                <a:sym typeface="Poppins"/>
              </a:rPr>
              <a:t> Media exposure</a:t>
            </a:r>
          </a:p>
          <a:p>
            <a:pPr marL="0" lvl="0" indent="0" algn="l">
              <a:lnSpc>
                <a:spcPts val="1935"/>
              </a:lnSpc>
              <a:spcBef>
                <a:spcPct val="0"/>
              </a:spcBef>
            </a:pPr>
            <a:endParaRPr lang="en-US" sz="2000" u="none" strike="noStrike" dirty="0">
              <a:solidFill>
                <a:srgbClr val="FFFFFF">
                  <a:alpha val="71765"/>
                </a:srgbClr>
              </a:solidFill>
              <a:latin typeface="Poppins"/>
              <a:ea typeface="Poppins"/>
              <a:cs typeface="Poppins"/>
              <a:sym typeface="Poppins"/>
            </a:endParaRPr>
          </a:p>
        </p:txBody>
      </p:sp>
      <p:sp>
        <p:nvSpPr>
          <p:cNvPr id="11" name="TextBox 11"/>
          <p:cNvSpPr txBox="1"/>
          <p:nvPr/>
        </p:nvSpPr>
        <p:spPr>
          <a:xfrm>
            <a:off x="1198031" y="2199986"/>
            <a:ext cx="7207784" cy="375286"/>
          </a:xfrm>
          <a:prstGeom prst="rect">
            <a:avLst/>
          </a:prstGeom>
        </p:spPr>
        <p:txBody>
          <a:bodyPr lIns="0" tIns="0" rIns="0" bIns="0" rtlCol="0" anchor="t">
            <a:spAutoFit/>
          </a:bodyPr>
          <a:lstStyle/>
          <a:p>
            <a:pPr marL="0" lvl="0" indent="0" algn="l">
              <a:lnSpc>
                <a:spcPts val="2939"/>
              </a:lnSpc>
              <a:spcBef>
                <a:spcPct val="0"/>
              </a:spcBef>
            </a:pPr>
            <a:r>
              <a:rPr lang="en-US" sz="2099" b="1" spc="41">
                <a:solidFill>
                  <a:srgbClr val="FFFFFF"/>
                </a:solidFill>
                <a:latin typeface="Poppins Bold"/>
                <a:ea typeface="Poppins Bold"/>
                <a:cs typeface="Poppins Bold"/>
                <a:sym typeface="Poppins Bold"/>
              </a:rPr>
              <a:t>Payroll compliance is institutional survival</a:t>
            </a:r>
          </a:p>
        </p:txBody>
      </p:sp>
      <p:sp>
        <p:nvSpPr>
          <p:cNvPr id="12" name="Freeform 12"/>
          <p:cNvSpPr/>
          <p:nvPr/>
        </p:nvSpPr>
        <p:spPr>
          <a:xfrm rot="-2249463">
            <a:off x="8555361" y="6184883"/>
            <a:ext cx="3415463" cy="3415463"/>
          </a:xfrm>
          <a:custGeom>
            <a:avLst/>
            <a:gdLst/>
            <a:ahLst/>
            <a:cxnLst/>
            <a:rect l="l" t="t" r="r" b="b"/>
            <a:pathLst>
              <a:path w="3415463" h="3415463">
                <a:moveTo>
                  <a:pt x="0" y="0"/>
                </a:moveTo>
                <a:lnTo>
                  <a:pt x="3415462" y="0"/>
                </a:lnTo>
                <a:lnTo>
                  <a:pt x="3415462" y="3415462"/>
                </a:lnTo>
                <a:lnTo>
                  <a:pt x="0" y="34154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rot="8817922">
            <a:off x="16580269" y="-1027828"/>
            <a:ext cx="3415463" cy="3415463"/>
          </a:xfrm>
          <a:custGeom>
            <a:avLst/>
            <a:gdLst/>
            <a:ahLst/>
            <a:cxnLst/>
            <a:rect l="l" t="t" r="r" b="b"/>
            <a:pathLst>
              <a:path w="3415463" h="3415463">
                <a:moveTo>
                  <a:pt x="0" y="0"/>
                </a:moveTo>
                <a:lnTo>
                  <a:pt x="3415462" y="0"/>
                </a:lnTo>
                <a:lnTo>
                  <a:pt x="3415462" y="3415462"/>
                </a:lnTo>
                <a:lnTo>
                  <a:pt x="0" y="34154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sp>
        <p:nvSpPr>
          <p:cNvPr id="2" name="Freeform 2"/>
          <p:cNvSpPr/>
          <p:nvPr/>
        </p:nvSpPr>
        <p:spPr>
          <a:xfrm rot="-2249463">
            <a:off x="-381034" y="-753518"/>
            <a:ext cx="4596857" cy="5873229"/>
          </a:xfrm>
          <a:custGeom>
            <a:avLst/>
            <a:gdLst/>
            <a:ahLst/>
            <a:cxnLst/>
            <a:rect l="l" t="t" r="r" b="b"/>
            <a:pathLst>
              <a:path w="4596857" h="5873229">
                <a:moveTo>
                  <a:pt x="0" y="0"/>
                </a:moveTo>
                <a:lnTo>
                  <a:pt x="4596857" y="0"/>
                </a:lnTo>
                <a:lnTo>
                  <a:pt x="4596857" y="5873229"/>
                </a:lnTo>
                <a:lnTo>
                  <a:pt x="0" y="5873229"/>
                </a:lnTo>
                <a:lnTo>
                  <a:pt x="0" y="0"/>
                </a:lnTo>
                <a:close/>
              </a:path>
            </a:pathLst>
          </a:custGeom>
          <a:blipFill>
            <a:blip r:embed="rId2"/>
            <a:stretch>
              <a:fillRect/>
            </a:stretch>
          </a:blipFill>
        </p:spPr>
      </p:sp>
      <p:sp>
        <p:nvSpPr>
          <p:cNvPr id="3" name="Freeform 3"/>
          <p:cNvSpPr/>
          <p:nvPr/>
        </p:nvSpPr>
        <p:spPr>
          <a:xfrm rot="-2249463">
            <a:off x="16398220" y="8371078"/>
            <a:ext cx="3146465" cy="3871786"/>
          </a:xfrm>
          <a:custGeom>
            <a:avLst/>
            <a:gdLst/>
            <a:ahLst/>
            <a:cxnLst/>
            <a:rect l="l" t="t" r="r" b="b"/>
            <a:pathLst>
              <a:path w="3146465" h="3871786">
                <a:moveTo>
                  <a:pt x="0" y="0"/>
                </a:moveTo>
                <a:lnTo>
                  <a:pt x="3146465" y="0"/>
                </a:lnTo>
                <a:lnTo>
                  <a:pt x="3146465" y="3871787"/>
                </a:lnTo>
                <a:lnTo>
                  <a:pt x="0" y="3871787"/>
                </a:lnTo>
                <a:lnTo>
                  <a:pt x="0" y="0"/>
                </a:lnTo>
                <a:close/>
              </a:path>
            </a:pathLst>
          </a:custGeom>
          <a:blipFill>
            <a:blip r:embed="rId3"/>
            <a:stretch>
              <a:fillRect/>
            </a:stretch>
          </a:blipFill>
        </p:spPr>
      </p:sp>
      <p:sp>
        <p:nvSpPr>
          <p:cNvPr id="4" name="TextBox 4"/>
          <p:cNvSpPr txBox="1"/>
          <p:nvPr/>
        </p:nvSpPr>
        <p:spPr>
          <a:xfrm>
            <a:off x="3214959" y="1996470"/>
            <a:ext cx="11858082" cy="1003090"/>
          </a:xfrm>
          <a:prstGeom prst="rect">
            <a:avLst/>
          </a:prstGeom>
        </p:spPr>
        <p:txBody>
          <a:bodyPr lIns="0" tIns="0" rIns="0" bIns="0" rtlCol="0" anchor="t">
            <a:spAutoFit/>
          </a:bodyPr>
          <a:lstStyle/>
          <a:p>
            <a:pPr marL="0" lvl="0" indent="0" algn="ctr">
              <a:lnSpc>
                <a:spcPts val="6993"/>
              </a:lnSpc>
            </a:pPr>
            <a:r>
              <a:rPr lang="en-US" sz="7284" b="1" spc="-371">
                <a:solidFill>
                  <a:srgbClr val="FFFFFF"/>
                </a:solidFill>
                <a:latin typeface="Poppins Bold"/>
                <a:ea typeface="Poppins Bold"/>
                <a:cs typeface="Poppins Bold"/>
                <a:sym typeface="Poppins Bold"/>
              </a:rPr>
              <a:t>INTERNAL AUDIT QUESTIONS</a:t>
            </a:r>
          </a:p>
        </p:txBody>
      </p:sp>
      <p:sp>
        <p:nvSpPr>
          <p:cNvPr id="5" name="TextBox 5"/>
          <p:cNvSpPr txBox="1"/>
          <p:nvPr/>
        </p:nvSpPr>
        <p:spPr>
          <a:xfrm>
            <a:off x="6298787" y="1207196"/>
            <a:ext cx="5690425" cy="367329"/>
          </a:xfrm>
          <a:prstGeom prst="rect">
            <a:avLst/>
          </a:prstGeom>
        </p:spPr>
        <p:txBody>
          <a:bodyPr lIns="0" tIns="0" rIns="0" bIns="0" rtlCol="0" anchor="t">
            <a:spAutoFit/>
          </a:bodyPr>
          <a:lstStyle/>
          <a:p>
            <a:pPr marL="0" lvl="0" indent="0" algn="ctr">
              <a:lnSpc>
                <a:spcPts val="2853"/>
              </a:lnSpc>
            </a:pPr>
            <a:r>
              <a:rPr lang="en-US" sz="2038" spc="996">
                <a:solidFill>
                  <a:srgbClr val="9C8070"/>
                </a:solidFill>
                <a:latin typeface="Poppins"/>
                <a:ea typeface="Poppins"/>
                <a:cs typeface="Poppins"/>
                <a:sym typeface="Poppins"/>
              </a:rPr>
              <a:t>GOVERNANCE INSIGHT</a:t>
            </a:r>
          </a:p>
        </p:txBody>
      </p:sp>
      <p:grpSp>
        <p:nvGrpSpPr>
          <p:cNvPr id="6" name="Group 6"/>
          <p:cNvGrpSpPr/>
          <p:nvPr/>
        </p:nvGrpSpPr>
        <p:grpSpPr>
          <a:xfrm>
            <a:off x="7287830" y="4276251"/>
            <a:ext cx="1689712" cy="1966210"/>
            <a:chOff x="0" y="0"/>
            <a:chExt cx="698500" cy="812800"/>
          </a:xfrm>
        </p:grpSpPr>
        <p:sp>
          <p:nvSpPr>
            <p:cNvPr id="7" name="Freeform 7"/>
            <p:cNvSpPr/>
            <p:nvPr/>
          </p:nvSpPr>
          <p:spPr>
            <a:xfrm>
              <a:off x="0" y="13807"/>
              <a:ext cx="698500" cy="785185"/>
            </a:xfrm>
            <a:custGeom>
              <a:avLst/>
              <a:gdLst/>
              <a:ahLst/>
              <a:cxnLst/>
              <a:rect l="l" t="t" r="r" b="b"/>
              <a:pathLst>
                <a:path w="698500" h="785185">
                  <a:moveTo>
                    <a:pt x="393494" y="11935"/>
                  </a:moveTo>
                  <a:lnTo>
                    <a:pt x="654256" y="163651"/>
                  </a:lnTo>
                  <a:cubicBezTo>
                    <a:pt x="681649" y="179589"/>
                    <a:pt x="698500" y="208889"/>
                    <a:pt x="698500" y="240580"/>
                  </a:cubicBezTo>
                  <a:lnTo>
                    <a:pt x="698500" y="544606"/>
                  </a:lnTo>
                  <a:cubicBezTo>
                    <a:pt x="698500" y="576297"/>
                    <a:pt x="681649" y="605597"/>
                    <a:pt x="654256" y="621535"/>
                  </a:cubicBezTo>
                  <a:lnTo>
                    <a:pt x="393494" y="773251"/>
                  </a:lnTo>
                  <a:cubicBezTo>
                    <a:pt x="366144" y="789164"/>
                    <a:pt x="332356" y="789164"/>
                    <a:pt x="305006" y="773251"/>
                  </a:cubicBezTo>
                  <a:lnTo>
                    <a:pt x="44244" y="621535"/>
                  </a:lnTo>
                  <a:cubicBezTo>
                    <a:pt x="16851" y="605597"/>
                    <a:pt x="0" y="576297"/>
                    <a:pt x="0" y="544606"/>
                  </a:cubicBezTo>
                  <a:lnTo>
                    <a:pt x="0" y="240580"/>
                  </a:lnTo>
                  <a:cubicBezTo>
                    <a:pt x="0" y="208889"/>
                    <a:pt x="16851" y="179589"/>
                    <a:pt x="44244" y="163651"/>
                  </a:cubicBezTo>
                  <a:lnTo>
                    <a:pt x="305006" y="11935"/>
                  </a:lnTo>
                  <a:cubicBezTo>
                    <a:pt x="332356" y="-3978"/>
                    <a:pt x="366144" y="-3978"/>
                    <a:pt x="393494" y="11935"/>
                  </a:cubicBezTo>
                  <a:close/>
                </a:path>
              </a:pathLst>
            </a:custGeom>
            <a:solidFill>
              <a:srgbClr val="9C8070"/>
            </a:solidFill>
          </p:spPr>
        </p:sp>
        <p:sp>
          <p:nvSpPr>
            <p:cNvPr id="8" name="TextBox 8"/>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9" name="TextBox 9"/>
          <p:cNvSpPr txBox="1"/>
          <p:nvPr/>
        </p:nvSpPr>
        <p:spPr>
          <a:xfrm>
            <a:off x="1701715" y="4988336"/>
            <a:ext cx="5133687" cy="1072138"/>
          </a:xfrm>
          <a:prstGeom prst="rect">
            <a:avLst/>
          </a:prstGeom>
        </p:spPr>
        <p:txBody>
          <a:bodyPr lIns="0" tIns="0" rIns="0" bIns="0" rtlCol="0" anchor="t">
            <a:spAutoFit/>
          </a:bodyPr>
          <a:lstStyle/>
          <a:p>
            <a:pPr marL="0" lvl="0" indent="0" algn="r">
              <a:lnSpc>
                <a:spcPts val="2917"/>
              </a:lnSpc>
              <a:spcBef>
                <a:spcPct val="0"/>
              </a:spcBef>
            </a:pPr>
            <a:r>
              <a:rPr lang="en-US" sz="1715" u="none" strike="noStrike">
                <a:solidFill>
                  <a:srgbClr val="FFFFFF">
                    <a:alpha val="71765"/>
                  </a:srgbClr>
                </a:solidFill>
                <a:latin typeface="Poppins"/>
                <a:ea typeface="Poppins"/>
                <a:cs typeface="Poppins"/>
                <a:sym typeface="Poppins"/>
              </a:rPr>
              <a:t>Every modification to payroll data must have a complete audit trail including user, timestamp, and justification for compliance verification.</a:t>
            </a:r>
          </a:p>
        </p:txBody>
      </p:sp>
      <p:sp>
        <p:nvSpPr>
          <p:cNvPr id="10" name="TextBox 10"/>
          <p:cNvSpPr txBox="1"/>
          <p:nvPr/>
        </p:nvSpPr>
        <p:spPr>
          <a:xfrm>
            <a:off x="1475033" y="4228626"/>
            <a:ext cx="5360369" cy="324463"/>
          </a:xfrm>
          <a:prstGeom prst="rect">
            <a:avLst/>
          </a:prstGeom>
        </p:spPr>
        <p:txBody>
          <a:bodyPr lIns="0" tIns="0" rIns="0" bIns="0" rtlCol="0" anchor="t">
            <a:spAutoFit/>
          </a:bodyPr>
          <a:lstStyle/>
          <a:p>
            <a:pPr marL="0" lvl="0" indent="0" algn="r">
              <a:lnSpc>
                <a:spcPts val="2591"/>
              </a:lnSpc>
              <a:spcBef>
                <a:spcPct val="0"/>
              </a:spcBef>
            </a:pPr>
            <a:r>
              <a:rPr lang="en-US" sz="1850" b="1" spc="37">
                <a:solidFill>
                  <a:srgbClr val="FFFFFF"/>
                </a:solidFill>
                <a:latin typeface="Poppins Bold"/>
                <a:ea typeface="Poppins Bold"/>
                <a:cs typeface="Poppins Bold"/>
                <a:sym typeface="Poppins Bold"/>
              </a:rPr>
              <a:t>Can payroll changes be traced?</a:t>
            </a:r>
          </a:p>
        </p:txBody>
      </p:sp>
      <p:sp>
        <p:nvSpPr>
          <p:cNvPr id="11" name="TextBox 11"/>
          <p:cNvSpPr txBox="1"/>
          <p:nvPr/>
        </p:nvSpPr>
        <p:spPr>
          <a:xfrm>
            <a:off x="7416377" y="4748623"/>
            <a:ext cx="1352362" cy="851767"/>
          </a:xfrm>
          <a:prstGeom prst="rect">
            <a:avLst/>
          </a:prstGeom>
        </p:spPr>
        <p:txBody>
          <a:bodyPr lIns="0" tIns="0" rIns="0" bIns="0" rtlCol="0" anchor="t">
            <a:spAutoFit/>
          </a:bodyPr>
          <a:lstStyle/>
          <a:p>
            <a:pPr marL="0" lvl="0" indent="0" algn="ctr">
              <a:lnSpc>
                <a:spcPts val="5847"/>
              </a:lnSpc>
            </a:pPr>
            <a:r>
              <a:rPr lang="en-US" sz="6090" b="1" spc="-310">
                <a:solidFill>
                  <a:srgbClr val="DCD9D5"/>
                </a:solidFill>
                <a:latin typeface="Poppins Bold"/>
                <a:ea typeface="Poppins Bold"/>
                <a:cs typeface="Poppins Bold"/>
                <a:sym typeface="Poppins Bold"/>
              </a:rPr>
              <a:t>01</a:t>
            </a:r>
          </a:p>
        </p:txBody>
      </p:sp>
      <p:grpSp>
        <p:nvGrpSpPr>
          <p:cNvPr id="12" name="Group 12"/>
          <p:cNvGrpSpPr/>
          <p:nvPr/>
        </p:nvGrpSpPr>
        <p:grpSpPr>
          <a:xfrm>
            <a:off x="7287830" y="6975886"/>
            <a:ext cx="1689712" cy="1966210"/>
            <a:chOff x="0" y="0"/>
            <a:chExt cx="698500" cy="812800"/>
          </a:xfrm>
        </p:grpSpPr>
        <p:sp>
          <p:nvSpPr>
            <p:cNvPr id="13" name="Freeform 13"/>
            <p:cNvSpPr/>
            <p:nvPr/>
          </p:nvSpPr>
          <p:spPr>
            <a:xfrm>
              <a:off x="0" y="13807"/>
              <a:ext cx="698500" cy="785185"/>
            </a:xfrm>
            <a:custGeom>
              <a:avLst/>
              <a:gdLst/>
              <a:ahLst/>
              <a:cxnLst/>
              <a:rect l="l" t="t" r="r" b="b"/>
              <a:pathLst>
                <a:path w="698500" h="785185">
                  <a:moveTo>
                    <a:pt x="393494" y="11935"/>
                  </a:moveTo>
                  <a:lnTo>
                    <a:pt x="654256" y="163651"/>
                  </a:lnTo>
                  <a:cubicBezTo>
                    <a:pt x="681649" y="179589"/>
                    <a:pt x="698500" y="208889"/>
                    <a:pt x="698500" y="240580"/>
                  </a:cubicBezTo>
                  <a:lnTo>
                    <a:pt x="698500" y="544606"/>
                  </a:lnTo>
                  <a:cubicBezTo>
                    <a:pt x="698500" y="576297"/>
                    <a:pt x="681649" y="605597"/>
                    <a:pt x="654256" y="621535"/>
                  </a:cubicBezTo>
                  <a:lnTo>
                    <a:pt x="393494" y="773251"/>
                  </a:lnTo>
                  <a:cubicBezTo>
                    <a:pt x="366144" y="789164"/>
                    <a:pt x="332356" y="789164"/>
                    <a:pt x="305006" y="773251"/>
                  </a:cubicBezTo>
                  <a:lnTo>
                    <a:pt x="44244" y="621535"/>
                  </a:lnTo>
                  <a:cubicBezTo>
                    <a:pt x="16851" y="605597"/>
                    <a:pt x="0" y="576297"/>
                    <a:pt x="0" y="544606"/>
                  </a:cubicBezTo>
                  <a:lnTo>
                    <a:pt x="0" y="240580"/>
                  </a:lnTo>
                  <a:cubicBezTo>
                    <a:pt x="0" y="208889"/>
                    <a:pt x="16851" y="179589"/>
                    <a:pt x="44244" y="163651"/>
                  </a:cubicBezTo>
                  <a:lnTo>
                    <a:pt x="305006" y="11935"/>
                  </a:lnTo>
                  <a:cubicBezTo>
                    <a:pt x="332356" y="-3978"/>
                    <a:pt x="366144" y="-3978"/>
                    <a:pt x="393494" y="11935"/>
                  </a:cubicBezTo>
                  <a:close/>
                </a:path>
              </a:pathLst>
            </a:custGeom>
            <a:solidFill>
              <a:srgbClr val="9C8070"/>
            </a:solidFill>
          </p:spPr>
        </p:sp>
        <p:sp>
          <p:nvSpPr>
            <p:cNvPr id="14" name="TextBox 14"/>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15" name="TextBox 15"/>
          <p:cNvSpPr txBox="1"/>
          <p:nvPr/>
        </p:nvSpPr>
        <p:spPr>
          <a:xfrm>
            <a:off x="1701715" y="7687970"/>
            <a:ext cx="5133687" cy="1072138"/>
          </a:xfrm>
          <a:prstGeom prst="rect">
            <a:avLst/>
          </a:prstGeom>
        </p:spPr>
        <p:txBody>
          <a:bodyPr lIns="0" tIns="0" rIns="0" bIns="0" rtlCol="0" anchor="t">
            <a:spAutoFit/>
          </a:bodyPr>
          <a:lstStyle/>
          <a:p>
            <a:pPr marL="0" lvl="0" indent="0" algn="r">
              <a:lnSpc>
                <a:spcPts val="2917"/>
              </a:lnSpc>
              <a:spcBef>
                <a:spcPct val="0"/>
              </a:spcBef>
            </a:pPr>
            <a:r>
              <a:rPr lang="en-US" sz="1715" u="none" strike="noStrike">
                <a:solidFill>
                  <a:srgbClr val="FFFFFF">
                    <a:alpha val="71765"/>
                  </a:srgbClr>
                </a:solidFill>
                <a:latin typeface="Poppins"/>
                <a:ea typeface="Poppins"/>
                <a:cs typeface="Poppins"/>
                <a:sym typeface="Poppins"/>
              </a:rPr>
              <a:t>Regular reconciliation of PAYE, UIF, SDL, and other statutory deductions ensures accuracy and audit readiness.</a:t>
            </a:r>
          </a:p>
        </p:txBody>
      </p:sp>
      <p:sp>
        <p:nvSpPr>
          <p:cNvPr id="16" name="TextBox 16"/>
          <p:cNvSpPr txBox="1"/>
          <p:nvPr/>
        </p:nvSpPr>
        <p:spPr>
          <a:xfrm>
            <a:off x="1475033" y="6928261"/>
            <a:ext cx="5360369" cy="324463"/>
          </a:xfrm>
          <a:prstGeom prst="rect">
            <a:avLst/>
          </a:prstGeom>
        </p:spPr>
        <p:txBody>
          <a:bodyPr lIns="0" tIns="0" rIns="0" bIns="0" rtlCol="0" anchor="t">
            <a:spAutoFit/>
          </a:bodyPr>
          <a:lstStyle/>
          <a:p>
            <a:pPr marL="0" lvl="0" indent="0" algn="r">
              <a:lnSpc>
                <a:spcPts val="2591"/>
              </a:lnSpc>
              <a:spcBef>
                <a:spcPct val="0"/>
              </a:spcBef>
            </a:pPr>
            <a:r>
              <a:rPr lang="en-US" sz="1850" b="1" spc="37">
                <a:solidFill>
                  <a:srgbClr val="FFFFFF"/>
                </a:solidFill>
                <a:latin typeface="Poppins Bold"/>
                <a:ea typeface="Poppins Bold"/>
                <a:cs typeface="Poppins Bold"/>
                <a:sym typeface="Poppins Bold"/>
              </a:rPr>
              <a:t>Are statutory bases reconciled monthly?</a:t>
            </a:r>
          </a:p>
        </p:txBody>
      </p:sp>
      <p:sp>
        <p:nvSpPr>
          <p:cNvPr id="17" name="TextBox 17"/>
          <p:cNvSpPr txBox="1"/>
          <p:nvPr/>
        </p:nvSpPr>
        <p:spPr>
          <a:xfrm>
            <a:off x="7416377" y="7448258"/>
            <a:ext cx="1352362" cy="851767"/>
          </a:xfrm>
          <a:prstGeom prst="rect">
            <a:avLst/>
          </a:prstGeom>
        </p:spPr>
        <p:txBody>
          <a:bodyPr lIns="0" tIns="0" rIns="0" bIns="0" rtlCol="0" anchor="t">
            <a:spAutoFit/>
          </a:bodyPr>
          <a:lstStyle/>
          <a:p>
            <a:pPr marL="0" lvl="0" indent="0" algn="ctr">
              <a:lnSpc>
                <a:spcPts val="5847"/>
              </a:lnSpc>
            </a:pPr>
            <a:r>
              <a:rPr lang="en-US" sz="6090" b="1" spc="-310">
                <a:solidFill>
                  <a:srgbClr val="DCD9D5"/>
                </a:solidFill>
                <a:latin typeface="Poppins Bold"/>
                <a:ea typeface="Poppins Bold"/>
                <a:cs typeface="Poppins Bold"/>
                <a:sym typeface="Poppins Bold"/>
              </a:rPr>
              <a:t>03</a:t>
            </a:r>
          </a:p>
        </p:txBody>
      </p:sp>
      <p:grpSp>
        <p:nvGrpSpPr>
          <p:cNvPr id="18" name="Group 18"/>
          <p:cNvGrpSpPr/>
          <p:nvPr/>
        </p:nvGrpSpPr>
        <p:grpSpPr>
          <a:xfrm>
            <a:off x="9315211" y="4276251"/>
            <a:ext cx="1689712" cy="1966210"/>
            <a:chOff x="0" y="0"/>
            <a:chExt cx="698500" cy="812800"/>
          </a:xfrm>
        </p:grpSpPr>
        <p:sp>
          <p:nvSpPr>
            <p:cNvPr id="19" name="Freeform 19"/>
            <p:cNvSpPr/>
            <p:nvPr/>
          </p:nvSpPr>
          <p:spPr>
            <a:xfrm>
              <a:off x="0" y="13807"/>
              <a:ext cx="698500" cy="785185"/>
            </a:xfrm>
            <a:custGeom>
              <a:avLst/>
              <a:gdLst/>
              <a:ahLst/>
              <a:cxnLst/>
              <a:rect l="l" t="t" r="r" b="b"/>
              <a:pathLst>
                <a:path w="698500" h="785185">
                  <a:moveTo>
                    <a:pt x="393494" y="11935"/>
                  </a:moveTo>
                  <a:lnTo>
                    <a:pt x="654256" y="163651"/>
                  </a:lnTo>
                  <a:cubicBezTo>
                    <a:pt x="681649" y="179589"/>
                    <a:pt x="698500" y="208889"/>
                    <a:pt x="698500" y="240580"/>
                  </a:cubicBezTo>
                  <a:lnTo>
                    <a:pt x="698500" y="544606"/>
                  </a:lnTo>
                  <a:cubicBezTo>
                    <a:pt x="698500" y="576297"/>
                    <a:pt x="681649" y="605597"/>
                    <a:pt x="654256" y="621535"/>
                  </a:cubicBezTo>
                  <a:lnTo>
                    <a:pt x="393494" y="773251"/>
                  </a:lnTo>
                  <a:cubicBezTo>
                    <a:pt x="366144" y="789164"/>
                    <a:pt x="332356" y="789164"/>
                    <a:pt x="305006" y="773251"/>
                  </a:cubicBezTo>
                  <a:lnTo>
                    <a:pt x="44244" y="621535"/>
                  </a:lnTo>
                  <a:cubicBezTo>
                    <a:pt x="16851" y="605597"/>
                    <a:pt x="0" y="576297"/>
                    <a:pt x="0" y="544606"/>
                  </a:cubicBezTo>
                  <a:lnTo>
                    <a:pt x="0" y="240580"/>
                  </a:lnTo>
                  <a:cubicBezTo>
                    <a:pt x="0" y="208889"/>
                    <a:pt x="16851" y="179589"/>
                    <a:pt x="44244" y="163651"/>
                  </a:cubicBezTo>
                  <a:lnTo>
                    <a:pt x="305006" y="11935"/>
                  </a:lnTo>
                  <a:cubicBezTo>
                    <a:pt x="332356" y="-3978"/>
                    <a:pt x="366144" y="-3978"/>
                    <a:pt x="393494" y="11935"/>
                  </a:cubicBezTo>
                  <a:close/>
                </a:path>
              </a:pathLst>
            </a:custGeom>
            <a:solidFill>
              <a:srgbClr val="9C8070"/>
            </a:solidFill>
          </p:spPr>
        </p:sp>
        <p:sp>
          <p:nvSpPr>
            <p:cNvPr id="20" name="TextBox 20"/>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21" name="TextBox 21"/>
          <p:cNvSpPr txBox="1"/>
          <p:nvPr/>
        </p:nvSpPr>
        <p:spPr>
          <a:xfrm>
            <a:off x="11452598" y="4988336"/>
            <a:ext cx="5133687" cy="1072138"/>
          </a:xfrm>
          <a:prstGeom prst="rect">
            <a:avLst/>
          </a:prstGeom>
        </p:spPr>
        <p:txBody>
          <a:bodyPr lIns="0" tIns="0" rIns="0" bIns="0" rtlCol="0" anchor="t">
            <a:spAutoFit/>
          </a:bodyPr>
          <a:lstStyle/>
          <a:p>
            <a:pPr marL="0" lvl="0" indent="0" algn="l">
              <a:lnSpc>
                <a:spcPts val="2917"/>
              </a:lnSpc>
              <a:spcBef>
                <a:spcPct val="0"/>
              </a:spcBef>
            </a:pPr>
            <a:r>
              <a:rPr lang="en-US" sz="1715" u="none" strike="noStrike">
                <a:solidFill>
                  <a:srgbClr val="FFFFFF">
                    <a:alpha val="71765"/>
                  </a:srgbClr>
                </a:solidFill>
                <a:latin typeface="Poppins"/>
                <a:ea typeface="Poppins"/>
                <a:cs typeface="Poppins"/>
                <a:sym typeface="Poppins"/>
              </a:rPr>
              <a:t>SARS directives must be systematically applied without manual intervention to prevent compliance failures and penalties.</a:t>
            </a:r>
          </a:p>
        </p:txBody>
      </p:sp>
      <p:sp>
        <p:nvSpPr>
          <p:cNvPr id="22" name="TextBox 22"/>
          <p:cNvSpPr txBox="1"/>
          <p:nvPr/>
        </p:nvSpPr>
        <p:spPr>
          <a:xfrm>
            <a:off x="11452598" y="4228626"/>
            <a:ext cx="5360369" cy="324463"/>
          </a:xfrm>
          <a:prstGeom prst="rect">
            <a:avLst/>
          </a:prstGeom>
        </p:spPr>
        <p:txBody>
          <a:bodyPr lIns="0" tIns="0" rIns="0" bIns="0" rtlCol="0" anchor="t">
            <a:spAutoFit/>
          </a:bodyPr>
          <a:lstStyle/>
          <a:p>
            <a:pPr marL="0" lvl="0" indent="0" algn="l">
              <a:lnSpc>
                <a:spcPts val="2591"/>
              </a:lnSpc>
              <a:spcBef>
                <a:spcPct val="0"/>
              </a:spcBef>
            </a:pPr>
            <a:r>
              <a:rPr lang="en-US" sz="1850" b="1" spc="37">
                <a:solidFill>
                  <a:srgbClr val="FFFFFF"/>
                </a:solidFill>
                <a:latin typeface="Poppins Bold"/>
                <a:ea typeface="Poppins Bold"/>
                <a:cs typeface="Poppins Bold"/>
                <a:sym typeface="Poppins Bold"/>
              </a:rPr>
              <a:t>Are tax directives enforced automatically?</a:t>
            </a:r>
          </a:p>
        </p:txBody>
      </p:sp>
      <p:sp>
        <p:nvSpPr>
          <p:cNvPr id="23" name="TextBox 23"/>
          <p:cNvSpPr txBox="1"/>
          <p:nvPr/>
        </p:nvSpPr>
        <p:spPr>
          <a:xfrm>
            <a:off x="9443758" y="4748623"/>
            <a:ext cx="1352362" cy="851767"/>
          </a:xfrm>
          <a:prstGeom prst="rect">
            <a:avLst/>
          </a:prstGeom>
        </p:spPr>
        <p:txBody>
          <a:bodyPr lIns="0" tIns="0" rIns="0" bIns="0" rtlCol="0" anchor="t">
            <a:spAutoFit/>
          </a:bodyPr>
          <a:lstStyle/>
          <a:p>
            <a:pPr marL="0" lvl="0" indent="0" algn="ctr">
              <a:lnSpc>
                <a:spcPts val="5847"/>
              </a:lnSpc>
            </a:pPr>
            <a:r>
              <a:rPr lang="en-US" sz="6090" b="1" spc="-310">
                <a:solidFill>
                  <a:srgbClr val="DCD9D5"/>
                </a:solidFill>
                <a:latin typeface="Poppins Bold"/>
                <a:ea typeface="Poppins Bold"/>
                <a:cs typeface="Poppins Bold"/>
                <a:sym typeface="Poppins Bold"/>
              </a:rPr>
              <a:t>02</a:t>
            </a:r>
          </a:p>
        </p:txBody>
      </p:sp>
      <p:grpSp>
        <p:nvGrpSpPr>
          <p:cNvPr id="24" name="Group 24"/>
          <p:cNvGrpSpPr/>
          <p:nvPr/>
        </p:nvGrpSpPr>
        <p:grpSpPr>
          <a:xfrm>
            <a:off x="9315211" y="6975886"/>
            <a:ext cx="1689712" cy="1966210"/>
            <a:chOff x="0" y="0"/>
            <a:chExt cx="698500" cy="812800"/>
          </a:xfrm>
        </p:grpSpPr>
        <p:sp>
          <p:nvSpPr>
            <p:cNvPr id="25" name="Freeform 25"/>
            <p:cNvSpPr/>
            <p:nvPr/>
          </p:nvSpPr>
          <p:spPr>
            <a:xfrm>
              <a:off x="0" y="13807"/>
              <a:ext cx="698500" cy="785185"/>
            </a:xfrm>
            <a:custGeom>
              <a:avLst/>
              <a:gdLst/>
              <a:ahLst/>
              <a:cxnLst/>
              <a:rect l="l" t="t" r="r" b="b"/>
              <a:pathLst>
                <a:path w="698500" h="785185">
                  <a:moveTo>
                    <a:pt x="393494" y="11935"/>
                  </a:moveTo>
                  <a:lnTo>
                    <a:pt x="654256" y="163651"/>
                  </a:lnTo>
                  <a:cubicBezTo>
                    <a:pt x="681649" y="179589"/>
                    <a:pt x="698500" y="208889"/>
                    <a:pt x="698500" y="240580"/>
                  </a:cubicBezTo>
                  <a:lnTo>
                    <a:pt x="698500" y="544606"/>
                  </a:lnTo>
                  <a:cubicBezTo>
                    <a:pt x="698500" y="576297"/>
                    <a:pt x="681649" y="605597"/>
                    <a:pt x="654256" y="621535"/>
                  </a:cubicBezTo>
                  <a:lnTo>
                    <a:pt x="393494" y="773251"/>
                  </a:lnTo>
                  <a:cubicBezTo>
                    <a:pt x="366144" y="789164"/>
                    <a:pt x="332356" y="789164"/>
                    <a:pt x="305006" y="773251"/>
                  </a:cubicBezTo>
                  <a:lnTo>
                    <a:pt x="44244" y="621535"/>
                  </a:lnTo>
                  <a:cubicBezTo>
                    <a:pt x="16851" y="605597"/>
                    <a:pt x="0" y="576297"/>
                    <a:pt x="0" y="544606"/>
                  </a:cubicBezTo>
                  <a:lnTo>
                    <a:pt x="0" y="240580"/>
                  </a:lnTo>
                  <a:cubicBezTo>
                    <a:pt x="0" y="208889"/>
                    <a:pt x="16851" y="179589"/>
                    <a:pt x="44244" y="163651"/>
                  </a:cubicBezTo>
                  <a:lnTo>
                    <a:pt x="305006" y="11935"/>
                  </a:lnTo>
                  <a:cubicBezTo>
                    <a:pt x="332356" y="-3978"/>
                    <a:pt x="366144" y="-3978"/>
                    <a:pt x="393494" y="11935"/>
                  </a:cubicBezTo>
                  <a:close/>
                </a:path>
              </a:pathLst>
            </a:custGeom>
            <a:solidFill>
              <a:srgbClr val="9C8070"/>
            </a:solidFill>
          </p:spPr>
        </p:sp>
        <p:sp>
          <p:nvSpPr>
            <p:cNvPr id="26" name="TextBox 26"/>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27" name="TextBox 27"/>
          <p:cNvSpPr txBox="1"/>
          <p:nvPr/>
        </p:nvSpPr>
        <p:spPr>
          <a:xfrm>
            <a:off x="11452598" y="7687970"/>
            <a:ext cx="5133687" cy="1072138"/>
          </a:xfrm>
          <a:prstGeom prst="rect">
            <a:avLst/>
          </a:prstGeom>
        </p:spPr>
        <p:txBody>
          <a:bodyPr lIns="0" tIns="0" rIns="0" bIns="0" rtlCol="0" anchor="t">
            <a:spAutoFit/>
          </a:bodyPr>
          <a:lstStyle/>
          <a:p>
            <a:pPr marL="0" lvl="0" indent="0" algn="l">
              <a:lnSpc>
                <a:spcPts val="2917"/>
              </a:lnSpc>
              <a:spcBef>
                <a:spcPct val="0"/>
              </a:spcBef>
            </a:pPr>
            <a:r>
              <a:rPr lang="en-US" sz="1715" u="none" strike="noStrike">
                <a:solidFill>
                  <a:srgbClr val="FFFFFF">
                    <a:alpha val="71765"/>
                  </a:srgbClr>
                </a:solidFill>
                <a:latin typeface="Poppins"/>
                <a:ea typeface="Poppins"/>
                <a:cs typeface="Poppins"/>
                <a:sym typeface="Poppins"/>
              </a:rPr>
              <a:t>Internal auditors increasingly focus on payroll as a high-risk area requiring demonstrable controls and evidence.</a:t>
            </a:r>
          </a:p>
        </p:txBody>
      </p:sp>
      <p:sp>
        <p:nvSpPr>
          <p:cNvPr id="28" name="TextBox 28"/>
          <p:cNvSpPr txBox="1"/>
          <p:nvPr/>
        </p:nvSpPr>
        <p:spPr>
          <a:xfrm>
            <a:off x="11452598" y="6928261"/>
            <a:ext cx="5360369" cy="324463"/>
          </a:xfrm>
          <a:prstGeom prst="rect">
            <a:avLst/>
          </a:prstGeom>
        </p:spPr>
        <p:txBody>
          <a:bodyPr lIns="0" tIns="0" rIns="0" bIns="0" rtlCol="0" anchor="t">
            <a:spAutoFit/>
          </a:bodyPr>
          <a:lstStyle/>
          <a:p>
            <a:pPr marL="0" lvl="0" indent="0" algn="l">
              <a:lnSpc>
                <a:spcPts val="2591"/>
              </a:lnSpc>
              <a:spcBef>
                <a:spcPct val="0"/>
              </a:spcBef>
            </a:pPr>
            <a:r>
              <a:rPr lang="en-US" sz="1850" b="1" spc="37">
                <a:solidFill>
                  <a:srgbClr val="FFFFFF"/>
                </a:solidFill>
                <a:latin typeface="Poppins Bold"/>
                <a:ea typeface="Poppins Bold"/>
                <a:cs typeface="Poppins Bold"/>
                <a:sym typeface="Poppins Bold"/>
              </a:rPr>
              <a:t>Why These Questions Matter</a:t>
            </a:r>
          </a:p>
        </p:txBody>
      </p:sp>
      <p:sp>
        <p:nvSpPr>
          <p:cNvPr id="29" name="TextBox 29"/>
          <p:cNvSpPr txBox="1"/>
          <p:nvPr/>
        </p:nvSpPr>
        <p:spPr>
          <a:xfrm>
            <a:off x="9443758" y="7448258"/>
            <a:ext cx="1352362" cy="851767"/>
          </a:xfrm>
          <a:prstGeom prst="rect">
            <a:avLst/>
          </a:prstGeom>
        </p:spPr>
        <p:txBody>
          <a:bodyPr lIns="0" tIns="0" rIns="0" bIns="0" rtlCol="0" anchor="t">
            <a:spAutoFit/>
          </a:bodyPr>
          <a:lstStyle/>
          <a:p>
            <a:pPr marL="0" lvl="0" indent="0" algn="ctr">
              <a:lnSpc>
                <a:spcPts val="5847"/>
              </a:lnSpc>
            </a:pPr>
            <a:r>
              <a:rPr lang="en-US" sz="6090" b="1" spc="-310">
                <a:solidFill>
                  <a:srgbClr val="DCD9D5"/>
                </a:solidFill>
                <a:latin typeface="Poppins Bold"/>
                <a:ea typeface="Poppins Bold"/>
                <a:cs typeface="Poppins Bold"/>
                <a:sym typeface="Poppins Bold"/>
              </a:rPr>
              <a:t>04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sp>
        <p:nvSpPr>
          <p:cNvPr id="2" name="Freeform 2"/>
          <p:cNvSpPr/>
          <p:nvPr/>
        </p:nvSpPr>
        <p:spPr>
          <a:xfrm rot="-2249463">
            <a:off x="-531003" y="-267531"/>
            <a:ext cx="4726569" cy="4726569"/>
          </a:xfrm>
          <a:custGeom>
            <a:avLst/>
            <a:gdLst/>
            <a:ahLst/>
            <a:cxnLst/>
            <a:rect l="l" t="t" r="r" b="b"/>
            <a:pathLst>
              <a:path w="4726569" h="4726569">
                <a:moveTo>
                  <a:pt x="0" y="0"/>
                </a:moveTo>
                <a:lnTo>
                  <a:pt x="4726569" y="0"/>
                </a:lnTo>
                <a:lnTo>
                  <a:pt x="4726569" y="4726569"/>
                </a:lnTo>
                <a:lnTo>
                  <a:pt x="0" y="47265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249463">
            <a:off x="16252744" y="8645645"/>
            <a:ext cx="3415463" cy="3415463"/>
          </a:xfrm>
          <a:custGeom>
            <a:avLst/>
            <a:gdLst/>
            <a:ahLst/>
            <a:cxnLst/>
            <a:rect l="l" t="t" r="r" b="b"/>
            <a:pathLst>
              <a:path w="3415463" h="3415463">
                <a:moveTo>
                  <a:pt x="0" y="0"/>
                </a:moveTo>
                <a:lnTo>
                  <a:pt x="3415462" y="0"/>
                </a:lnTo>
                <a:lnTo>
                  <a:pt x="3415462" y="3415463"/>
                </a:lnTo>
                <a:lnTo>
                  <a:pt x="0" y="3415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3214959" y="1967895"/>
            <a:ext cx="11858082" cy="770594"/>
          </a:xfrm>
          <a:prstGeom prst="rect">
            <a:avLst/>
          </a:prstGeom>
        </p:spPr>
        <p:txBody>
          <a:bodyPr lIns="0" tIns="0" rIns="0" bIns="0" rtlCol="0" anchor="t">
            <a:spAutoFit/>
          </a:bodyPr>
          <a:lstStyle/>
          <a:p>
            <a:pPr marL="0" lvl="0" indent="0" algn="ctr">
              <a:lnSpc>
                <a:spcPts val="5370"/>
              </a:lnSpc>
            </a:pPr>
            <a:r>
              <a:rPr lang="en-US" sz="5594" b="1" spc="-285">
                <a:solidFill>
                  <a:srgbClr val="FFFFFF"/>
                </a:solidFill>
                <a:latin typeface="Poppins Bold"/>
                <a:ea typeface="Poppins Bold"/>
                <a:cs typeface="Poppins Bold"/>
                <a:sym typeface="Poppins Bold"/>
              </a:rPr>
              <a:t>INTERNAL AUDIT QUESTIONS - PART 2</a:t>
            </a:r>
          </a:p>
        </p:txBody>
      </p:sp>
      <p:sp>
        <p:nvSpPr>
          <p:cNvPr id="5" name="TextBox 5"/>
          <p:cNvSpPr txBox="1"/>
          <p:nvPr/>
        </p:nvSpPr>
        <p:spPr>
          <a:xfrm>
            <a:off x="6298787" y="1197671"/>
            <a:ext cx="5690425" cy="409122"/>
          </a:xfrm>
          <a:prstGeom prst="rect">
            <a:avLst/>
          </a:prstGeom>
        </p:spPr>
        <p:txBody>
          <a:bodyPr lIns="0" tIns="0" rIns="0" bIns="0" rtlCol="0" anchor="t">
            <a:spAutoFit/>
          </a:bodyPr>
          <a:lstStyle/>
          <a:p>
            <a:pPr marL="0" lvl="0" indent="0" algn="ctr">
              <a:lnSpc>
                <a:spcPts val="3174"/>
              </a:lnSpc>
            </a:pPr>
            <a:r>
              <a:rPr lang="en-US" sz="2267" spc="1108">
                <a:solidFill>
                  <a:srgbClr val="9C8070"/>
                </a:solidFill>
                <a:latin typeface="Poppins"/>
                <a:ea typeface="Poppins"/>
                <a:cs typeface="Poppins"/>
                <a:sym typeface="Poppins"/>
              </a:rPr>
              <a:t>GOVERNANCE INSIGHT</a:t>
            </a:r>
          </a:p>
        </p:txBody>
      </p:sp>
      <p:grpSp>
        <p:nvGrpSpPr>
          <p:cNvPr id="6" name="Group 6"/>
          <p:cNvGrpSpPr/>
          <p:nvPr/>
        </p:nvGrpSpPr>
        <p:grpSpPr>
          <a:xfrm>
            <a:off x="7287830" y="4276251"/>
            <a:ext cx="1689712" cy="1966210"/>
            <a:chOff x="0" y="0"/>
            <a:chExt cx="698500" cy="812800"/>
          </a:xfrm>
        </p:grpSpPr>
        <p:sp>
          <p:nvSpPr>
            <p:cNvPr id="7" name="Freeform 7"/>
            <p:cNvSpPr/>
            <p:nvPr/>
          </p:nvSpPr>
          <p:spPr>
            <a:xfrm>
              <a:off x="0" y="13807"/>
              <a:ext cx="698500" cy="785185"/>
            </a:xfrm>
            <a:custGeom>
              <a:avLst/>
              <a:gdLst/>
              <a:ahLst/>
              <a:cxnLst/>
              <a:rect l="l" t="t" r="r" b="b"/>
              <a:pathLst>
                <a:path w="698500" h="785185">
                  <a:moveTo>
                    <a:pt x="393494" y="11935"/>
                  </a:moveTo>
                  <a:lnTo>
                    <a:pt x="654256" y="163651"/>
                  </a:lnTo>
                  <a:cubicBezTo>
                    <a:pt x="681649" y="179589"/>
                    <a:pt x="698500" y="208889"/>
                    <a:pt x="698500" y="240580"/>
                  </a:cubicBezTo>
                  <a:lnTo>
                    <a:pt x="698500" y="544606"/>
                  </a:lnTo>
                  <a:cubicBezTo>
                    <a:pt x="698500" y="576297"/>
                    <a:pt x="681649" y="605597"/>
                    <a:pt x="654256" y="621535"/>
                  </a:cubicBezTo>
                  <a:lnTo>
                    <a:pt x="393494" y="773251"/>
                  </a:lnTo>
                  <a:cubicBezTo>
                    <a:pt x="366144" y="789164"/>
                    <a:pt x="332356" y="789164"/>
                    <a:pt x="305006" y="773251"/>
                  </a:cubicBezTo>
                  <a:lnTo>
                    <a:pt x="44244" y="621535"/>
                  </a:lnTo>
                  <a:cubicBezTo>
                    <a:pt x="16851" y="605597"/>
                    <a:pt x="0" y="576297"/>
                    <a:pt x="0" y="544606"/>
                  </a:cubicBezTo>
                  <a:lnTo>
                    <a:pt x="0" y="240580"/>
                  </a:lnTo>
                  <a:cubicBezTo>
                    <a:pt x="0" y="208889"/>
                    <a:pt x="16851" y="179589"/>
                    <a:pt x="44244" y="163651"/>
                  </a:cubicBezTo>
                  <a:lnTo>
                    <a:pt x="305006" y="11935"/>
                  </a:lnTo>
                  <a:cubicBezTo>
                    <a:pt x="332356" y="-3978"/>
                    <a:pt x="366144" y="-3978"/>
                    <a:pt x="393494" y="11935"/>
                  </a:cubicBezTo>
                  <a:close/>
                </a:path>
              </a:pathLst>
            </a:custGeom>
            <a:solidFill>
              <a:srgbClr val="9C8070"/>
            </a:solidFill>
          </p:spPr>
        </p:sp>
        <p:sp>
          <p:nvSpPr>
            <p:cNvPr id="8" name="TextBox 8"/>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9" name="TextBox 9"/>
          <p:cNvSpPr txBox="1"/>
          <p:nvPr/>
        </p:nvSpPr>
        <p:spPr>
          <a:xfrm>
            <a:off x="1701715" y="4969286"/>
            <a:ext cx="5133687" cy="1273264"/>
          </a:xfrm>
          <a:prstGeom prst="rect">
            <a:avLst/>
          </a:prstGeom>
        </p:spPr>
        <p:txBody>
          <a:bodyPr lIns="0" tIns="0" rIns="0" bIns="0" rtlCol="0" anchor="t">
            <a:spAutoFit/>
          </a:bodyPr>
          <a:lstStyle/>
          <a:p>
            <a:pPr marL="0" lvl="0" indent="0" algn="r">
              <a:lnSpc>
                <a:spcPts val="3397"/>
              </a:lnSpc>
              <a:spcBef>
                <a:spcPct val="0"/>
              </a:spcBef>
            </a:pPr>
            <a:r>
              <a:rPr lang="en-US" sz="1998" u="none" strike="noStrike">
                <a:solidFill>
                  <a:srgbClr val="FFFFFF">
                    <a:alpha val="71765"/>
                  </a:srgbClr>
                </a:solidFill>
                <a:latin typeface="Poppins"/>
                <a:ea typeface="Poppins"/>
                <a:cs typeface="Poppins"/>
                <a:sym typeface="Poppins"/>
              </a:rPr>
              <a:t>Are travel allowances verified against supporting documentation and SARS prescribed rates before processing?</a:t>
            </a:r>
          </a:p>
        </p:txBody>
      </p:sp>
      <p:sp>
        <p:nvSpPr>
          <p:cNvPr id="10" name="TextBox 10"/>
          <p:cNvSpPr txBox="1"/>
          <p:nvPr/>
        </p:nvSpPr>
        <p:spPr>
          <a:xfrm>
            <a:off x="1475033" y="4219101"/>
            <a:ext cx="5360369" cy="366792"/>
          </a:xfrm>
          <a:prstGeom prst="rect">
            <a:avLst/>
          </a:prstGeom>
        </p:spPr>
        <p:txBody>
          <a:bodyPr lIns="0" tIns="0" rIns="0" bIns="0" rtlCol="0" anchor="t">
            <a:spAutoFit/>
          </a:bodyPr>
          <a:lstStyle/>
          <a:p>
            <a:pPr marL="0" lvl="0" indent="0" algn="r">
              <a:lnSpc>
                <a:spcPts val="2883"/>
              </a:lnSpc>
              <a:spcBef>
                <a:spcPct val="0"/>
              </a:spcBef>
            </a:pPr>
            <a:r>
              <a:rPr lang="en-US" sz="2059" b="1" spc="41">
                <a:solidFill>
                  <a:srgbClr val="FFFFFF"/>
                </a:solidFill>
                <a:latin typeface="Poppins Bold"/>
                <a:ea typeface="Poppins Bold"/>
                <a:cs typeface="Poppins Bold"/>
                <a:sym typeface="Poppins Bold"/>
              </a:rPr>
              <a:t>Travel Allowance Verification</a:t>
            </a:r>
          </a:p>
        </p:txBody>
      </p:sp>
      <p:sp>
        <p:nvSpPr>
          <p:cNvPr id="11" name="TextBox 11"/>
          <p:cNvSpPr txBox="1"/>
          <p:nvPr/>
        </p:nvSpPr>
        <p:spPr>
          <a:xfrm>
            <a:off x="7416377" y="4758148"/>
            <a:ext cx="1352362" cy="943209"/>
          </a:xfrm>
          <a:prstGeom prst="rect">
            <a:avLst/>
          </a:prstGeom>
        </p:spPr>
        <p:txBody>
          <a:bodyPr lIns="0" tIns="0" rIns="0" bIns="0" rtlCol="0" anchor="t">
            <a:spAutoFit/>
          </a:bodyPr>
          <a:lstStyle/>
          <a:p>
            <a:pPr marL="0" lvl="0" indent="0" algn="ctr">
              <a:lnSpc>
                <a:spcPts val="6505"/>
              </a:lnSpc>
            </a:pPr>
            <a:r>
              <a:rPr lang="en-US" sz="6776" b="1" spc="-345">
                <a:solidFill>
                  <a:srgbClr val="DCD9D5"/>
                </a:solidFill>
                <a:latin typeface="Poppins Bold"/>
                <a:ea typeface="Poppins Bold"/>
                <a:cs typeface="Poppins Bold"/>
                <a:sym typeface="Poppins Bold"/>
              </a:rPr>
              <a:t>01</a:t>
            </a:r>
          </a:p>
        </p:txBody>
      </p:sp>
      <p:grpSp>
        <p:nvGrpSpPr>
          <p:cNvPr id="12" name="Group 12"/>
          <p:cNvGrpSpPr/>
          <p:nvPr/>
        </p:nvGrpSpPr>
        <p:grpSpPr>
          <a:xfrm>
            <a:off x="7287830" y="6975886"/>
            <a:ext cx="1689712" cy="1966210"/>
            <a:chOff x="0" y="0"/>
            <a:chExt cx="698500" cy="812800"/>
          </a:xfrm>
        </p:grpSpPr>
        <p:sp>
          <p:nvSpPr>
            <p:cNvPr id="13" name="Freeform 13"/>
            <p:cNvSpPr/>
            <p:nvPr/>
          </p:nvSpPr>
          <p:spPr>
            <a:xfrm>
              <a:off x="0" y="13807"/>
              <a:ext cx="698500" cy="785185"/>
            </a:xfrm>
            <a:custGeom>
              <a:avLst/>
              <a:gdLst/>
              <a:ahLst/>
              <a:cxnLst/>
              <a:rect l="l" t="t" r="r" b="b"/>
              <a:pathLst>
                <a:path w="698500" h="785185">
                  <a:moveTo>
                    <a:pt x="393494" y="11935"/>
                  </a:moveTo>
                  <a:lnTo>
                    <a:pt x="654256" y="163651"/>
                  </a:lnTo>
                  <a:cubicBezTo>
                    <a:pt x="681649" y="179589"/>
                    <a:pt x="698500" y="208889"/>
                    <a:pt x="698500" y="240580"/>
                  </a:cubicBezTo>
                  <a:lnTo>
                    <a:pt x="698500" y="544606"/>
                  </a:lnTo>
                  <a:cubicBezTo>
                    <a:pt x="698500" y="576297"/>
                    <a:pt x="681649" y="605597"/>
                    <a:pt x="654256" y="621535"/>
                  </a:cubicBezTo>
                  <a:lnTo>
                    <a:pt x="393494" y="773251"/>
                  </a:lnTo>
                  <a:cubicBezTo>
                    <a:pt x="366144" y="789164"/>
                    <a:pt x="332356" y="789164"/>
                    <a:pt x="305006" y="773251"/>
                  </a:cubicBezTo>
                  <a:lnTo>
                    <a:pt x="44244" y="621535"/>
                  </a:lnTo>
                  <a:cubicBezTo>
                    <a:pt x="16851" y="605597"/>
                    <a:pt x="0" y="576297"/>
                    <a:pt x="0" y="544606"/>
                  </a:cubicBezTo>
                  <a:lnTo>
                    <a:pt x="0" y="240580"/>
                  </a:lnTo>
                  <a:cubicBezTo>
                    <a:pt x="0" y="208889"/>
                    <a:pt x="16851" y="179589"/>
                    <a:pt x="44244" y="163651"/>
                  </a:cubicBezTo>
                  <a:lnTo>
                    <a:pt x="305006" y="11935"/>
                  </a:lnTo>
                  <a:cubicBezTo>
                    <a:pt x="332356" y="-3978"/>
                    <a:pt x="366144" y="-3978"/>
                    <a:pt x="393494" y="11935"/>
                  </a:cubicBezTo>
                  <a:close/>
                </a:path>
              </a:pathLst>
            </a:custGeom>
            <a:solidFill>
              <a:srgbClr val="9C8070"/>
            </a:solidFill>
          </p:spPr>
        </p:sp>
        <p:sp>
          <p:nvSpPr>
            <p:cNvPr id="14" name="TextBox 14"/>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15" name="TextBox 15"/>
          <p:cNvSpPr txBox="1"/>
          <p:nvPr/>
        </p:nvSpPr>
        <p:spPr>
          <a:xfrm>
            <a:off x="1701715" y="7668920"/>
            <a:ext cx="5133687" cy="1273264"/>
          </a:xfrm>
          <a:prstGeom prst="rect">
            <a:avLst/>
          </a:prstGeom>
        </p:spPr>
        <p:txBody>
          <a:bodyPr lIns="0" tIns="0" rIns="0" bIns="0" rtlCol="0" anchor="t">
            <a:spAutoFit/>
          </a:bodyPr>
          <a:lstStyle/>
          <a:p>
            <a:pPr marL="0" lvl="0" indent="0" algn="r">
              <a:lnSpc>
                <a:spcPts val="3397"/>
              </a:lnSpc>
              <a:spcBef>
                <a:spcPct val="0"/>
              </a:spcBef>
            </a:pPr>
            <a:r>
              <a:rPr lang="en-US" sz="1998" u="none" strike="noStrike">
                <a:solidFill>
                  <a:srgbClr val="FFFFFF">
                    <a:alpha val="71765"/>
                  </a:srgbClr>
                </a:solidFill>
                <a:latin typeface="Poppins"/>
                <a:ea typeface="Poppins"/>
                <a:cs typeface="Poppins"/>
                <a:sym typeface="Poppins"/>
              </a:rPr>
              <a:t>Are payroll processing, approval, and reconciliation functions adequately segregated to prevent fraud?</a:t>
            </a:r>
          </a:p>
        </p:txBody>
      </p:sp>
      <p:sp>
        <p:nvSpPr>
          <p:cNvPr id="16" name="TextBox 16"/>
          <p:cNvSpPr txBox="1"/>
          <p:nvPr/>
        </p:nvSpPr>
        <p:spPr>
          <a:xfrm>
            <a:off x="1475033" y="6918736"/>
            <a:ext cx="5360369" cy="366792"/>
          </a:xfrm>
          <a:prstGeom prst="rect">
            <a:avLst/>
          </a:prstGeom>
        </p:spPr>
        <p:txBody>
          <a:bodyPr lIns="0" tIns="0" rIns="0" bIns="0" rtlCol="0" anchor="t">
            <a:spAutoFit/>
          </a:bodyPr>
          <a:lstStyle/>
          <a:p>
            <a:pPr marL="0" lvl="0" indent="0" algn="r">
              <a:lnSpc>
                <a:spcPts val="2883"/>
              </a:lnSpc>
              <a:spcBef>
                <a:spcPct val="0"/>
              </a:spcBef>
            </a:pPr>
            <a:r>
              <a:rPr lang="en-US" sz="2059" b="1" spc="41">
                <a:solidFill>
                  <a:srgbClr val="FFFFFF"/>
                </a:solidFill>
                <a:latin typeface="Poppins Bold"/>
                <a:ea typeface="Poppins Bold"/>
                <a:cs typeface="Poppins Bold"/>
                <a:sym typeface="Poppins Bold"/>
              </a:rPr>
              <a:t>Segregation of Duties</a:t>
            </a:r>
          </a:p>
        </p:txBody>
      </p:sp>
      <p:sp>
        <p:nvSpPr>
          <p:cNvPr id="17" name="TextBox 17"/>
          <p:cNvSpPr txBox="1"/>
          <p:nvPr/>
        </p:nvSpPr>
        <p:spPr>
          <a:xfrm>
            <a:off x="7416377" y="7457783"/>
            <a:ext cx="1352362" cy="943209"/>
          </a:xfrm>
          <a:prstGeom prst="rect">
            <a:avLst/>
          </a:prstGeom>
        </p:spPr>
        <p:txBody>
          <a:bodyPr lIns="0" tIns="0" rIns="0" bIns="0" rtlCol="0" anchor="t">
            <a:spAutoFit/>
          </a:bodyPr>
          <a:lstStyle/>
          <a:p>
            <a:pPr marL="0" lvl="0" indent="0" algn="ctr">
              <a:lnSpc>
                <a:spcPts val="6505"/>
              </a:lnSpc>
            </a:pPr>
            <a:r>
              <a:rPr lang="en-US" sz="6776" b="1" spc="-345">
                <a:solidFill>
                  <a:srgbClr val="DCD9D5"/>
                </a:solidFill>
                <a:latin typeface="Poppins Bold"/>
                <a:ea typeface="Poppins Bold"/>
                <a:cs typeface="Poppins Bold"/>
                <a:sym typeface="Poppins Bold"/>
              </a:rPr>
              <a:t>03</a:t>
            </a:r>
          </a:p>
        </p:txBody>
      </p:sp>
      <p:grpSp>
        <p:nvGrpSpPr>
          <p:cNvPr id="18" name="Group 18"/>
          <p:cNvGrpSpPr/>
          <p:nvPr/>
        </p:nvGrpSpPr>
        <p:grpSpPr>
          <a:xfrm>
            <a:off x="9315211" y="4276251"/>
            <a:ext cx="1689712" cy="1966210"/>
            <a:chOff x="0" y="0"/>
            <a:chExt cx="698500" cy="812800"/>
          </a:xfrm>
        </p:grpSpPr>
        <p:sp>
          <p:nvSpPr>
            <p:cNvPr id="19" name="Freeform 19"/>
            <p:cNvSpPr/>
            <p:nvPr/>
          </p:nvSpPr>
          <p:spPr>
            <a:xfrm>
              <a:off x="0" y="13807"/>
              <a:ext cx="698500" cy="785185"/>
            </a:xfrm>
            <a:custGeom>
              <a:avLst/>
              <a:gdLst/>
              <a:ahLst/>
              <a:cxnLst/>
              <a:rect l="l" t="t" r="r" b="b"/>
              <a:pathLst>
                <a:path w="698500" h="785185">
                  <a:moveTo>
                    <a:pt x="393494" y="11935"/>
                  </a:moveTo>
                  <a:lnTo>
                    <a:pt x="654256" y="163651"/>
                  </a:lnTo>
                  <a:cubicBezTo>
                    <a:pt x="681649" y="179589"/>
                    <a:pt x="698500" y="208889"/>
                    <a:pt x="698500" y="240580"/>
                  </a:cubicBezTo>
                  <a:lnTo>
                    <a:pt x="698500" y="544606"/>
                  </a:lnTo>
                  <a:cubicBezTo>
                    <a:pt x="698500" y="576297"/>
                    <a:pt x="681649" y="605597"/>
                    <a:pt x="654256" y="621535"/>
                  </a:cubicBezTo>
                  <a:lnTo>
                    <a:pt x="393494" y="773251"/>
                  </a:lnTo>
                  <a:cubicBezTo>
                    <a:pt x="366144" y="789164"/>
                    <a:pt x="332356" y="789164"/>
                    <a:pt x="305006" y="773251"/>
                  </a:cubicBezTo>
                  <a:lnTo>
                    <a:pt x="44244" y="621535"/>
                  </a:lnTo>
                  <a:cubicBezTo>
                    <a:pt x="16851" y="605597"/>
                    <a:pt x="0" y="576297"/>
                    <a:pt x="0" y="544606"/>
                  </a:cubicBezTo>
                  <a:lnTo>
                    <a:pt x="0" y="240580"/>
                  </a:lnTo>
                  <a:cubicBezTo>
                    <a:pt x="0" y="208889"/>
                    <a:pt x="16851" y="179589"/>
                    <a:pt x="44244" y="163651"/>
                  </a:cubicBezTo>
                  <a:lnTo>
                    <a:pt x="305006" y="11935"/>
                  </a:lnTo>
                  <a:cubicBezTo>
                    <a:pt x="332356" y="-3978"/>
                    <a:pt x="366144" y="-3978"/>
                    <a:pt x="393494" y="11935"/>
                  </a:cubicBezTo>
                  <a:close/>
                </a:path>
              </a:pathLst>
            </a:custGeom>
            <a:solidFill>
              <a:srgbClr val="9C8070"/>
            </a:solidFill>
          </p:spPr>
        </p:sp>
        <p:sp>
          <p:nvSpPr>
            <p:cNvPr id="20" name="TextBox 20"/>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21" name="TextBox 21"/>
          <p:cNvSpPr txBox="1"/>
          <p:nvPr/>
        </p:nvSpPr>
        <p:spPr>
          <a:xfrm>
            <a:off x="11452598" y="4969286"/>
            <a:ext cx="5133687" cy="1273264"/>
          </a:xfrm>
          <a:prstGeom prst="rect">
            <a:avLst/>
          </a:prstGeom>
        </p:spPr>
        <p:txBody>
          <a:bodyPr lIns="0" tIns="0" rIns="0" bIns="0" rtlCol="0" anchor="t">
            <a:spAutoFit/>
          </a:bodyPr>
          <a:lstStyle/>
          <a:p>
            <a:pPr marL="0" lvl="0" indent="0" algn="l">
              <a:lnSpc>
                <a:spcPts val="3397"/>
              </a:lnSpc>
              <a:spcBef>
                <a:spcPct val="0"/>
              </a:spcBef>
            </a:pPr>
            <a:r>
              <a:rPr lang="en-US" sz="1998" u="none" strike="noStrike">
                <a:solidFill>
                  <a:srgbClr val="FFFFFF">
                    <a:alpha val="71765"/>
                  </a:srgbClr>
                </a:solidFill>
                <a:latin typeface="Poppins"/>
                <a:ea typeface="Poppins"/>
                <a:cs typeface="Poppins"/>
                <a:sym typeface="Poppins"/>
              </a:rPr>
              <a:t>Is payroll data protected against unauthorized manipulation through access controls and audit trails?</a:t>
            </a:r>
          </a:p>
        </p:txBody>
      </p:sp>
      <p:sp>
        <p:nvSpPr>
          <p:cNvPr id="22" name="TextBox 22"/>
          <p:cNvSpPr txBox="1"/>
          <p:nvPr/>
        </p:nvSpPr>
        <p:spPr>
          <a:xfrm>
            <a:off x="11452598" y="4219101"/>
            <a:ext cx="5360369" cy="366792"/>
          </a:xfrm>
          <a:prstGeom prst="rect">
            <a:avLst/>
          </a:prstGeom>
        </p:spPr>
        <p:txBody>
          <a:bodyPr lIns="0" tIns="0" rIns="0" bIns="0" rtlCol="0" anchor="t">
            <a:spAutoFit/>
          </a:bodyPr>
          <a:lstStyle/>
          <a:p>
            <a:pPr marL="0" lvl="0" indent="0" algn="l">
              <a:lnSpc>
                <a:spcPts val="2883"/>
              </a:lnSpc>
              <a:spcBef>
                <a:spcPct val="0"/>
              </a:spcBef>
            </a:pPr>
            <a:r>
              <a:rPr lang="en-US" sz="2059" b="1" spc="41">
                <a:solidFill>
                  <a:srgbClr val="FFFFFF"/>
                </a:solidFill>
                <a:latin typeface="Poppins Bold"/>
                <a:ea typeface="Poppins Bold"/>
                <a:cs typeface="Poppins Bold"/>
                <a:sym typeface="Poppins Bold"/>
              </a:rPr>
              <a:t>Data Protection Controls</a:t>
            </a:r>
          </a:p>
        </p:txBody>
      </p:sp>
      <p:sp>
        <p:nvSpPr>
          <p:cNvPr id="23" name="TextBox 23"/>
          <p:cNvSpPr txBox="1"/>
          <p:nvPr/>
        </p:nvSpPr>
        <p:spPr>
          <a:xfrm>
            <a:off x="9443758" y="4758148"/>
            <a:ext cx="1352362" cy="943209"/>
          </a:xfrm>
          <a:prstGeom prst="rect">
            <a:avLst/>
          </a:prstGeom>
        </p:spPr>
        <p:txBody>
          <a:bodyPr lIns="0" tIns="0" rIns="0" bIns="0" rtlCol="0" anchor="t">
            <a:spAutoFit/>
          </a:bodyPr>
          <a:lstStyle/>
          <a:p>
            <a:pPr marL="0" lvl="0" indent="0" algn="ctr">
              <a:lnSpc>
                <a:spcPts val="6505"/>
              </a:lnSpc>
            </a:pPr>
            <a:r>
              <a:rPr lang="en-US" sz="6776" b="1" spc="-345">
                <a:solidFill>
                  <a:srgbClr val="DCD9D5"/>
                </a:solidFill>
                <a:latin typeface="Poppins Bold"/>
                <a:ea typeface="Poppins Bold"/>
                <a:cs typeface="Poppins Bold"/>
                <a:sym typeface="Poppins Bold"/>
              </a:rPr>
              <a:t>02</a:t>
            </a:r>
          </a:p>
        </p:txBody>
      </p:sp>
      <p:grpSp>
        <p:nvGrpSpPr>
          <p:cNvPr id="24" name="Group 24"/>
          <p:cNvGrpSpPr/>
          <p:nvPr/>
        </p:nvGrpSpPr>
        <p:grpSpPr>
          <a:xfrm>
            <a:off x="9315211" y="6975886"/>
            <a:ext cx="1689712" cy="1966210"/>
            <a:chOff x="0" y="0"/>
            <a:chExt cx="698500" cy="812800"/>
          </a:xfrm>
        </p:grpSpPr>
        <p:sp>
          <p:nvSpPr>
            <p:cNvPr id="25" name="Freeform 25"/>
            <p:cNvSpPr/>
            <p:nvPr/>
          </p:nvSpPr>
          <p:spPr>
            <a:xfrm>
              <a:off x="0" y="13807"/>
              <a:ext cx="698500" cy="785185"/>
            </a:xfrm>
            <a:custGeom>
              <a:avLst/>
              <a:gdLst/>
              <a:ahLst/>
              <a:cxnLst/>
              <a:rect l="l" t="t" r="r" b="b"/>
              <a:pathLst>
                <a:path w="698500" h="785185">
                  <a:moveTo>
                    <a:pt x="393494" y="11935"/>
                  </a:moveTo>
                  <a:lnTo>
                    <a:pt x="654256" y="163651"/>
                  </a:lnTo>
                  <a:cubicBezTo>
                    <a:pt x="681649" y="179589"/>
                    <a:pt x="698500" y="208889"/>
                    <a:pt x="698500" y="240580"/>
                  </a:cubicBezTo>
                  <a:lnTo>
                    <a:pt x="698500" y="544606"/>
                  </a:lnTo>
                  <a:cubicBezTo>
                    <a:pt x="698500" y="576297"/>
                    <a:pt x="681649" y="605597"/>
                    <a:pt x="654256" y="621535"/>
                  </a:cubicBezTo>
                  <a:lnTo>
                    <a:pt x="393494" y="773251"/>
                  </a:lnTo>
                  <a:cubicBezTo>
                    <a:pt x="366144" y="789164"/>
                    <a:pt x="332356" y="789164"/>
                    <a:pt x="305006" y="773251"/>
                  </a:cubicBezTo>
                  <a:lnTo>
                    <a:pt x="44244" y="621535"/>
                  </a:lnTo>
                  <a:cubicBezTo>
                    <a:pt x="16851" y="605597"/>
                    <a:pt x="0" y="576297"/>
                    <a:pt x="0" y="544606"/>
                  </a:cubicBezTo>
                  <a:lnTo>
                    <a:pt x="0" y="240580"/>
                  </a:lnTo>
                  <a:cubicBezTo>
                    <a:pt x="0" y="208889"/>
                    <a:pt x="16851" y="179589"/>
                    <a:pt x="44244" y="163651"/>
                  </a:cubicBezTo>
                  <a:lnTo>
                    <a:pt x="305006" y="11935"/>
                  </a:lnTo>
                  <a:cubicBezTo>
                    <a:pt x="332356" y="-3978"/>
                    <a:pt x="366144" y="-3978"/>
                    <a:pt x="393494" y="11935"/>
                  </a:cubicBezTo>
                  <a:close/>
                </a:path>
              </a:pathLst>
            </a:custGeom>
            <a:solidFill>
              <a:srgbClr val="9C8070"/>
            </a:solidFill>
          </p:spPr>
        </p:sp>
        <p:sp>
          <p:nvSpPr>
            <p:cNvPr id="26" name="TextBox 26"/>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27" name="TextBox 27"/>
          <p:cNvSpPr txBox="1"/>
          <p:nvPr/>
        </p:nvSpPr>
        <p:spPr>
          <a:xfrm>
            <a:off x="11452598" y="7668920"/>
            <a:ext cx="5133687" cy="1273264"/>
          </a:xfrm>
          <a:prstGeom prst="rect">
            <a:avLst/>
          </a:prstGeom>
        </p:spPr>
        <p:txBody>
          <a:bodyPr lIns="0" tIns="0" rIns="0" bIns="0" rtlCol="0" anchor="t">
            <a:spAutoFit/>
          </a:bodyPr>
          <a:lstStyle/>
          <a:p>
            <a:pPr marL="0" lvl="0" indent="0" algn="l">
              <a:lnSpc>
                <a:spcPts val="3397"/>
              </a:lnSpc>
              <a:spcBef>
                <a:spcPct val="0"/>
              </a:spcBef>
            </a:pPr>
            <a:r>
              <a:rPr lang="en-US" sz="1998" u="none" strike="noStrike">
                <a:solidFill>
                  <a:srgbClr val="FFFFFF">
                    <a:alpha val="71765"/>
                  </a:srgbClr>
                </a:solidFill>
                <a:latin typeface="Poppins"/>
                <a:ea typeface="Poppins"/>
                <a:cs typeface="Poppins"/>
                <a:sym typeface="Poppins"/>
              </a:rPr>
              <a:t>Does the system generate automated exception reports for unusual payroll transactions requiring review?</a:t>
            </a:r>
          </a:p>
        </p:txBody>
      </p:sp>
      <p:sp>
        <p:nvSpPr>
          <p:cNvPr id="28" name="TextBox 28"/>
          <p:cNvSpPr txBox="1"/>
          <p:nvPr/>
        </p:nvSpPr>
        <p:spPr>
          <a:xfrm>
            <a:off x="11452598" y="6918736"/>
            <a:ext cx="5360369" cy="366792"/>
          </a:xfrm>
          <a:prstGeom prst="rect">
            <a:avLst/>
          </a:prstGeom>
        </p:spPr>
        <p:txBody>
          <a:bodyPr lIns="0" tIns="0" rIns="0" bIns="0" rtlCol="0" anchor="t">
            <a:spAutoFit/>
          </a:bodyPr>
          <a:lstStyle/>
          <a:p>
            <a:pPr marL="0" lvl="0" indent="0" algn="l">
              <a:lnSpc>
                <a:spcPts val="2883"/>
              </a:lnSpc>
              <a:spcBef>
                <a:spcPct val="0"/>
              </a:spcBef>
            </a:pPr>
            <a:r>
              <a:rPr lang="en-US" sz="2059" b="1" spc="41">
                <a:solidFill>
                  <a:srgbClr val="FFFFFF"/>
                </a:solidFill>
                <a:latin typeface="Poppins Bold"/>
                <a:ea typeface="Poppins Bold"/>
                <a:cs typeface="Poppins Bold"/>
                <a:sym typeface="Poppins Bold"/>
              </a:rPr>
              <a:t>Exception Reporting</a:t>
            </a:r>
          </a:p>
        </p:txBody>
      </p:sp>
      <p:sp>
        <p:nvSpPr>
          <p:cNvPr id="29" name="TextBox 29"/>
          <p:cNvSpPr txBox="1"/>
          <p:nvPr/>
        </p:nvSpPr>
        <p:spPr>
          <a:xfrm>
            <a:off x="9443758" y="7457783"/>
            <a:ext cx="1352362" cy="943209"/>
          </a:xfrm>
          <a:prstGeom prst="rect">
            <a:avLst/>
          </a:prstGeom>
        </p:spPr>
        <p:txBody>
          <a:bodyPr lIns="0" tIns="0" rIns="0" bIns="0" rtlCol="0" anchor="t">
            <a:spAutoFit/>
          </a:bodyPr>
          <a:lstStyle/>
          <a:p>
            <a:pPr marL="0" lvl="0" indent="0" algn="ctr">
              <a:lnSpc>
                <a:spcPts val="6505"/>
              </a:lnSpc>
            </a:pPr>
            <a:r>
              <a:rPr lang="en-US" sz="6776" b="1" spc="-345">
                <a:solidFill>
                  <a:srgbClr val="DCD9D5"/>
                </a:solidFill>
                <a:latin typeface="Poppins Bold"/>
                <a:ea typeface="Poppins Bold"/>
                <a:cs typeface="Poppins Bold"/>
                <a:sym typeface="Poppins Bold"/>
              </a:rPr>
              <a:t>04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grpSp>
        <p:nvGrpSpPr>
          <p:cNvPr id="2" name="Group 2"/>
          <p:cNvGrpSpPr/>
          <p:nvPr/>
        </p:nvGrpSpPr>
        <p:grpSpPr>
          <a:xfrm>
            <a:off x="10690302" y="-4142156"/>
            <a:ext cx="11516017" cy="13400456"/>
            <a:chOff x="0" y="0"/>
            <a:chExt cx="698500" cy="812800"/>
          </a:xfrm>
        </p:grpSpPr>
        <p:sp>
          <p:nvSpPr>
            <p:cNvPr id="3" name="Freeform 3"/>
            <p:cNvSpPr/>
            <p:nvPr/>
          </p:nvSpPr>
          <p:spPr>
            <a:xfrm>
              <a:off x="0" y="6857"/>
              <a:ext cx="698500" cy="799086"/>
            </a:xfrm>
            <a:custGeom>
              <a:avLst/>
              <a:gdLst/>
              <a:ahLst/>
              <a:cxnLst/>
              <a:rect l="l" t="t" r="r" b="b"/>
              <a:pathLst>
                <a:path w="698500" h="799086">
                  <a:moveTo>
                    <a:pt x="371222" y="5927"/>
                  </a:moveTo>
                  <a:lnTo>
                    <a:pt x="676528" y="183559"/>
                  </a:lnTo>
                  <a:cubicBezTo>
                    <a:pt x="690131" y="191474"/>
                    <a:pt x="698500" y="206025"/>
                    <a:pt x="698500" y="221763"/>
                  </a:cubicBezTo>
                  <a:lnTo>
                    <a:pt x="698500" y="577323"/>
                  </a:lnTo>
                  <a:cubicBezTo>
                    <a:pt x="698500" y="593061"/>
                    <a:pt x="690131" y="607612"/>
                    <a:pt x="676528" y="615527"/>
                  </a:cubicBezTo>
                  <a:lnTo>
                    <a:pt x="371222" y="793159"/>
                  </a:lnTo>
                  <a:cubicBezTo>
                    <a:pt x="357640" y="801062"/>
                    <a:pt x="340860" y="801062"/>
                    <a:pt x="327278" y="793159"/>
                  </a:cubicBezTo>
                  <a:lnTo>
                    <a:pt x="21972" y="615527"/>
                  </a:lnTo>
                  <a:cubicBezTo>
                    <a:pt x="8369" y="607612"/>
                    <a:pt x="0" y="593061"/>
                    <a:pt x="0" y="577323"/>
                  </a:cubicBezTo>
                  <a:lnTo>
                    <a:pt x="0" y="221763"/>
                  </a:lnTo>
                  <a:cubicBezTo>
                    <a:pt x="0" y="206025"/>
                    <a:pt x="8369" y="191474"/>
                    <a:pt x="21972" y="183559"/>
                  </a:cubicBezTo>
                  <a:lnTo>
                    <a:pt x="327278" y="5927"/>
                  </a:lnTo>
                  <a:cubicBezTo>
                    <a:pt x="340860" y="-1976"/>
                    <a:pt x="357640" y="-1976"/>
                    <a:pt x="371222" y="5927"/>
                  </a:cubicBezTo>
                  <a:close/>
                </a:path>
              </a:pathLst>
            </a:custGeom>
            <a:solidFill>
              <a:srgbClr val="100F16"/>
            </a:solidFill>
          </p:spPr>
        </p:sp>
        <p:sp>
          <p:nvSpPr>
            <p:cNvPr id="4" name="TextBox 4"/>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grpSp>
        <p:nvGrpSpPr>
          <p:cNvPr id="5" name="Group 5"/>
          <p:cNvGrpSpPr/>
          <p:nvPr/>
        </p:nvGrpSpPr>
        <p:grpSpPr>
          <a:xfrm>
            <a:off x="9508118" y="2025684"/>
            <a:ext cx="6298721" cy="7329420"/>
            <a:chOff x="0" y="0"/>
            <a:chExt cx="698500" cy="812800"/>
          </a:xfrm>
        </p:grpSpPr>
        <p:sp>
          <p:nvSpPr>
            <p:cNvPr id="6" name="Freeform 6"/>
            <p:cNvSpPr/>
            <p:nvPr/>
          </p:nvSpPr>
          <p:spPr>
            <a:xfrm>
              <a:off x="0" y="12822"/>
              <a:ext cx="698500" cy="787157"/>
            </a:xfrm>
            <a:custGeom>
              <a:avLst/>
              <a:gdLst/>
              <a:ahLst/>
              <a:cxnLst/>
              <a:rect l="l" t="t" r="r" b="b"/>
              <a:pathLst>
                <a:path w="698500" h="787157">
                  <a:moveTo>
                    <a:pt x="390335" y="11082"/>
                  </a:moveTo>
                  <a:lnTo>
                    <a:pt x="657415" y="166474"/>
                  </a:lnTo>
                  <a:cubicBezTo>
                    <a:pt x="682852" y="181274"/>
                    <a:pt x="698500" y="208482"/>
                    <a:pt x="698500" y="237911"/>
                  </a:cubicBezTo>
                  <a:lnTo>
                    <a:pt x="698500" y="549245"/>
                  </a:lnTo>
                  <a:cubicBezTo>
                    <a:pt x="698500" y="578674"/>
                    <a:pt x="682852" y="605882"/>
                    <a:pt x="657415" y="620682"/>
                  </a:cubicBezTo>
                  <a:lnTo>
                    <a:pt x="390335" y="776074"/>
                  </a:lnTo>
                  <a:cubicBezTo>
                    <a:pt x="364938" y="790851"/>
                    <a:pt x="333562" y="790851"/>
                    <a:pt x="308165" y="776074"/>
                  </a:cubicBezTo>
                  <a:lnTo>
                    <a:pt x="41085" y="620682"/>
                  </a:lnTo>
                  <a:cubicBezTo>
                    <a:pt x="15648" y="605882"/>
                    <a:pt x="0" y="578674"/>
                    <a:pt x="0" y="549245"/>
                  </a:cubicBezTo>
                  <a:lnTo>
                    <a:pt x="0" y="237911"/>
                  </a:lnTo>
                  <a:cubicBezTo>
                    <a:pt x="0" y="208482"/>
                    <a:pt x="15648" y="181274"/>
                    <a:pt x="41085" y="166474"/>
                  </a:cubicBezTo>
                  <a:lnTo>
                    <a:pt x="308165" y="11082"/>
                  </a:lnTo>
                  <a:cubicBezTo>
                    <a:pt x="333562" y="-3695"/>
                    <a:pt x="364938" y="-3695"/>
                    <a:pt x="390335" y="11082"/>
                  </a:cubicBezTo>
                  <a:close/>
                </a:path>
              </a:pathLst>
            </a:custGeom>
            <a:blipFill>
              <a:blip r:embed="rId2"/>
              <a:stretch>
                <a:fillRect t="-4860" b="-4860"/>
              </a:stretch>
            </a:blipFill>
            <a:ln w="200025" cap="rnd">
              <a:solidFill>
                <a:srgbClr val="9C8070"/>
              </a:solidFill>
              <a:prstDash val="solid"/>
              <a:round/>
            </a:ln>
          </p:spPr>
        </p:sp>
      </p:grpSp>
      <p:sp>
        <p:nvSpPr>
          <p:cNvPr id="7" name="Freeform 7"/>
          <p:cNvSpPr/>
          <p:nvPr/>
        </p:nvSpPr>
        <p:spPr>
          <a:xfrm rot="-2249463">
            <a:off x="-959460" y="22857"/>
            <a:ext cx="5641412" cy="5641412"/>
          </a:xfrm>
          <a:custGeom>
            <a:avLst/>
            <a:gdLst/>
            <a:ahLst/>
            <a:cxnLst/>
            <a:rect l="l" t="t" r="r" b="b"/>
            <a:pathLst>
              <a:path w="5641412" h="5641412">
                <a:moveTo>
                  <a:pt x="0" y="0"/>
                </a:moveTo>
                <a:lnTo>
                  <a:pt x="5641411" y="0"/>
                </a:lnTo>
                <a:lnTo>
                  <a:pt x="5641411" y="5641412"/>
                </a:lnTo>
                <a:lnTo>
                  <a:pt x="0" y="5641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1530504" y="2729233"/>
            <a:ext cx="7141100" cy="1951865"/>
          </a:xfrm>
          <a:prstGeom prst="rect">
            <a:avLst/>
          </a:prstGeom>
        </p:spPr>
        <p:txBody>
          <a:bodyPr lIns="0" tIns="0" rIns="0" bIns="0" rtlCol="0" anchor="t">
            <a:spAutoFit/>
          </a:bodyPr>
          <a:lstStyle/>
          <a:p>
            <a:pPr marL="0" lvl="0" indent="0" algn="l">
              <a:lnSpc>
                <a:spcPts val="4961"/>
              </a:lnSpc>
            </a:pPr>
            <a:r>
              <a:rPr lang="en-US" sz="5168" b="1" spc="-263">
                <a:solidFill>
                  <a:srgbClr val="FFFFFF"/>
                </a:solidFill>
                <a:latin typeface="Poppins Bold"/>
                <a:ea typeface="Poppins Bold"/>
                <a:cs typeface="Poppins Bold"/>
                <a:sym typeface="Poppins Bold"/>
              </a:rPr>
              <a:t>LIVE POLL: PAYROLL COMPLIANCE AUTOMATION</a:t>
            </a:r>
          </a:p>
        </p:txBody>
      </p:sp>
      <p:sp>
        <p:nvSpPr>
          <p:cNvPr id="9" name="TextBox 9"/>
          <p:cNvSpPr txBox="1"/>
          <p:nvPr/>
        </p:nvSpPr>
        <p:spPr>
          <a:xfrm>
            <a:off x="1530504" y="1959009"/>
            <a:ext cx="6338202" cy="720725"/>
          </a:xfrm>
          <a:prstGeom prst="rect">
            <a:avLst/>
          </a:prstGeom>
        </p:spPr>
        <p:txBody>
          <a:bodyPr lIns="0" tIns="0" rIns="0" bIns="0" rtlCol="0" anchor="t">
            <a:spAutoFit/>
          </a:bodyPr>
          <a:lstStyle/>
          <a:p>
            <a:pPr marL="0" lvl="0" indent="0" algn="l">
              <a:lnSpc>
                <a:spcPts val="2800"/>
              </a:lnSpc>
            </a:pPr>
            <a:r>
              <a:rPr lang="en-US" sz="2000" spc="978">
                <a:solidFill>
                  <a:srgbClr val="9C8070"/>
                </a:solidFill>
                <a:latin typeface="Poppins"/>
                <a:ea typeface="Poppins"/>
                <a:cs typeface="Poppins"/>
                <a:sym typeface="Poppins"/>
              </a:rPr>
              <a:t>SESSION 44 | ITS USER GROUP CONFERENCE 2026</a:t>
            </a:r>
          </a:p>
        </p:txBody>
      </p:sp>
      <p:sp>
        <p:nvSpPr>
          <p:cNvPr id="10" name="TextBox 10"/>
          <p:cNvSpPr txBox="1"/>
          <p:nvPr/>
        </p:nvSpPr>
        <p:spPr>
          <a:xfrm>
            <a:off x="1530504" y="6530942"/>
            <a:ext cx="6628222" cy="2537496"/>
          </a:xfrm>
          <a:prstGeom prst="rect">
            <a:avLst/>
          </a:prstGeom>
        </p:spPr>
        <p:txBody>
          <a:bodyPr lIns="0" tIns="0" rIns="0" bIns="0" rtlCol="0" anchor="t">
            <a:spAutoFit/>
          </a:bodyPr>
          <a:lstStyle/>
          <a:p>
            <a:pPr marL="0" lvl="0" indent="0" algn="l">
              <a:lnSpc>
                <a:spcPts val="4038"/>
              </a:lnSpc>
              <a:spcBef>
                <a:spcPct val="0"/>
              </a:spcBef>
            </a:pPr>
            <a:r>
              <a:rPr lang="en-US" sz="2375" u="none" strike="noStrike">
                <a:solidFill>
                  <a:srgbClr val="FFFFFF">
                    <a:alpha val="71765"/>
                  </a:srgbClr>
                </a:solidFill>
                <a:latin typeface="Poppins"/>
                <a:ea typeface="Poppins"/>
                <a:cs typeface="Poppins"/>
                <a:sym typeface="Poppins"/>
              </a:rPr>
              <a:t>• Fully automated</a:t>
            </a:r>
          </a:p>
          <a:p>
            <a:pPr marL="0" lvl="0" indent="0" algn="l">
              <a:lnSpc>
                <a:spcPts val="4038"/>
              </a:lnSpc>
              <a:spcBef>
                <a:spcPct val="0"/>
              </a:spcBef>
            </a:pPr>
            <a:r>
              <a:rPr lang="en-US" sz="2375" u="none" strike="noStrike">
                <a:solidFill>
                  <a:srgbClr val="FFFFFF">
                    <a:alpha val="71765"/>
                  </a:srgbClr>
                </a:solidFill>
                <a:latin typeface="Poppins"/>
                <a:ea typeface="Poppins"/>
                <a:cs typeface="Poppins"/>
                <a:sym typeface="Poppins"/>
              </a:rPr>
              <a:t>• Mostly automated</a:t>
            </a:r>
          </a:p>
          <a:p>
            <a:pPr marL="0" lvl="0" indent="0" algn="l">
              <a:lnSpc>
                <a:spcPts val="4038"/>
              </a:lnSpc>
              <a:spcBef>
                <a:spcPct val="0"/>
              </a:spcBef>
            </a:pPr>
            <a:r>
              <a:rPr lang="en-US" sz="2375" u="none" strike="noStrike">
                <a:solidFill>
                  <a:srgbClr val="FFFFFF">
                    <a:alpha val="71765"/>
                  </a:srgbClr>
                </a:solidFill>
                <a:latin typeface="Poppins"/>
                <a:ea typeface="Poppins"/>
                <a:cs typeface="Poppins"/>
                <a:sym typeface="Poppins"/>
              </a:rPr>
              <a:t>• ERP plus spreadsheets</a:t>
            </a:r>
          </a:p>
          <a:p>
            <a:pPr marL="0" lvl="0" indent="0" algn="l">
              <a:lnSpc>
                <a:spcPts val="4038"/>
              </a:lnSpc>
              <a:spcBef>
                <a:spcPct val="0"/>
              </a:spcBef>
            </a:pPr>
            <a:r>
              <a:rPr lang="en-US" sz="2375" u="none" strike="noStrike">
                <a:solidFill>
                  <a:srgbClr val="FFFFFF">
                    <a:alpha val="71765"/>
                  </a:srgbClr>
                </a:solidFill>
                <a:latin typeface="Poppins"/>
                <a:ea typeface="Poppins"/>
                <a:cs typeface="Poppins"/>
                <a:sym typeface="Poppins"/>
              </a:rPr>
              <a:t>• Mostly manual</a:t>
            </a:r>
          </a:p>
          <a:p>
            <a:pPr marL="0" lvl="0" indent="0" algn="l">
              <a:lnSpc>
                <a:spcPts val="4038"/>
              </a:lnSpc>
              <a:spcBef>
                <a:spcPct val="0"/>
              </a:spcBef>
            </a:pPr>
            <a:r>
              <a:rPr lang="en-US" sz="2375" u="none" strike="noStrike">
                <a:solidFill>
                  <a:srgbClr val="FFFFFF">
                    <a:alpha val="71765"/>
                  </a:srgbClr>
                </a:solidFill>
                <a:latin typeface="Poppins"/>
                <a:ea typeface="Poppins"/>
                <a:cs typeface="Poppins"/>
                <a:sym typeface="Poppins"/>
              </a:rPr>
              <a:t>• Manual controls dominate</a:t>
            </a:r>
          </a:p>
        </p:txBody>
      </p:sp>
      <p:sp>
        <p:nvSpPr>
          <p:cNvPr id="11" name="TextBox 11"/>
          <p:cNvSpPr txBox="1"/>
          <p:nvPr/>
        </p:nvSpPr>
        <p:spPr>
          <a:xfrm>
            <a:off x="1530504" y="5431553"/>
            <a:ext cx="7613496" cy="915035"/>
          </a:xfrm>
          <a:prstGeom prst="rect">
            <a:avLst/>
          </a:prstGeom>
        </p:spPr>
        <p:txBody>
          <a:bodyPr lIns="0" tIns="0" rIns="0" bIns="0" rtlCol="0" anchor="t">
            <a:spAutoFit/>
          </a:bodyPr>
          <a:lstStyle/>
          <a:p>
            <a:pPr marL="0" lvl="0" indent="0" algn="l">
              <a:lnSpc>
                <a:spcPts val="3640"/>
              </a:lnSpc>
              <a:spcBef>
                <a:spcPct val="0"/>
              </a:spcBef>
            </a:pPr>
            <a:r>
              <a:rPr lang="en-US" sz="2600" b="1" spc="52">
                <a:solidFill>
                  <a:srgbClr val="FFFFFF"/>
                </a:solidFill>
                <a:latin typeface="Poppins Bold"/>
                <a:ea typeface="Poppins Bold"/>
                <a:cs typeface="Poppins Bold"/>
                <a:sym typeface="Poppins Bold"/>
              </a:rPr>
              <a:t>How automated is your payroll compliance environment today?</a:t>
            </a:r>
          </a:p>
        </p:txBody>
      </p:sp>
      <p:sp>
        <p:nvSpPr>
          <p:cNvPr id="12" name="Freeform 12"/>
          <p:cNvSpPr/>
          <p:nvPr/>
        </p:nvSpPr>
        <p:spPr>
          <a:xfrm rot="-2249463">
            <a:off x="8555361" y="6184883"/>
            <a:ext cx="3415463" cy="3415463"/>
          </a:xfrm>
          <a:custGeom>
            <a:avLst/>
            <a:gdLst/>
            <a:ahLst/>
            <a:cxnLst/>
            <a:rect l="l" t="t" r="r" b="b"/>
            <a:pathLst>
              <a:path w="3415463" h="3415463">
                <a:moveTo>
                  <a:pt x="0" y="0"/>
                </a:moveTo>
                <a:lnTo>
                  <a:pt x="3415462" y="0"/>
                </a:lnTo>
                <a:lnTo>
                  <a:pt x="3415462" y="3415462"/>
                </a:lnTo>
                <a:lnTo>
                  <a:pt x="0" y="34154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rot="8817922">
            <a:off x="16580269" y="-1027828"/>
            <a:ext cx="3415463" cy="3415463"/>
          </a:xfrm>
          <a:custGeom>
            <a:avLst/>
            <a:gdLst/>
            <a:ahLst/>
            <a:cxnLst/>
            <a:rect l="l" t="t" r="r" b="b"/>
            <a:pathLst>
              <a:path w="3415463" h="3415463">
                <a:moveTo>
                  <a:pt x="0" y="0"/>
                </a:moveTo>
                <a:lnTo>
                  <a:pt x="3415462" y="0"/>
                </a:lnTo>
                <a:lnTo>
                  <a:pt x="3415462" y="3415462"/>
                </a:lnTo>
                <a:lnTo>
                  <a:pt x="0" y="34154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grpSp>
        <p:nvGrpSpPr>
          <p:cNvPr id="2" name="Group 2"/>
          <p:cNvGrpSpPr/>
          <p:nvPr/>
        </p:nvGrpSpPr>
        <p:grpSpPr>
          <a:xfrm>
            <a:off x="11302682" y="-9620474"/>
            <a:ext cx="11516017" cy="13400456"/>
            <a:chOff x="0" y="0"/>
            <a:chExt cx="698500" cy="812800"/>
          </a:xfrm>
        </p:grpSpPr>
        <p:sp>
          <p:nvSpPr>
            <p:cNvPr id="3" name="Freeform 3"/>
            <p:cNvSpPr/>
            <p:nvPr/>
          </p:nvSpPr>
          <p:spPr>
            <a:xfrm>
              <a:off x="0" y="6857"/>
              <a:ext cx="698500" cy="799086"/>
            </a:xfrm>
            <a:custGeom>
              <a:avLst/>
              <a:gdLst/>
              <a:ahLst/>
              <a:cxnLst/>
              <a:rect l="l" t="t" r="r" b="b"/>
              <a:pathLst>
                <a:path w="698500" h="799086">
                  <a:moveTo>
                    <a:pt x="371222" y="5927"/>
                  </a:moveTo>
                  <a:lnTo>
                    <a:pt x="676528" y="183559"/>
                  </a:lnTo>
                  <a:cubicBezTo>
                    <a:pt x="690131" y="191474"/>
                    <a:pt x="698500" y="206025"/>
                    <a:pt x="698500" y="221763"/>
                  </a:cubicBezTo>
                  <a:lnTo>
                    <a:pt x="698500" y="577323"/>
                  </a:lnTo>
                  <a:cubicBezTo>
                    <a:pt x="698500" y="593061"/>
                    <a:pt x="690131" y="607612"/>
                    <a:pt x="676528" y="615527"/>
                  </a:cubicBezTo>
                  <a:lnTo>
                    <a:pt x="371222" y="793159"/>
                  </a:lnTo>
                  <a:cubicBezTo>
                    <a:pt x="357640" y="801062"/>
                    <a:pt x="340860" y="801062"/>
                    <a:pt x="327278" y="793159"/>
                  </a:cubicBezTo>
                  <a:lnTo>
                    <a:pt x="21972" y="615527"/>
                  </a:lnTo>
                  <a:cubicBezTo>
                    <a:pt x="8369" y="607612"/>
                    <a:pt x="0" y="593061"/>
                    <a:pt x="0" y="577323"/>
                  </a:cubicBezTo>
                  <a:lnTo>
                    <a:pt x="0" y="221763"/>
                  </a:lnTo>
                  <a:cubicBezTo>
                    <a:pt x="0" y="206025"/>
                    <a:pt x="8369" y="191474"/>
                    <a:pt x="21972" y="183559"/>
                  </a:cubicBezTo>
                  <a:lnTo>
                    <a:pt x="327278" y="5927"/>
                  </a:lnTo>
                  <a:cubicBezTo>
                    <a:pt x="340860" y="-1976"/>
                    <a:pt x="357640" y="-1976"/>
                    <a:pt x="371222" y="5927"/>
                  </a:cubicBezTo>
                  <a:close/>
                </a:path>
              </a:pathLst>
            </a:custGeom>
            <a:solidFill>
              <a:srgbClr val="100F16"/>
            </a:solidFill>
          </p:spPr>
        </p:sp>
        <p:sp>
          <p:nvSpPr>
            <p:cNvPr id="4" name="TextBox 4"/>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5" name="Freeform 5"/>
          <p:cNvSpPr/>
          <p:nvPr/>
        </p:nvSpPr>
        <p:spPr>
          <a:xfrm rot="-2249463">
            <a:off x="-959460" y="22857"/>
            <a:ext cx="5641412" cy="5641412"/>
          </a:xfrm>
          <a:custGeom>
            <a:avLst/>
            <a:gdLst/>
            <a:ahLst/>
            <a:cxnLst/>
            <a:rect l="l" t="t" r="r" b="b"/>
            <a:pathLst>
              <a:path w="5641412" h="5641412">
                <a:moveTo>
                  <a:pt x="0" y="0"/>
                </a:moveTo>
                <a:lnTo>
                  <a:pt x="5641411" y="0"/>
                </a:lnTo>
                <a:lnTo>
                  <a:pt x="5641411" y="5641412"/>
                </a:lnTo>
                <a:lnTo>
                  <a:pt x="0" y="56414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2249463">
            <a:off x="-1406972" y="8684055"/>
            <a:ext cx="3415463" cy="3415463"/>
          </a:xfrm>
          <a:custGeom>
            <a:avLst/>
            <a:gdLst/>
            <a:ahLst/>
            <a:cxnLst/>
            <a:rect l="l" t="t" r="r" b="b"/>
            <a:pathLst>
              <a:path w="3415463" h="3415463">
                <a:moveTo>
                  <a:pt x="0" y="0"/>
                </a:moveTo>
                <a:lnTo>
                  <a:pt x="3415463" y="0"/>
                </a:lnTo>
                <a:lnTo>
                  <a:pt x="3415463" y="3415463"/>
                </a:lnTo>
                <a:lnTo>
                  <a:pt x="0" y="3415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8817922">
            <a:off x="16580269" y="-1027828"/>
            <a:ext cx="3415463" cy="3415463"/>
          </a:xfrm>
          <a:custGeom>
            <a:avLst/>
            <a:gdLst/>
            <a:ahLst/>
            <a:cxnLst/>
            <a:rect l="l" t="t" r="r" b="b"/>
            <a:pathLst>
              <a:path w="3415463" h="3415463">
                <a:moveTo>
                  <a:pt x="0" y="0"/>
                </a:moveTo>
                <a:lnTo>
                  <a:pt x="3415462" y="0"/>
                </a:lnTo>
                <a:lnTo>
                  <a:pt x="3415462" y="3415462"/>
                </a:lnTo>
                <a:lnTo>
                  <a:pt x="0" y="34154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8" name="Group 8"/>
          <p:cNvGrpSpPr/>
          <p:nvPr/>
        </p:nvGrpSpPr>
        <p:grpSpPr>
          <a:xfrm>
            <a:off x="10085436" y="897631"/>
            <a:ext cx="5756133" cy="6698046"/>
            <a:chOff x="0" y="0"/>
            <a:chExt cx="698500" cy="812800"/>
          </a:xfrm>
        </p:grpSpPr>
        <p:sp>
          <p:nvSpPr>
            <p:cNvPr id="9" name="Freeform 9"/>
            <p:cNvSpPr/>
            <p:nvPr/>
          </p:nvSpPr>
          <p:spPr>
            <a:xfrm>
              <a:off x="0" y="14030"/>
              <a:ext cx="698500" cy="784740"/>
            </a:xfrm>
            <a:custGeom>
              <a:avLst/>
              <a:gdLst/>
              <a:ahLst/>
              <a:cxnLst/>
              <a:rect l="l" t="t" r="r" b="b"/>
              <a:pathLst>
                <a:path w="698500" h="784740">
                  <a:moveTo>
                    <a:pt x="394207" y="12127"/>
                  </a:moveTo>
                  <a:lnTo>
                    <a:pt x="653543" y="163013"/>
                  </a:lnTo>
                  <a:cubicBezTo>
                    <a:pt x="681377" y="179207"/>
                    <a:pt x="698500" y="208981"/>
                    <a:pt x="698500" y="241183"/>
                  </a:cubicBezTo>
                  <a:lnTo>
                    <a:pt x="698500" y="543557"/>
                  </a:lnTo>
                  <a:cubicBezTo>
                    <a:pt x="698500" y="575759"/>
                    <a:pt x="681377" y="605533"/>
                    <a:pt x="653543" y="621727"/>
                  </a:cubicBezTo>
                  <a:lnTo>
                    <a:pt x="394207" y="772613"/>
                  </a:lnTo>
                  <a:cubicBezTo>
                    <a:pt x="366417" y="788782"/>
                    <a:pt x="332083" y="788782"/>
                    <a:pt x="304293" y="772613"/>
                  </a:cubicBezTo>
                  <a:lnTo>
                    <a:pt x="44957" y="621727"/>
                  </a:lnTo>
                  <a:cubicBezTo>
                    <a:pt x="17123" y="605533"/>
                    <a:pt x="0" y="575759"/>
                    <a:pt x="0" y="543557"/>
                  </a:cubicBezTo>
                  <a:lnTo>
                    <a:pt x="0" y="241183"/>
                  </a:lnTo>
                  <a:cubicBezTo>
                    <a:pt x="0" y="208981"/>
                    <a:pt x="17123" y="179207"/>
                    <a:pt x="44957" y="163013"/>
                  </a:cubicBezTo>
                  <a:lnTo>
                    <a:pt x="304293" y="12127"/>
                  </a:lnTo>
                  <a:cubicBezTo>
                    <a:pt x="332083" y="-4042"/>
                    <a:pt x="366417" y="-4042"/>
                    <a:pt x="394207" y="12127"/>
                  </a:cubicBezTo>
                  <a:close/>
                </a:path>
              </a:pathLst>
            </a:custGeom>
            <a:blipFill>
              <a:blip r:embed="rId6"/>
              <a:stretch>
                <a:fillRect t="-5029" b="-5029"/>
              </a:stretch>
            </a:blipFill>
            <a:ln w="200025" cap="rnd">
              <a:solidFill>
                <a:srgbClr val="9C8070"/>
              </a:solidFill>
              <a:prstDash val="solid"/>
              <a:round/>
            </a:ln>
          </p:spPr>
        </p:sp>
      </p:grpSp>
      <p:grpSp>
        <p:nvGrpSpPr>
          <p:cNvPr id="10" name="Group 10"/>
          <p:cNvGrpSpPr/>
          <p:nvPr/>
        </p:nvGrpSpPr>
        <p:grpSpPr>
          <a:xfrm>
            <a:off x="13415923" y="6475481"/>
            <a:ext cx="5756133" cy="6698046"/>
            <a:chOff x="0" y="0"/>
            <a:chExt cx="698500" cy="812800"/>
          </a:xfrm>
        </p:grpSpPr>
        <p:sp>
          <p:nvSpPr>
            <p:cNvPr id="11" name="Freeform 11"/>
            <p:cNvSpPr/>
            <p:nvPr/>
          </p:nvSpPr>
          <p:spPr>
            <a:xfrm>
              <a:off x="0" y="14030"/>
              <a:ext cx="698500" cy="784740"/>
            </a:xfrm>
            <a:custGeom>
              <a:avLst/>
              <a:gdLst/>
              <a:ahLst/>
              <a:cxnLst/>
              <a:rect l="l" t="t" r="r" b="b"/>
              <a:pathLst>
                <a:path w="698500" h="784740">
                  <a:moveTo>
                    <a:pt x="394207" y="12127"/>
                  </a:moveTo>
                  <a:lnTo>
                    <a:pt x="653543" y="163013"/>
                  </a:lnTo>
                  <a:cubicBezTo>
                    <a:pt x="681377" y="179207"/>
                    <a:pt x="698500" y="208981"/>
                    <a:pt x="698500" y="241183"/>
                  </a:cubicBezTo>
                  <a:lnTo>
                    <a:pt x="698500" y="543557"/>
                  </a:lnTo>
                  <a:cubicBezTo>
                    <a:pt x="698500" y="575759"/>
                    <a:pt x="681377" y="605533"/>
                    <a:pt x="653543" y="621727"/>
                  </a:cubicBezTo>
                  <a:lnTo>
                    <a:pt x="394207" y="772613"/>
                  </a:lnTo>
                  <a:cubicBezTo>
                    <a:pt x="366417" y="788782"/>
                    <a:pt x="332083" y="788782"/>
                    <a:pt x="304293" y="772613"/>
                  </a:cubicBezTo>
                  <a:lnTo>
                    <a:pt x="44957" y="621727"/>
                  </a:lnTo>
                  <a:cubicBezTo>
                    <a:pt x="17123" y="605533"/>
                    <a:pt x="0" y="575759"/>
                    <a:pt x="0" y="543557"/>
                  </a:cubicBezTo>
                  <a:lnTo>
                    <a:pt x="0" y="241183"/>
                  </a:lnTo>
                  <a:cubicBezTo>
                    <a:pt x="0" y="208981"/>
                    <a:pt x="17123" y="179207"/>
                    <a:pt x="44957" y="163013"/>
                  </a:cubicBezTo>
                  <a:lnTo>
                    <a:pt x="304293" y="12127"/>
                  </a:lnTo>
                  <a:cubicBezTo>
                    <a:pt x="332083" y="-4042"/>
                    <a:pt x="366417" y="-4042"/>
                    <a:pt x="394207" y="12127"/>
                  </a:cubicBezTo>
                  <a:close/>
                </a:path>
              </a:pathLst>
            </a:custGeom>
            <a:blipFill>
              <a:blip r:embed="rId7"/>
              <a:stretch>
                <a:fillRect l="-34312" r="-34312"/>
              </a:stretch>
            </a:blipFill>
            <a:ln w="200025" cap="rnd">
              <a:solidFill>
                <a:srgbClr val="9C8070"/>
              </a:solidFill>
              <a:prstDash val="solid"/>
              <a:round/>
            </a:ln>
          </p:spPr>
        </p:sp>
      </p:grpSp>
      <p:sp>
        <p:nvSpPr>
          <p:cNvPr id="12" name="TextBox 12"/>
          <p:cNvSpPr txBox="1"/>
          <p:nvPr/>
        </p:nvSpPr>
        <p:spPr>
          <a:xfrm>
            <a:off x="1530504" y="2748283"/>
            <a:ext cx="7141100" cy="2393467"/>
          </a:xfrm>
          <a:prstGeom prst="rect">
            <a:avLst/>
          </a:prstGeom>
        </p:spPr>
        <p:txBody>
          <a:bodyPr lIns="0" tIns="0" rIns="0" bIns="0" rtlCol="0" anchor="t">
            <a:spAutoFit/>
          </a:bodyPr>
          <a:lstStyle/>
          <a:p>
            <a:pPr marL="0" lvl="0" indent="0" algn="l">
              <a:lnSpc>
                <a:spcPts val="6080"/>
              </a:lnSpc>
            </a:pPr>
            <a:r>
              <a:rPr lang="en-US" sz="6333" b="1" spc="-323">
                <a:solidFill>
                  <a:srgbClr val="FFFFFF"/>
                </a:solidFill>
                <a:latin typeface="Poppins Bold"/>
                <a:ea typeface="Poppins Bold"/>
                <a:cs typeface="Poppins Bold"/>
                <a:sym typeface="Poppins Bold"/>
              </a:rPr>
              <a:t>ITS MAJOR UPGRADE PRIORITIES</a:t>
            </a:r>
          </a:p>
        </p:txBody>
      </p:sp>
      <p:sp>
        <p:nvSpPr>
          <p:cNvPr id="13" name="TextBox 13"/>
          <p:cNvSpPr txBox="1"/>
          <p:nvPr/>
        </p:nvSpPr>
        <p:spPr>
          <a:xfrm>
            <a:off x="1530504" y="1959009"/>
            <a:ext cx="5690425" cy="368300"/>
          </a:xfrm>
          <a:prstGeom prst="rect">
            <a:avLst/>
          </a:prstGeom>
        </p:spPr>
        <p:txBody>
          <a:bodyPr lIns="0" tIns="0" rIns="0" bIns="0" rtlCol="0" anchor="t">
            <a:spAutoFit/>
          </a:bodyPr>
          <a:lstStyle/>
          <a:p>
            <a:pPr marL="0" lvl="0" indent="0" algn="l">
              <a:lnSpc>
                <a:spcPts val="2800"/>
              </a:lnSpc>
            </a:pPr>
            <a:r>
              <a:rPr lang="en-US" sz="2000" spc="978">
                <a:solidFill>
                  <a:srgbClr val="9C8070"/>
                </a:solidFill>
                <a:latin typeface="Poppins"/>
                <a:ea typeface="Poppins"/>
                <a:cs typeface="Poppins"/>
                <a:sym typeface="Poppins"/>
              </a:rPr>
              <a:t>DISCUSSION PROMPT</a:t>
            </a:r>
          </a:p>
        </p:txBody>
      </p:sp>
      <p:sp>
        <p:nvSpPr>
          <p:cNvPr id="14" name="TextBox 14"/>
          <p:cNvSpPr txBox="1"/>
          <p:nvPr/>
        </p:nvSpPr>
        <p:spPr>
          <a:xfrm>
            <a:off x="1530504" y="6530942"/>
            <a:ext cx="9772178" cy="3142737"/>
          </a:xfrm>
          <a:prstGeom prst="rect">
            <a:avLst/>
          </a:prstGeom>
        </p:spPr>
        <p:txBody>
          <a:bodyPr lIns="0" tIns="0" rIns="0" bIns="0" rtlCol="0" anchor="t">
            <a:spAutoFit/>
          </a:bodyPr>
          <a:lstStyle/>
          <a:p>
            <a:pPr marL="0" lvl="0" indent="0" algn="l">
              <a:lnSpc>
                <a:spcPts val="4172"/>
              </a:lnSpc>
              <a:spcBef>
                <a:spcPct val="0"/>
              </a:spcBef>
            </a:pPr>
            <a:r>
              <a:rPr lang="en-US" sz="2454" u="none" strike="noStrike">
                <a:solidFill>
                  <a:srgbClr val="FFFFFF">
                    <a:alpha val="71765"/>
                  </a:srgbClr>
                </a:solidFill>
                <a:latin typeface="Poppins"/>
                <a:ea typeface="Poppins"/>
                <a:cs typeface="Poppins"/>
                <a:sym typeface="Poppins"/>
              </a:rPr>
              <a:t>Share your institutional priorities:</a:t>
            </a:r>
          </a:p>
          <a:p>
            <a:pPr marL="0" lvl="0" indent="0" algn="l">
              <a:lnSpc>
                <a:spcPts val="4172"/>
              </a:lnSpc>
              <a:spcBef>
                <a:spcPct val="0"/>
              </a:spcBef>
            </a:pPr>
            <a:r>
              <a:rPr lang="en-US" sz="2454" u="none" strike="noStrike">
                <a:solidFill>
                  <a:srgbClr val="FFFFFF">
                    <a:alpha val="71765"/>
                  </a:srgbClr>
                </a:solidFill>
                <a:latin typeface="Poppins"/>
                <a:ea typeface="Poppins"/>
                <a:cs typeface="Poppins"/>
                <a:sym typeface="Poppins"/>
              </a:rPr>
              <a:t>• Lifetime lump sum tracking across employment history</a:t>
            </a:r>
          </a:p>
          <a:p>
            <a:pPr marL="0" lvl="0" indent="0" algn="l">
              <a:lnSpc>
                <a:spcPts val="4172"/>
              </a:lnSpc>
              <a:spcBef>
                <a:spcPct val="0"/>
              </a:spcBef>
            </a:pPr>
            <a:r>
              <a:rPr lang="en-US" sz="2454" u="none" strike="noStrike">
                <a:solidFill>
                  <a:srgbClr val="FFFFFF">
                    <a:alpha val="71765"/>
                  </a:srgbClr>
                </a:solidFill>
                <a:latin typeface="Poppins"/>
                <a:ea typeface="Poppins"/>
                <a:cs typeface="Poppins"/>
                <a:sym typeface="Poppins"/>
              </a:rPr>
              <a:t>• Automated AA88 compliance registers</a:t>
            </a:r>
          </a:p>
          <a:p>
            <a:pPr marL="0" lvl="0" indent="0" algn="l">
              <a:lnSpc>
                <a:spcPts val="4172"/>
              </a:lnSpc>
              <a:spcBef>
                <a:spcPct val="0"/>
              </a:spcBef>
            </a:pPr>
            <a:r>
              <a:rPr lang="en-US" sz="2454" u="none" strike="noStrike">
                <a:solidFill>
                  <a:srgbClr val="FFFFFF">
                    <a:alpha val="71765"/>
                  </a:srgbClr>
                </a:solidFill>
                <a:latin typeface="Poppins"/>
                <a:ea typeface="Poppins"/>
                <a:cs typeface="Poppins"/>
                <a:sym typeface="Poppins"/>
              </a:rPr>
              <a:t>• Real-time SARS integration and validation</a:t>
            </a:r>
          </a:p>
          <a:p>
            <a:pPr marL="0" lvl="0" indent="0" algn="l">
              <a:lnSpc>
                <a:spcPts val="4172"/>
              </a:lnSpc>
              <a:spcBef>
                <a:spcPct val="0"/>
              </a:spcBef>
            </a:pPr>
            <a:r>
              <a:rPr lang="en-US" sz="2454" u="none" strike="noStrike">
                <a:solidFill>
                  <a:srgbClr val="FFFFFF">
                    <a:alpha val="71765"/>
                  </a:srgbClr>
                </a:solidFill>
                <a:latin typeface="Poppins"/>
                <a:ea typeface="Poppins"/>
                <a:cs typeface="Poppins"/>
                <a:sym typeface="Poppins"/>
              </a:rPr>
              <a:t>• Enhanced audit trail and governance dashboards</a:t>
            </a:r>
          </a:p>
          <a:p>
            <a:pPr marL="0" lvl="0" indent="0" algn="l">
              <a:lnSpc>
                <a:spcPts val="4172"/>
              </a:lnSpc>
              <a:spcBef>
                <a:spcPct val="0"/>
              </a:spcBef>
            </a:pPr>
            <a:r>
              <a:rPr lang="en-US" sz="2454" u="none" strike="noStrike">
                <a:solidFill>
                  <a:srgbClr val="FFFFFF">
                    <a:alpha val="71765"/>
                  </a:srgbClr>
                </a:solidFill>
                <a:latin typeface="Poppins"/>
                <a:ea typeface="Poppins"/>
                <a:cs typeface="Poppins"/>
                <a:sym typeface="Poppins"/>
              </a:rPr>
              <a:t>• Predictive compliance risk alerts</a:t>
            </a:r>
          </a:p>
        </p:txBody>
      </p:sp>
      <p:sp>
        <p:nvSpPr>
          <p:cNvPr id="15" name="TextBox 15"/>
          <p:cNvSpPr txBox="1"/>
          <p:nvPr/>
        </p:nvSpPr>
        <p:spPr>
          <a:xfrm>
            <a:off x="1530504" y="5416928"/>
            <a:ext cx="8867848" cy="915035"/>
          </a:xfrm>
          <a:prstGeom prst="rect">
            <a:avLst/>
          </a:prstGeom>
        </p:spPr>
        <p:txBody>
          <a:bodyPr lIns="0" tIns="0" rIns="0" bIns="0" rtlCol="0" anchor="t">
            <a:spAutoFit/>
          </a:bodyPr>
          <a:lstStyle/>
          <a:p>
            <a:pPr marL="0" lvl="0" indent="0" algn="l">
              <a:lnSpc>
                <a:spcPts val="3640"/>
              </a:lnSpc>
              <a:spcBef>
                <a:spcPct val="0"/>
              </a:spcBef>
            </a:pPr>
            <a:r>
              <a:rPr lang="en-US" sz="2600" b="1" spc="52">
                <a:solidFill>
                  <a:srgbClr val="FFFFFF"/>
                </a:solidFill>
                <a:latin typeface="Poppins Bold"/>
                <a:ea typeface="Poppins Bold"/>
                <a:cs typeface="Poppins Bold"/>
                <a:sym typeface="Poppins Bold"/>
              </a:rPr>
              <a:t>If ITS could introduce one major upgrade, what should it be?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sp>
        <p:nvSpPr>
          <p:cNvPr id="2" name="Freeform 2"/>
          <p:cNvSpPr/>
          <p:nvPr/>
        </p:nvSpPr>
        <p:spPr>
          <a:xfrm rot="-2249463">
            <a:off x="11165252" y="-927571"/>
            <a:ext cx="8833232" cy="8833232"/>
          </a:xfrm>
          <a:custGeom>
            <a:avLst/>
            <a:gdLst/>
            <a:ahLst/>
            <a:cxnLst/>
            <a:rect l="l" t="t" r="r" b="b"/>
            <a:pathLst>
              <a:path w="8833232" h="8833232">
                <a:moveTo>
                  <a:pt x="0" y="0"/>
                </a:moveTo>
                <a:lnTo>
                  <a:pt x="8833232" y="0"/>
                </a:lnTo>
                <a:lnTo>
                  <a:pt x="8833232" y="8833231"/>
                </a:lnTo>
                <a:lnTo>
                  <a:pt x="0" y="88332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9892513" y="6454111"/>
            <a:ext cx="8188241" cy="3270212"/>
          </a:xfrm>
          <a:prstGeom prst="rect">
            <a:avLst/>
          </a:prstGeom>
        </p:spPr>
        <p:txBody>
          <a:bodyPr lIns="0" tIns="0" rIns="0" bIns="0" rtlCol="0" anchor="t">
            <a:spAutoFit/>
          </a:bodyPr>
          <a:lstStyle/>
          <a:p>
            <a:pPr marL="0" lvl="0" indent="0" algn="l">
              <a:lnSpc>
                <a:spcPts val="3711"/>
              </a:lnSpc>
              <a:spcBef>
                <a:spcPct val="0"/>
              </a:spcBef>
            </a:pPr>
            <a:r>
              <a:rPr lang="en-US" sz="2183" u="none" strike="noStrike" dirty="0">
                <a:solidFill>
                  <a:srgbClr val="FFFFFF">
                    <a:alpha val="71765"/>
                  </a:srgbClr>
                </a:solidFill>
                <a:latin typeface="Poppins"/>
                <a:ea typeface="Poppins"/>
                <a:cs typeface="Poppins"/>
                <a:sym typeface="Poppins"/>
              </a:rPr>
              <a:t>• PAYE tables must be updated by 1 March annually</a:t>
            </a:r>
          </a:p>
          <a:p>
            <a:pPr marL="0" lvl="0" indent="0" algn="l">
              <a:lnSpc>
                <a:spcPts val="3711"/>
              </a:lnSpc>
              <a:spcBef>
                <a:spcPct val="0"/>
              </a:spcBef>
            </a:pPr>
            <a:r>
              <a:rPr lang="en-US" sz="2183" u="none" strike="noStrike" dirty="0">
                <a:solidFill>
                  <a:srgbClr val="FFFFFF">
                    <a:alpha val="71765"/>
                  </a:srgbClr>
                </a:solidFill>
                <a:latin typeface="Poppins"/>
                <a:ea typeface="Poppins"/>
                <a:cs typeface="Poppins"/>
                <a:sym typeface="Poppins"/>
              </a:rPr>
              <a:t>• Medical tax credits: R376 primary, R752 with </a:t>
            </a:r>
            <a:r>
              <a:rPr lang="en-US" sz="2183" u="none" strike="noStrike" dirty="0" err="1">
                <a:solidFill>
                  <a:srgbClr val="FFFFFF">
                    <a:alpha val="71765"/>
                  </a:srgbClr>
                </a:solidFill>
                <a:latin typeface="Poppins"/>
                <a:ea typeface="Poppins"/>
                <a:cs typeface="Poppins"/>
                <a:sym typeface="Poppins"/>
              </a:rPr>
              <a:t>dependant</a:t>
            </a:r>
            <a:endParaRPr lang="en-US" sz="2183" u="none" strike="noStrike" dirty="0">
              <a:solidFill>
                <a:srgbClr val="FFFFFF">
                  <a:alpha val="71765"/>
                </a:srgbClr>
              </a:solidFill>
              <a:latin typeface="Poppins"/>
              <a:ea typeface="Poppins"/>
              <a:cs typeface="Poppins"/>
              <a:sym typeface="Poppins"/>
            </a:endParaRPr>
          </a:p>
          <a:p>
            <a:pPr marL="0" lvl="0" indent="0" algn="l">
              <a:lnSpc>
                <a:spcPts val="3711"/>
              </a:lnSpc>
              <a:spcBef>
                <a:spcPct val="0"/>
              </a:spcBef>
            </a:pPr>
            <a:r>
              <a:rPr lang="en-US" sz="2183" u="none" strike="noStrike" dirty="0">
                <a:solidFill>
                  <a:srgbClr val="FFFFFF">
                    <a:alpha val="71765"/>
                  </a:srgbClr>
                </a:solidFill>
                <a:latin typeface="Poppins"/>
                <a:ea typeface="Poppins"/>
                <a:cs typeface="Poppins"/>
                <a:sym typeface="Poppins"/>
              </a:rPr>
              <a:t>• Travel reimbursement rate: R4.95 per </a:t>
            </a:r>
            <a:r>
              <a:rPr lang="en-US" sz="2183" u="none" strike="noStrike" dirty="0" err="1">
                <a:solidFill>
                  <a:srgbClr val="FFFFFF">
                    <a:alpha val="71765"/>
                  </a:srgbClr>
                </a:solidFill>
                <a:latin typeface="Poppins"/>
                <a:ea typeface="Poppins"/>
                <a:cs typeface="Poppins"/>
                <a:sym typeface="Poppins"/>
              </a:rPr>
              <a:t>kilometre</a:t>
            </a:r>
            <a:endParaRPr lang="en-US" sz="2183" u="none" strike="noStrike" dirty="0">
              <a:solidFill>
                <a:srgbClr val="FFFFFF">
                  <a:alpha val="71765"/>
                </a:srgbClr>
              </a:solidFill>
              <a:latin typeface="Poppins"/>
              <a:ea typeface="Poppins"/>
              <a:cs typeface="Poppins"/>
              <a:sym typeface="Poppins"/>
            </a:endParaRPr>
          </a:p>
          <a:p>
            <a:pPr marL="0" lvl="0" indent="0" algn="l">
              <a:lnSpc>
                <a:spcPts val="3711"/>
              </a:lnSpc>
              <a:spcBef>
                <a:spcPct val="0"/>
              </a:spcBef>
            </a:pPr>
            <a:r>
              <a:rPr lang="en-US" sz="2183" u="none" strike="noStrike" dirty="0">
                <a:solidFill>
                  <a:srgbClr val="FFFFFF">
                    <a:alpha val="71765"/>
                  </a:srgbClr>
                </a:solidFill>
                <a:latin typeface="Poppins"/>
                <a:ea typeface="Poppins"/>
                <a:cs typeface="Poppins"/>
                <a:sym typeface="Poppins"/>
              </a:rPr>
              <a:t>• AA88 deductions require automated compliance tracking</a:t>
            </a:r>
          </a:p>
          <a:p>
            <a:pPr marL="0" lvl="0" indent="0" algn="l">
              <a:lnSpc>
                <a:spcPts val="3711"/>
              </a:lnSpc>
              <a:spcBef>
                <a:spcPct val="0"/>
              </a:spcBef>
            </a:pPr>
            <a:r>
              <a:rPr lang="en-US" sz="2183" u="none" strike="noStrike" dirty="0">
                <a:solidFill>
                  <a:srgbClr val="FFFFFF">
                    <a:alpha val="71765"/>
                  </a:srgbClr>
                </a:solidFill>
                <a:latin typeface="Poppins"/>
                <a:ea typeface="Poppins"/>
                <a:cs typeface="Poppins"/>
                <a:sym typeface="Poppins"/>
              </a:rPr>
              <a:t>• COIDA earnings threshold: R633 168 maximum</a:t>
            </a:r>
          </a:p>
          <a:p>
            <a:pPr marL="0" lvl="0" indent="0" algn="l">
              <a:lnSpc>
                <a:spcPts val="3711"/>
              </a:lnSpc>
              <a:spcBef>
                <a:spcPct val="0"/>
              </a:spcBef>
            </a:pPr>
            <a:r>
              <a:rPr lang="en-US" sz="2183" u="none" strike="noStrike" dirty="0">
                <a:solidFill>
                  <a:srgbClr val="FFFFFF">
                    <a:alpha val="71765"/>
                  </a:srgbClr>
                </a:solidFill>
                <a:latin typeface="Poppins"/>
                <a:ea typeface="Poppins"/>
                <a:cs typeface="Poppins"/>
                <a:sym typeface="Poppins"/>
              </a:rPr>
              <a:t>• Retirement lump sums follow cumulative taxation rules</a:t>
            </a:r>
          </a:p>
        </p:txBody>
      </p:sp>
      <p:grpSp>
        <p:nvGrpSpPr>
          <p:cNvPr id="4" name="Group 4"/>
          <p:cNvGrpSpPr/>
          <p:nvPr/>
        </p:nvGrpSpPr>
        <p:grpSpPr>
          <a:xfrm>
            <a:off x="-2070374" y="682959"/>
            <a:ext cx="8094199" cy="9418704"/>
            <a:chOff x="0" y="0"/>
            <a:chExt cx="698500" cy="812800"/>
          </a:xfrm>
        </p:grpSpPr>
        <p:sp>
          <p:nvSpPr>
            <p:cNvPr id="5" name="Freeform 5"/>
            <p:cNvSpPr/>
            <p:nvPr/>
          </p:nvSpPr>
          <p:spPr>
            <a:xfrm>
              <a:off x="0" y="9756"/>
              <a:ext cx="698500" cy="793289"/>
            </a:xfrm>
            <a:custGeom>
              <a:avLst/>
              <a:gdLst/>
              <a:ahLst/>
              <a:cxnLst/>
              <a:rect l="l" t="t" r="r" b="b"/>
              <a:pathLst>
                <a:path w="698500" h="793289">
                  <a:moveTo>
                    <a:pt x="380511" y="8432"/>
                  </a:moveTo>
                  <a:lnTo>
                    <a:pt x="667239" y="175256"/>
                  </a:lnTo>
                  <a:cubicBezTo>
                    <a:pt x="686593" y="186517"/>
                    <a:pt x="698500" y="207219"/>
                    <a:pt x="698500" y="229611"/>
                  </a:cubicBezTo>
                  <a:lnTo>
                    <a:pt x="698500" y="563677"/>
                  </a:lnTo>
                  <a:cubicBezTo>
                    <a:pt x="698500" y="586069"/>
                    <a:pt x="686593" y="606771"/>
                    <a:pt x="667239" y="618032"/>
                  </a:cubicBezTo>
                  <a:lnTo>
                    <a:pt x="380511" y="784856"/>
                  </a:lnTo>
                  <a:cubicBezTo>
                    <a:pt x="361187" y="796099"/>
                    <a:pt x="337313" y="796099"/>
                    <a:pt x="317989" y="784856"/>
                  </a:cubicBezTo>
                  <a:lnTo>
                    <a:pt x="31261" y="618032"/>
                  </a:lnTo>
                  <a:cubicBezTo>
                    <a:pt x="11907" y="606771"/>
                    <a:pt x="0" y="586069"/>
                    <a:pt x="0" y="563677"/>
                  </a:cubicBezTo>
                  <a:lnTo>
                    <a:pt x="0" y="229611"/>
                  </a:lnTo>
                  <a:cubicBezTo>
                    <a:pt x="0" y="207219"/>
                    <a:pt x="11907" y="186517"/>
                    <a:pt x="31261" y="175256"/>
                  </a:cubicBezTo>
                  <a:lnTo>
                    <a:pt x="317989" y="8432"/>
                  </a:lnTo>
                  <a:cubicBezTo>
                    <a:pt x="337313" y="-2811"/>
                    <a:pt x="361187" y="-2811"/>
                    <a:pt x="380511" y="8432"/>
                  </a:cubicBezTo>
                  <a:close/>
                </a:path>
              </a:pathLst>
            </a:custGeom>
            <a:solidFill>
              <a:srgbClr val="100F16"/>
            </a:solidFill>
          </p:spPr>
        </p:sp>
        <p:sp>
          <p:nvSpPr>
            <p:cNvPr id="6" name="TextBox 6"/>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grpSp>
        <p:nvGrpSpPr>
          <p:cNvPr id="7" name="Group 7"/>
          <p:cNvGrpSpPr/>
          <p:nvPr/>
        </p:nvGrpSpPr>
        <p:grpSpPr>
          <a:xfrm>
            <a:off x="2302639" y="1741504"/>
            <a:ext cx="6542937" cy="7613600"/>
            <a:chOff x="0" y="0"/>
            <a:chExt cx="698500" cy="812800"/>
          </a:xfrm>
        </p:grpSpPr>
        <p:sp>
          <p:nvSpPr>
            <p:cNvPr id="8" name="Freeform 8"/>
            <p:cNvSpPr/>
            <p:nvPr/>
          </p:nvSpPr>
          <p:spPr>
            <a:xfrm>
              <a:off x="0" y="12343"/>
              <a:ext cx="698500" cy="788114"/>
            </a:xfrm>
            <a:custGeom>
              <a:avLst/>
              <a:gdLst/>
              <a:ahLst/>
              <a:cxnLst/>
              <a:rect l="l" t="t" r="r" b="b"/>
              <a:pathLst>
                <a:path w="698500" h="788114">
                  <a:moveTo>
                    <a:pt x="388801" y="10669"/>
                  </a:moveTo>
                  <a:lnTo>
                    <a:pt x="658949" y="167845"/>
                  </a:lnTo>
                  <a:cubicBezTo>
                    <a:pt x="683436" y="182092"/>
                    <a:pt x="698500" y="208285"/>
                    <a:pt x="698500" y="236615"/>
                  </a:cubicBezTo>
                  <a:lnTo>
                    <a:pt x="698500" y="551499"/>
                  </a:lnTo>
                  <a:cubicBezTo>
                    <a:pt x="698500" y="579829"/>
                    <a:pt x="683436" y="606022"/>
                    <a:pt x="658949" y="620269"/>
                  </a:cubicBezTo>
                  <a:lnTo>
                    <a:pt x="388801" y="777445"/>
                  </a:lnTo>
                  <a:cubicBezTo>
                    <a:pt x="364352" y="791670"/>
                    <a:pt x="334148" y="791670"/>
                    <a:pt x="309699" y="777445"/>
                  </a:cubicBezTo>
                  <a:lnTo>
                    <a:pt x="39551" y="620269"/>
                  </a:lnTo>
                  <a:cubicBezTo>
                    <a:pt x="15064" y="606022"/>
                    <a:pt x="0" y="579829"/>
                    <a:pt x="0" y="551499"/>
                  </a:cubicBezTo>
                  <a:lnTo>
                    <a:pt x="0" y="236615"/>
                  </a:lnTo>
                  <a:cubicBezTo>
                    <a:pt x="0" y="208285"/>
                    <a:pt x="15064" y="182092"/>
                    <a:pt x="39551" y="167845"/>
                  </a:cubicBezTo>
                  <a:lnTo>
                    <a:pt x="309699" y="10669"/>
                  </a:lnTo>
                  <a:cubicBezTo>
                    <a:pt x="334148" y="-3556"/>
                    <a:pt x="364352" y="-3556"/>
                    <a:pt x="388801" y="10669"/>
                  </a:cubicBezTo>
                  <a:close/>
                </a:path>
              </a:pathLst>
            </a:custGeom>
            <a:blipFill>
              <a:blip r:embed="rId4"/>
              <a:stretch>
                <a:fillRect t="-4794" b="-4794"/>
              </a:stretch>
            </a:blipFill>
            <a:ln w="200025" cap="rnd">
              <a:solidFill>
                <a:srgbClr val="9C8070"/>
              </a:solidFill>
              <a:prstDash val="solid"/>
              <a:round/>
            </a:ln>
          </p:spPr>
        </p:sp>
      </p:grpSp>
      <p:sp>
        <p:nvSpPr>
          <p:cNvPr id="9" name="Freeform 9"/>
          <p:cNvSpPr/>
          <p:nvPr/>
        </p:nvSpPr>
        <p:spPr>
          <a:xfrm rot="8817922">
            <a:off x="6607930" y="7383847"/>
            <a:ext cx="3073413" cy="3497483"/>
          </a:xfrm>
          <a:custGeom>
            <a:avLst/>
            <a:gdLst/>
            <a:ahLst/>
            <a:cxnLst/>
            <a:rect l="l" t="t" r="r" b="b"/>
            <a:pathLst>
              <a:path w="3073413" h="3497483">
                <a:moveTo>
                  <a:pt x="0" y="0"/>
                </a:moveTo>
                <a:lnTo>
                  <a:pt x="3073414" y="0"/>
                </a:lnTo>
                <a:lnTo>
                  <a:pt x="3073414" y="3497483"/>
                </a:lnTo>
                <a:lnTo>
                  <a:pt x="0" y="3497483"/>
                </a:lnTo>
                <a:lnTo>
                  <a:pt x="0" y="0"/>
                </a:lnTo>
                <a:close/>
              </a:path>
            </a:pathLst>
          </a:custGeom>
          <a:blipFill>
            <a:blip r:embed="rId5"/>
            <a:stretch>
              <a:fillRect/>
            </a:stretch>
          </a:blipFill>
        </p:spPr>
      </p:sp>
      <p:grpSp>
        <p:nvGrpSpPr>
          <p:cNvPr id="10" name="Group 10"/>
          <p:cNvGrpSpPr/>
          <p:nvPr/>
        </p:nvGrpSpPr>
        <p:grpSpPr>
          <a:xfrm>
            <a:off x="-2344696" y="6929421"/>
            <a:ext cx="6542937" cy="7613600"/>
            <a:chOff x="0" y="0"/>
            <a:chExt cx="698500" cy="812800"/>
          </a:xfrm>
        </p:grpSpPr>
        <p:sp>
          <p:nvSpPr>
            <p:cNvPr id="11" name="Freeform 11"/>
            <p:cNvSpPr/>
            <p:nvPr/>
          </p:nvSpPr>
          <p:spPr>
            <a:xfrm>
              <a:off x="0" y="12343"/>
              <a:ext cx="698500" cy="788114"/>
            </a:xfrm>
            <a:custGeom>
              <a:avLst/>
              <a:gdLst/>
              <a:ahLst/>
              <a:cxnLst/>
              <a:rect l="l" t="t" r="r" b="b"/>
              <a:pathLst>
                <a:path w="698500" h="788114">
                  <a:moveTo>
                    <a:pt x="388801" y="10669"/>
                  </a:moveTo>
                  <a:lnTo>
                    <a:pt x="658949" y="167845"/>
                  </a:lnTo>
                  <a:cubicBezTo>
                    <a:pt x="683436" y="182092"/>
                    <a:pt x="698500" y="208285"/>
                    <a:pt x="698500" y="236615"/>
                  </a:cubicBezTo>
                  <a:lnTo>
                    <a:pt x="698500" y="551499"/>
                  </a:lnTo>
                  <a:cubicBezTo>
                    <a:pt x="698500" y="579829"/>
                    <a:pt x="683436" y="606022"/>
                    <a:pt x="658949" y="620269"/>
                  </a:cubicBezTo>
                  <a:lnTo>
                    <a:pt x="388801" y="777445"/>
                  </a:lnTo>
                  <a:cubicBezTo>
                    <a:pt x="364352" y="791670"/>
                    <a:pt x="334148" y="791670"/>
                    <a:pt x="309699" y="777445"/>
                  </a:cubicBezTo>
                  <a:lnTo>
                    <a:pt x="39551" y="620269"/>
                  </a:lnTo>
                  <a:cubicBezTo>
                    <a:pt x="15064" y="606022"/>
                    <a:pt x="0" y="579829"/>
                    <a:pt x="0" y="551499"/>
                  </a:cubicBezTo>
                  <a:lnTo>
                    <a:pt x="0" y="236615"/>
                  </a:lnTo>
                  <a:cubicBezTo>
                    <a:pt x="0" y="208285"/>
                    <a:pt x="15064" y="182092"/>
                    <a:pt x="39551" y="167845"/>
                  </a:cubicBezTo>
                  <a:lnTo>
                    <a:pt x="309699" y="10669"/>
                  </a:lnTo>
                  <a:cubicBezTo>
                    <a:pt x="334148" y="-3556"/>
                    <a:pt x="364352" y="-3556"/>
                    <a:pt x="388801" y="10669"/>
                  </a:cubicBezTo>
                  <a:close/>
                </a:path>
              </a:pathLst>
            </a:custGeom>
            <a:blipFill>
              <a:blip r:embed="rId6"/>
              <a:stretch>
                <a:fillRect l="-34675" r="-34675"/>
              </a:stretch>
            </a:blipFill>
            <a:ln w="200025" cap="rnd">
              <a:solidFill>
                <a:srgbClr val="9C8070"/>
              </a:solidFill>
              <a:prstDash val="solid"/>
              <a:round/>
            </a:ln>
          </p:spPr>
        </p:sp>
      </p:grpSp>
      <p:sp>
        <p:nvSpPr>
          <p:cNvPr id="12" name="TextBox 12"/>
          <p:cNvSpPr txBox="1"/>
          <p:nvPr/>
        </p:nvSpPr>
        <p:spPr>
          <a:xfrm>
            <a:off x="9557648" y="2445053"/>
            <a:ext cx="7141100" cy="1328353"/>
          </a:xfrm>
          <a:prstGeom prst="rect">
            <a:avLst/>
          </a:prstGeom>
        </p:spPr>
        <p:txBody>
          <a:bodyPr lIns="0" tIns="0" rIns="0" bIns="0" rtlCol="0" anchor="t">
            <a:spAutoFit/>
          </a:bodyPr>
          <a:lstStyle/>
          <a:p>
            <a:pPr marL="0" lvl="0" indent="0" algn="l">
              <a:lnSpc>
                <a:spcPts val="4961"/>
              </a:lnSpc>
            </a:pPr>
            <a:r>
              <a:rPr lang="en-US" sz="5168" b="1" spc="-263">
                <a:solidFill>
                  <a:srgbClr val="FFFFFF"/>
                </a:solidFill>
                <a:latin typeface="Poppins Bold"/>
                <a:ea typeface="Poppins Bold"/>
                <a:cs typeface="Poppins Bold"/>
                <a:sym typeface="Poppins Bold"/>
              </a:rPr>
              <a:t>KEY COMPLIANCE TAKEAWAYS</a:t>
            </a:r>
          </a:p>
        </p:txBody>
      </p:sp>
      <p:sp>
        <p:nvSpPr>
          <p:cNvPr id="13" name="TextBox 13"/>
          <p:cNvSpPr txBox="1"/>
          <p:nvPr/>
        </p:nvSpPr>
        <p:spPr>
          <a:xfrm>
            <a:off x="9557648" y="1693879"/>
            <a:ext cx="5690425" cy="665570"/>
          </a:xfrm>
          <a:prstGeom prst="rect">
            <a:avLst/>
          </a:prstGeom>
        </p:spPr>
        <p:txBody>
          <a:bodyPr lIns="0" tIns="0" rIns="0" bIns="0" rtlCol="0" anchor="t">
            <a:spAutoFit/>
          </a:bodyPr>
          <a:lstStyle/>
          <a:p>
            <a:pPr marL="0" lvl="0" indent="0" algn="l">
              <a:lnSpc>
                <a:spcPts val="2690"/>
              </a:lnSpc>
            </a:pPr>
            <a:r>
              <a:rPr lang="en-US" sz="1921" spc="939">
                <a:solidFill>
                  <a:srgbClr val="9C8070"/>
                </a:solidFill>
                <a:latin typeface="Poppins"/>
                <a:ea typeface="Poppins"/>
                <a:cs typeface="Poppins"/>
                <a:sym typeface="Poppins"/>
              </a:rPr>
              <a:t>SESSION 44 | ITS USER GROUP CONFERENCE 2026</a:t>
            </a:r>
          </a:p>
        </p:txBody>
      </p:sp>
      <p:sp>
        <p:nvSpPr>
          <p:cNvPr id="14" name="TextBox 14"/>
          <p:cNvSpPr txBox="1"/>
          <p:nvPr/>
        </p:nvSpPr>
        <p:spPr>
          <a:xfrm>
            <a:off x="9557648" y="5362526"/>
            <a:ext cx="8001620" cy="457835"/>
          </a:xfrm>
          <a:prstGeom prst="rect">
            <a:avLst/>
          </a:prstGeom>
        </p:spPr>
        <p:txBody>
          <a:bodyPr lIns="0" tIns="0" rIns="0" bIns="0" rtlCol="0" anchor="t">
            <a:spAutoFit/>
          </a:bodyPr>
          <a:lstStyle/>
          <a:p>
            <a:pPr marL="0" lvl="0" indent="0" algn="l">
              <a:lnSpc>
                <a:spcPts val="3640"/>
              </a:lnSpc>
              <a:spcBef>
                <a:spcPct val="0"/>
              </a:spcBef>
            </a:pPr>
            <a:r>
              <a:rPr lang="en-US" sz="2600" b="1" spc="52">
                <a:solidFill>
                  <a:srgbClr val="FFFFFF"/>
                </a:solidFill>
                <a:latin typeface="Poppins Bold"/>
                <a:ea typeface="Poppins Bold"/>
                <a:cs typeface="Poppins Bold"/>
                <a:sym typeface="Poppins Bold"/>
              </a:rPr>
              <a:t>Critical SARS Changes &amp; ERP Requirements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sp>
        <p:nvSpPr>
          <p:cNvPr id="2" name="Freeform 2"/>
          <p:cNvSpPr/>
          <p:nvPr/>
        </p:nvSpPr>
        <p:spPr>
          <a:xfrm rot="-2249463">
            <a:off x="12954800" y="5451523"/>
            <a:ext cx="5641412" cy="5641412"/>
          </a:xfrm>
          <a:custGeom>
            <a:avLst/>
            <a:gdLst/>
            <a:ahLst/>
            <a:cxnLst/>
            <a:rect l="l" t="t" r="r" b="b"/>
            <a:pathLst>
              <a:path w="5641412" h="5641412">
                <a:moveTo>
                  <a:pt x="0" y="0"/>
                </a:moveTo>
                <a:lnTo>
                  <a:pt x="5641411" y="0"/>
                </a:lnTo>
                <a:lnTo>
                  <a:pt x="5641411" y="5641412"/>
                </a:lnTo>
                <a:lnTo>
                  <a:pt x="0" y="56414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3686657" y="2729233"/>
            <a:ext cx="10914685" cy="709979"/>
          </a:xfrm>
          <a:prstGeom prst="rect">
            <a:avLst/>
          </a:prstGeom>
        </p:spPr>
        <p:txBody>
          <a:bodyPr lIns="0" tIns="0" rIns="0" bIns="0" rtlCol="0" anchor="t">
            <a:spAutoFit/>
          </a:bodyPr>
          <a:lstStyle/>
          <a:p>
            <a:pPr marL="0" lvl="0" indent="0" algn="ctr">
              <a:lnSpc>
                <a:spcPts val="4961"/>
              </a:lnSpc>
            </a:pPr>
            <a:r>
              <a:rPr lang="en-US" sz="5168" b="1" spc="-263">
                <a:solidFill>
                  <a:srgbClr val="FFFFFF"/>
                </a:solidFill>
                <a:latin typeface="Poppins Bold"/>
                <a:ea typeface="Poppins Bold"/>
                <a:cs typeface="Poppins Bold"/>
                <a:sym typeface="Poppins Bold"/>
              </a:rPr>
              <a:t>IMPLEMENTATION ROADMAP</a:t>
            </a:r>
          </a:p>
        </p:txBody>
      </p:sp>
      <p:sp>
        <p:nvSpPr>
          <p:cNvPr id="4" name="TextBox 4"/>
          <p:cNvSpPr txBox="1"/>
          <p:nvPr/>
        </p:nvSpPr>
        <p:spPr>
          <a:xfrm>
            <a:off x="5457825" y="1959009"/>
            <a:ext cx="6922533" cy="720725"/>
          </a:xfrm>
          <a:prstGeom prst="rect">
            <a:avLst/>
          </a:prstGeom>
        </p:spPr>
        <p:txBody>
          <a:bodyPr lIns="0" tIns="0" rIns="0" bIns="0" rtlCol="0" anchor="t">
            <a:spAutoFit/>
          </a:bodyPr>
          <a:lstStyle/>
          <a:p>
            <a:pPr marL="0" lvl="0" indent="0" algn="ctr">
              <a:lnSpc>
                <a:spcPts val="2800"/>
              </a:lnSpc>
            </a:pPr>
            <a:r>
              <a:rPr lang="en-US" sz="2000" spc="978">
                <a:solidFill>
                  <a:srgbClr val="9C8070"/>
                </a:solidFill>
                <a:latin typeface="Poppins"/>
                <a:ea typeface="Poppins"/>
                <a:cs typeface="Poppins"/>
                <a:sym typeface="Poppins"/>
              </a:rPr>
              <a:t>SESSION 44 - ITS USER GROUP CONFERENCE 2026</a:t>
            </a:r>
          </a:p>
        </p:txBody>
      </p:sp>
      <p:sp>
        <p:nvSpPr>
          <p:cNvPr id="5" name="Freeform 5"/>
          <p:cNvSpPr/>
          <p:nvPr/>
        </p:nvSpPr>
        <p:spPr>
          <a:xfrm rot="8817922">
            <a:off x="-1046345" y="-332694"/>
            <a:ext cx="3415463" cy="3415463"/>
          </a:xfrm>
          <a:custGeom>
            <a:avLst/>
            <a:gdLst/>
            <a:ahLst/>
            <a:cxnLst/>
            <a:rect l="l" t="t" r="r" b="b"/>
            <a:pathLst>
              <a:path w="3415463" h="3415463">
                <a:moveTo>
                  <a:pt x="0" y="0"/>
                </a:moveTo>
                <a:lnTo>
                  <a:pt x="3415462" y="0"/>
                </a:lnTo>
                <a:lnTo>
                  <a:pt x="3415462" y="3415462"/>
                </a:lnTo>
                <a:lnTo>
                  <a:pt x="0" y="34154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1722710" y="5827010"/>
            <a:ext cx="4620612" cy="3717925"/>
          </a:xfrm>
          <a:prstGeom prst="rect">
            <a:avLst/>
          </a:prstGeom>
        </p:spPr>
        <p:txBody>
          <a:bodyPr lIns="0" tIns="0" rIns="0" bIns="0" rtlCol="0" anchor="t">
            <a:spAutoFit/>
          </a:bodyPr>
          <a:lstStyle/>
          <a:p>
            <a:pPr marL="0" lvl="0" indent="0" algn="l">
              <a:lnSpc>
                <a:spcPts val="3739"/>
              </a:lnSpc>
              <a:spcBef>
                <a:spcPct val="0"/>
              </a:spcBef>
            </a:pPr>
            <a:r>
              <a:rPr lang="en-US" sz="2199" u="none" strike="noStrike">
                <a:solidFill>
                  <a:srgbClr val="FFFFFF">
                    <a:alpha val="71765"/>
                  </a:srgbClr>
                </a:solidFill>
                <a:latin typeface="Poppins"/>
                <a:ea typeface="Poppins"/>
                <a:cs typeface="Poppins"/>
                <a:sym typeface="Poppins"/>
              </a:rPr>
              <a:t>Verify 2026/27 PAYE tax tables are loaded and effective dated from 1 March. Confirm medical tax credits and rebates are updated. Audit AA88 compliance registers. Review COIDA earnings classifications against statutory requirements.</a:t>
            </a:r>
          </a:p>
        </p:txBody>
      </p:sp>
      <p:sp>
        <p:nvSpPr>
          <p:cNvPr id="7" name="TextBox 7"/>
          <p:cNvSpPr txBox="1"/>
          <p:nvPr/>
        </p:nvSpPr>
        <p:spPr>
          <a:xfrm>
            <a:off x="1722710" y="5076825"/>
            <a:ext cx="4896947"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Immediate Actions</a:t>
            </a:r>
          </a:p>
        </p:txBody>
      </p:sp>
      <p:sp>
        <p:nvSpPr>
          <p:cNvPr id="8" name="TextBox 8"/>
          <p:cNvSpPr txBox="1"/>
          <p:nvPr/>
        </p:nvSpPr>
        <p:spPr>
          <a:xfrm>
            <a:off x="6771397" y="5827010"/>
            <a:ext cx="4620612" cy="2807243"/>
          </a:xfrm>
          <a:prstGeom prst="rect">
            <a:avLst/>
          </a:prstGeom>
        </p:spPr>
        <p:txBody>
          <a:bodyPr lIns="0" tIns="0" rIns="0" bIns="0" rtlCol="0" anchor="t">
            <a:spAutoFit/>
          </a:bodyPr>
          <a:lstStyle/>
          <a:p>
            <a:pPr marL="0" lvl="0" indent="0" algn="l">
              <a:lnSpc>
                <a:spcPts val="3739"/>
              </a:lnSpc>
              <a:spcBef>
                <a:spcPct val="0"/>
              </a:spcBef>
            </a:pPr>
            <a:r>
              <a:rPr lang="en-US" sz="2199" u="none" strike="noStrike" dirty="0">
                <a:solidFill>
                  <a:srgbClr val="FFFFFF">
                    <a:alpha val="71765"/>
                  </a:srgbClr>
                </a:solidFill>
                <a:latin typeface="Poppins"/>
                <a:ea typeface="Poppins"/>
                <a:cs typeface="Poppins"/>
                <a:sym typeface="Poppins"/>
              </a:rPr>
              <a:t>Implement travel allowance documentation workflows. Establish monthly statutory reconciliation processes. Configure automated compliance dashboards. </a:t>
            </a:r>
          </a:p>
        </p:txBody>
      </p:sp>
      <p:sp>
        <p:nvSpPr>
          <p:cNvPr id="9" name="TextBox 9"/>
          <p:cNvSpPr txBox="1"/>
          <p:nvPr/>
        </p:nvSpPr>
        <p:spPr>
          <a:xfrm>
            <a:off x="6771397" y="5076825"/>
            <a:ext cx="3738390"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Short-Term Priorities</a:t>
            </a:r>
          </a:p>
        </p:txBody>
      </p:sp>
      <p:sp>
        <p:nvSpPr>
          <p:cNvPr id="10" name="TextBox 10"/>
          <p:cNvSpPr txBox="1"/>
          <p:nvPr/>
        </p:nvSpPr>
        <p:spPr>
          <a:xfrm>
            <a:off x="11668343" y="5827010"/>
            <a:ext cx="5310717" cy="2317750"/>
          </a:xfrm>
          <a:prstGeom prst="rect">
            <a:avLst/>
          </a:prstGeom>
        </p:spPr>
        <p:txBody>
          <a:bodyPr lIns="0" tIns="0" rIns="0" bIns="0" rtlCol="0" anchor="t">
            <a:spAutoFit/>
          </a:bodyPr>
          <a:lstStyle/>
          <a:p>
            <a:pPr marL="0" lvl="0" indent="0" algn="l">
              <a:lnSpc>
                <a:spcPts val="3739"/>
              </a:lnSpc>
              <a:spcBef>
                <a:spcPct val="0"/>
              </a:spcBef>
            </a:pPr>
            <a:r>
              <a:rPr lang="en-US" sz="2199" u="none" strike="noStrike">
                <a:solidFill>
                  <a:srgbClr val="FFFFFF">
                    <a:alpha val="71765"/>
                  </a:srgbClr>
                </a:solidFill>
                <a:latin typeface="Poppins"/>
                <a:ea typeface="Poppins"/>
                <a:cs typeface="Poppins"/>
                <a:sym typeface="Poppins"/>
              </a:rPr>
              <a:t>Develop lifetime lump sum tracking functionality. Build integrated audit trail systems. Implement predictive compliance alerts. Establish governance reporting automation.</a:t>
            </a:r>
          </a:p>
        </p:txBody>
      </p:sp>
      <p:sp>
        <p:nvSpPr>
          <p:cNvPr id="11" name="TextBox 11"/>
          <p:cNvSpPr txBox="1"/>
          <p:nvPr/>
        </p:nvSpPr>
        <p:spPr>
          <a:xfrm>
            <a:off x="11668343" y="5076825"/>
            <a:ext cx="5310717"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Long-Term ERP Goals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sp>
        <p:nvSpPr>
          <p:cNvPr id="2" name="Freeform 2"/>
          <p:cNvSpPr/>
          <p:nvPr/>
        </p:nvSpPr>
        <p:spPr>
          <a:xfrm rot="-2249463">
            <a:off x="-3006549" y="-2844496"/>
            <a:ext cx="9834764" cy="9834764"/>
          </a:xfrm>
          <a:custGeom>
            <a:avLst/>
            <a:gdLst/>
            <a:ahLst/>
            <a:cxnLst/>
            <a:rect l="l" t="t" r="r" b="b"/>
            <a:pathLst>
              <a:path w="9834764" h="9834764">
                <a:moveTo>
                  <a:pt x="0" y="0"/>
                </a:moveTo>
                <a:lnTo>
                  <a:pt x="9834764" y="0"/>
                </a:lnTo>
                <a:lnTo>
                  <a:pt x="9834764" y="9834764"/>
                </a:lnTo>
                <a:lnTo>
                  <a:pt x="0" y="9834764"/>
                </a:lnTo>
                <a:lnTo>
                  <a:pt x="0" y="0"/>
                </a:lnTo>
                <a:close/>
              </a:path>
            </a:pathLst>
          </a:custGeom>
          <a:blipFill>
            <a:blip r:embed="rId2"/>
            <a:stretch>
              <a:fillRect/>
            </a:stretch>
          </a:blipFill>
        </p:spPr>
      </p:sp>
      <p:sp>
        <p:nvSpPr>
          <p:cNvPr id="3" name="Freeform 3"/>
          <p:cNvSpPr/>
          <p:nvPr/>
        </p:nvSpPr>
        <p:spPr>
          <a:xfrm rot="-2249463">
            <a:off x="12663856" y="4142888"/>
            <a:ext cx="7383023" cy="6456196"/>
          </a:xfrm>
          <a:custGeom>
            <a:avLst/>
            <a:gdLst/>
            <a:ahLst/>
            <a:cxnLst/>
            <a:rect l="l" t="t" r="r" b="b"/>
            <a:pathLst>
              <a:path w="7383023" h="6456196">
                <a:moveTo>
                  <a:pt x="0" y="0"/>
                </a:moveTo>
                <a:lnTo>
                  <a:pt x="7383023" y="0"/>
                </a:lnTo>
                <a:lnTo>
                  <a:pt x="7383023" y="6456195"/>
                </a:lnTo>
                <a:lnTo>
                  <a:pt x="0" y="6456195"/>
                </a:lnTo>
                <a:lnTo>
                  <a:pt x="0" y="0"/>
                </a:lnTo>
                <a:close/>
              </a:path>
            </a:pathLst>
          </a:custGeom>
          <a:blipFill>
            <a:blip r:embed="rId3"/>
            <a:stretch>
              <a:fillRect/>
            </a:stretch>
          </a:blipFill>
        </p:spPr>
      </p:sp>
      <p:sp>
        <p:nvSpPr>
          <p:cNvPr id="4" name="TextBox 4"/>
          <p:cNvSpPr txBox="1"/>
          <p:nvPr/>
        </p:nvSpPr>
        <p:spPr>
          <a:xfrm>
            <a:off x="3214959" y="1967895"/>
            <a:ext cx="11858082" cy="709979"/>
          </a:xfrm>
          <a:prstGeom prst="rect">
            <a:avLst/>
          </a:prstGeom>
        </p:spPr>
        <p:txBody>
          <a:bodyPr lIns="0" tIns="0" rIns="0" bIns="0" rtlCol="0" anchor="t">
            <a:spAutoFit/>
          </a:bodyPr>
          <a:lstStyle/>
          <a:p>
            <a:pPr marL="0" lvl="0" indent="0" algn="ctr">
              <a:lnSpc>
                <a:spcPts val="4961"/>
              </a:lnSpc>
            </a:pPr>
            <a:r>
              <a:rPr lang="en-US" sz="5168" b="1" spc="-263">
                <a:solidFill>
                  <a:srgbClr val="FFFFFF"/>
                </a:solidFill>
                <a:latin typeface="Poppins Bold"/>
                <a:ea typeface="Poppins Bold"/>
                <a:cs typeface="Poppins Bold"/>
                <a:sym typeface="Poppins Bold"/>
              </a:rPr>
              <a:t>PAYROLL COMPLIANCE CHECKLIST</a:t>
            </a:r>
          </a:p>
        </p:txBody>
      </p:sp>
      <p:sp>
        <p:nvSpPr>
          <p:cNvPr id="5" name="TextBox 5"/>
          <p:cNvSpPr txBox="1"/>
          <p:nvPr/>
        </p:nvSpPr>
        <p:spPr>
          <a:xfrm>
            <a:off x="6298787" y="1226246"/>
            <a:ext cx="5690425" cy="461734"/>
          </a:xfrm>
          <a:prstGeom prst="rect">
            <a:avLst/>
          </a:prstGeom>
        </p:spPr>
        <p:txBody>
          <a:bodyPr lIns="0" tIns="0" rIns="0" bIns="0" rtlCol="0" anchor="t">
            <a:spAutoFit/>
          </a:bodyPr>
          <a:lstStyle/>
          <a:p>
            <a:pPr marL="0" lvl="0" indent="0" algn="ctr">
              <a:lnSpc>
                <a:spcPts val="1850"/>
              </a:lnSpc>
            </a:pPr>
            <a:r>
              <a:rPr lang="en-US" sz="1321" spc="646">
                <a:solidFill>
                  <a:srgbClr val="9C8070"/>
                </a:solidFill>
                <a:latin typeface="Poppins"/>
                <a:ea typeface="Poppins"/>
                <a:cs typeface="Poppins"/>
                <a:sym typeface="Poppins"/>
              </a:rPr>
              <a:t>SESSION 44 | ITS USER GROUP CONFERENCE 2026</a:t>
            </a:r>
          </a:p>
        </p:txBody>
      </p:sp>
      <p:grpSp>
        <p:nvGrpSpPr>
          <p:cNvPr id="6" name="Group 6"/>
          <p:cNvGrpSpPr/>
          <p:nvPr/>
        </p:nvGrpSpPr>
        <p:grpSpPr>
          <a:xfrm>
            <a:off x="7287830" y="4276251"/>
            <a:ext cx="1689712" cy="1966210"/>
            <a:chOff x="0" y="0"/>
            <a:chExt cx="698500" cy="812800"/>
          </a:xfrm>
        </p:grpSpPr>
        <p:sp>
          <p:nvSpPr>
            <p:cNvPr id="7" name="Freeform 7"/>
            <p:cNvSpPr/>
            <p:nvPr/>
          </p:nvSpPr>
          <p:spPr>
            <a:xfrm>
              <a:off x="0" y="13807"/>
              <a:ext cx="698500" cy="785185"/>
            </a:xfrm>
            <a:custGeom>
              <a:avLst/>
              <a:gdLst/>
              <a:ahLst/>
              <a:cxnLst/>
              <a:rect l="l" t="t" r="r" b="b"/>
              <a:pathLst>
                <a:path w="698500" h="785185">
                  <a:moveTo>
                    <a:pt x="393494" y="11935"/>
                  </a:moveTo>
                  <a:lnTo>
                    <a:pt x="654256" y="163651"/>
                  </a:lnTo>
                  <a:cubicBezTo>
                    <a:pt x="681649" y="179589"/>
                    <a:pt x="698500" y="208889"/>
                    <a:pt x="698500" y="240580"/>
                  </a:cubicBezTo>
                  <a:lnTo>
                    <a:pt x="698500" y="544606"/>
                  </a:lnTo>
                  <a:cubicBezTo>
                    <a:pt x="698500" y="576297"/>
                    <a:pt x="681649" y="605597"/>
                    <a:pt x="654256" y="621535"/>
                  </a:cubicBezTo>
                  <a:lnTo>
                    <a:pt x="393494" y="773251"/>
                  </a:lnTo>
                  <a:cubicBezTo>
                    <a:pt x="366144" y="789164"/>
                    <a:pt x="332356" y="789164"/>
                    <a:pt x="305006" y="773251"/>
                  </a:cubicBezTo>
                  <a:lnTo>
                    <a:pt x="44244" y="621535"/>
                  </a:lnTo>
                  <a:cubicBezTo>
                    <a:pt x="16851" y="605597"/>
                    <a:pt x="0" y="576297"/>
                    <a:pt x="0" y="544606"/>
                  </a:cubicBezTo>
                  <a:lnTo>
                    <a:pt x="0" y="240580"/>
                  </a:lnTo>
                  <a:cubicBezTo>
                    <a:pt x="0" y="208889"/>
                    <a:pt x="16851" y="179589"/>
                    <a:pt x="44244" y="163651"/>
                  </a:cubicBezTo>
                  <a:lnTo>
                    <a:pt x="305006" y="11935"/>
                  </a:lnTo>
                  <a:cubicBezTo>
                    <a:pt x="332356" y="-3978"/>
                    <a:pt x="366144" y="-3978"/>
                    <a:pt x="393494" y="11935"/>
                  </a:cubicBezTo>
                  <a:close/>
                </a:path>
              </a:pathLst>
            </a:custGeom>
            <a:solidFill>
              <a:srgbClr val="9C8070"/>
            </a:solidFill>
          </p:spPr>
        </p:sp>
        <p:sp>
          <p:nvSpPr>
            <p:cNvPr id="8" name="TextBox 8"/>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9" name="TextBox 9"/>
          <p:cNvSpPr txBox="1"/>
          <p:nvPr/>
        </p:nvSpPr>
        <p:spPr>
          <a:xfrm>
            <a:off x="1701715" y="4959761"/>
            <a:ext cx="5133687" cy="2139950"/>
          </a:xfrm>
          <a:prstGeom prst="rect">
            <a:avLst/>
          </a:prstGeom>
        </p:spPr>
        <p:txBody>
          <a:bodyPr lIns="0" tIns="0" rIns="0" bIns="0" rtlCol="0" anchor="t">
            <a:spAutoFit/>
          </a:bodyPr>
          <a:lstStyle/>
          <a:p>
            <a:pPr marL="0" lvl="0" indent="0" algn="r">
              <a:lnSpc>
                <a:spcPts val="3400"/>
              </a:lnSpc>
              <a:spcBef>
                <a:spcPct val="0"/>
              </a:spcBef>
            </a:pPr>
            <a:r>
              <a:rPr lang="en-US" sz="2000" u="none" strike="noStrike">
                <a:solidFill>
                  <a:srgbClr val="FFFFFF">
                    <a:alpha val="71765"/>
                  </a:srgbClr>
                </a:solidFill>
                <a:latin typeface="Poppins"/>
                <a:ea typeface="Poppins"/>
                <a:cs typeface="Poppins"/>
                <a:sym typeface="Poppins"/>
              </a:rPr>
              <a:t>Confirm cumulative lump sum calculations align with Second Schedule. Verify tax tables updated annually. Document all fund transfers and divorce assignments.</a:t>
            </a:r>
          </a:p>
        </p:txBody>
      </p:sp>
      <p:sp>
        <p:nvSpPr>
          <p:cNvPr id="10" name="TextBox 10"/>
          <p:cNvSpPr txBox="1"/>
          <p:nvPr/>
        </p:nvSpPr>
        <p:spPr>
          <a:xfrm>
            <a:off x="1460735" y="4715286"/>
            <a:ext cx="5360369" cy="368300"/>
          </a:xfrm>
          <a:prstGeom prst="rect">
            <a:avLst/>
          </a:prstGeom>
        </p:spPr>
        <p:txBody>
          <a:bodyPr lIns="0" tIns="0" rIns="0" bIns="0" rtlCol="0" anchor="t">
            <a:spAutoFit/>
          </a:bodyPr>
          <a:lstStyle/>
          <a:p>
            <a:pPr marL="0" lvl="0" indent="0" algn="r">
              <a:lnSpc>
                <a:spcPts val="2800"/>
              </a:lnSpc>
              <a:spcBef>
                <a:spcPct val="0"/>
              </a:spcBef>
            </a:pPr>
            <a:r>
              <a:rPr lang="en-US" sz="2000" b="1" spc="40">
                <a:solidFill>
                  <a:srgbClr val="FFFFFF"/>
                </a:solidFill>
                <a:latin typeface="Poppins Bold"/>
                <a:ea typeface="Poppins Bold"/>
                <a:cs typeface="Poppins Bold"/>
                <a:sym typeface="Poppins Bold"/>
              </a:rPr>
              <a:t>Retirement Taxation Verification</a:t>
            </a:r>
          </a:p>
        </p:txBody>
      </p:sp>
      <p:sp>
        <p:nvSpPr>
          <p:cNvPr id="11" name="TextBox 11"/>
          <p:cNvSpPr txBox="1"/>
          <p:nvPr/>
        </p:nvSpPr>
        <p:spPr>
          <a:xfrm>
            <a:off x="7416377" y="4729573"/>
            <a:ext cx="1352362" cy="543539"/>
          </a:xfrm>
          <a:prstGeom prst="rect">
            <a:avLst/>
          </a:prstGeom>
        </p:spPr>
        <p:txBody>
          <a:bodyPr lIns="0" tIns="0" rIns="0" bIns="0" rtlCol="0" anchor="t">
            <a:spAutoFit/>
          </a:bodyPr>
          <a:lstStyle/>
          <a:p>
            <a:pPr marL="0" lvl="0" indent="0" algn="ctr">
              <a:lnSpc>
                <a:spcPts val="3790"/>
              </a:lnSpc>
            </a:pPr>
            <a:r>
              <a:rPr lang="en-US" sz="3948" b="1" spc="-201">
                <a:solidFill>
                  <a:srgbClr val="DCD9D5"/>
                </a:solidFill>
                <a:latin typeface="Poppins Bold"/>
                <a:ea typeface="Poppins Bold"/>
                <a:cs typeface="Poppins Bold"/>
                <a:sym typeface="Poppins Bold"/>
              </a:rPr>
              <a:t>01</a:t>
            </a:r>
          </a:p>
        </p:txBody>
      </p:sp>
      <p:grpSp>
        <p:nvGrpSpPr>
          <p:cNvPr id="12" name="Group 12"/>
          <p:cNvGrpSpPr/>
          <p:nvPr/>
        </p:nvGrpSpPr>
        <p:grpSpPr>
          <a:xfrm>
            <a:off x="7287830" y="6975886"/>
            <a:ext cx="1689712" cy="1966210"/>
            <a:chOff x="0" y="0"/>
            <a:chExt cx="698500" cy="812800"/>
          </a:xfrm>
        </p:grpSpPr>
        <p:sp>
          <p:nvSpPr>
            <p:cNvPr id="13" name="Freeform 13"/>
            <p:cNvSpPr/>
            <p:nvPr/>
          </p:nvSpPr>
          <p:spPr>
            <a:xfrm>
              <a:off x="0" y="13807"/>
              <a:ext cx="698500" cy="785185"/>
            </a:xfrm>
            <a:custGeom>
              <a:avLst/>
              <a:gdLst/>
              <a:ahLst/>
              <a:cxnLst/>
              <a:rect l="l" t="t" r="r" b="b"/>
              <a:pathLst>
                <a:path w="698500" h="785185">
                  <a:moveTo>
                    <a:pt x="393494" y="11935"/>
                  </a:moveTo>
                  <a:lnTo>
                    <a:pt x="654256" y="163651"/>
                  </a:lnTo>
                  <a:cubicBezTo>
                    <a:pt x="681649" y="179589"/>
                    <a:pt x="698500" y="208889"/>
                    <a:pt x="698500" y="240580"/>
                  </a:cubicBezTo>
                  <a:lnTo>
                    <a:pt x="698500" y="544606"/>
                  </a:lnTo>
                  <a:cubicBezTo>
                    <a:pt x="698500" y="576297"/>
                    <a:pt x="681649" y="605597"/>
                    <a:pt x="654256" y="621535"/>
                  </a:cubicBezTo>
                  <a:lnTo>
                    <a:pt x="393494" y="773251"/>
                  </a:lnTo>
                  <a:cubicBezTo>
                    <a:pt x="366144" y="789164"/>
                    <a:pt x="332356" y="789164"/>
                    <a:pt x="305006" y="773251"/>
                  </a:cubicBezTo>
                  <a:lnTo>
                    <a:pt x="44244" y="621535"/>
                  </a:lnTo>
                  <a:cubicBezTo>
                    <a:pt x="16851" y="605597"/>
                    <a:pt x="0" y="576297"/>
                    <a:pt x="0" y="544606"/>
                  </a:cubicBezTo>
                  <a:lnTo>
                    <a:pt x="0" y="240580"/>
                  </a:lnTo>
                  <a:cubicBezTo>
                    <a:pt x="0" y="208889"/>
                    <a:pt x="16851" y="179589"/>
                    <a:pt x="44244" y="163651"/>
                  </a:cubicBezTo>
                  <a:lnTo>
                    <a:pt x="305006" y="11935"/>
                  </a:lnTo>
                  <a:cubicBezTo>
                    <a:pt x="332356" y="-3978"/>
                    <a:pt x="366144" y="-3978"/>
                    <a:pt x="393494" y="11935"/>
                  </a:cubicBezTo>
                  <a:close/>
                </a:path>
              </a:pathLst>
            </a:custGeom>
            <a:solidFill>
              <a:srgbClr val="9C8070"/>
            </a:solidFill>
          </p:spPr>
        </p:sp>
        <p:sp>
          <p:nvSpPr>
            <p:cNvPr id="14" name="TextBox 14"/>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15" name="TextBox 15"/>
          <p:cNvSpPr txBox="1"/>
          <p:nvPr/>
        </p:nvSpPr>
        <p:spPr>
          <a:xfrm>
            <a:off x="1701715" y="7659395"/>
            <a:ext cx="5133687" cy="2139950"/>
          </a:xfrm>
          <a:prstGeom prst="rect">
            <a:avLst/>
          </a:prstGeom>
        </p:spPr>
        <p:txBody>
          <a:bodyPr lIns="0" tIns="0" rIns="0" bIns="0" rtlCol="0" anchor="t">
            <a:spAutoFit/>
          </a:bodyPr>
          <a:lstStyle/>
          <a:p>
            <a:pPr marL="0" lvl="0" indent="0" algn="r">
              <a:lnSpc>
                <a:spcPts val="3400"/>
              </a:lnSpc>
              <a:spcBef>
                <a:spcPct val="0"/>
              </a:spcBef>
            </a:pPr>
            <a:r>
              <a:rPr lang="en-US" sz="2000" u="none" strike="noStrike">
                <a:solidFill>
                  <a:srgbClr val="FFFFFF">
                    <a:alpha val="71765"/>
                  </a:srgbClr>
                </a:solidFill>
                <a:latin typeface="Poppins"/>
                <a:ea typeface="Poppins"/>
                <a:cs typeface="Poppins"/>
                <a:sym typeface="Poppins"/>
              </a:rPr>
              <a:t>Review statutory earnings classifications quarterly. Verify acting allowances, overtime, and standby pay categorisation. Reconcile against R633 168 threshold.</a:t>
            </a:r>
          </a:p>
        </p:txBody>
      </p:sp>
      <p:sp>
        <p:nvSpPr>
          <p:cNvPr id="16" name="TextBox 16"/>
          <p:cNvSpPr txBox="1"/>
          <p:nvPr/>
        </p:nvSpPr>
        <p:spPr>
          <a:xfrm>
            <a:off x="1475033" y="7305383"/>
            <a:ext cx="5360369" cy="368300"/>
          </a:xfrm>
          <a:prstGeom prst="rect">
            <a:avLst/>
          </a:prstGeom>
        </p:spPr>
        <p:txBody>
          <a:bodyPr lIns="0" tIns="0" rIns="0" bIns="0" rtlCol="0" anchor="t">
            <a:spAutoFit/>
          </a:bodyPr>
          <a:lstStyle/>
          <a:p>
            <a:pPr marL="0" lvl="0" indent="0" algn="r">
              <a:lnSpc>
                <a:spcPts val="2800"/>
              </a:lnSpc>
              <a:spcBef>
                <a:spcPct val="0"/>
              </a:spcBef>
            </a:pPr>
            <a:r>
              <a:rPr lang="en-US" sz="2000" b="1" spc="40">
                <a:solidFill>
                  <a:srgbClr val="FFFFFF"/>
                </a:solidFill>
                <a:latin typeface="Poppins Bold"/>
                <a:ea typeface="Poppins Bold"/>
                <a:cs typeface="Poppins Bold"/>
                <a:sym typeface="Poppins Bold"/>
              </a:rPr>
              <a:t>COIDA Earnings Classification</a:t>
            </a:r>
          </a:p>
        </p:txBody>
      </p:sp>
      <p:sp>
        <p:nvSpPr>
          <p:cNvPr id="17" name="TextBox 17"/>
          <p:cNvSpPr txBox="1"/>
          <p:nvPr/>
        </p:nvSpPr>
        <p:spPr>
          <a:xfrm>
            <a:off x="7416377" y="7429208"/>
            <a:ext cx="1352362" cy="543539"/>
          </a:xfrm>
          <a:prstGeom prst="rect">
            <a:avLst/>
          </a:prstGeom>
        </p:spPr>
        <p:txBody>
          <a:bodyPr lIns="0" tIns="0" rIns="0" bIns="0" rtlCol="0" anchor="t">
            <a:spAutoFit/>
          </a:bodyPr>
          <a:lstStyle/>
          <a:p>
            <a:pPr marL="0" lvl="0" indent="0" algn="ctr">
              <a:lnSpc>
                <a:spcPts val="3790"/>
              </a:lnSpc>
            </a:pPr>
            <a:r>
              <a:rPr lang="en-US" sz="3948" b="1" spc="-201">
                <a:solidFill>
                  <a:srgbClr val="DCD9D5"/>
                </a:solidFill>
                <a:latin typeface="Poppins Bold"/>
                <a:ea typeface="Poppins Bold"/>
                <a:cs typeface="Poppins Bold"/>
                <a:sym typeface="Poppins Bold"/>
              </a:rPr>
              <a:t>03</a:t>
            </a:r>
          </a:p>
        </p:txBody>
      </p:sp>
      <p:grpSp>
        <p:nvGrpSpPr>
          <p:cNvPr id="18" name="Group 18"/>
          <p:cNvGrpSpPr/>
          <p:nvPr/>
        </p:nvGrpSpPr>
        <p:grpSpPr>
          <a:xfrm>
            <a:off x="9315211" y="4276251"/>
            <a:ext cx="1689712" cy="1966210"/>
            <a:chOff x="0" y="0"/>
            <a:chExt cx="698500" cy="812800"/>
          </a:xfrm>
        </p:grpSpPr>
        <p:sp>
          <p:nvSpPr>
            <p:cNvPr id="19" name="Freeform 19"/>
            <p:cNvSpPr/>
            <p:nvPr/>
          </p:nvSpPr>
          <p:spPr>
            <a:xfrm>
              <a:off x="0" y="13807"/>
              <a:ext cx="698500" cy="785185"/>
            </a:xfrm>
            <a:custGeom>
              <a:avLst/>
              <a:gdLst/>
              <a:ahLst/>
              <a:cxnLst/>
              <a:rect l="l" t="t" r="r" b="b"/>
              <a:pathLst>
                <a:path w="698500" h="785185">
                  <a:moveTo>
                    <a:pt x="393494" y="11935"/>
                  </a:moveTo>
                  <a:lnTo>
                    <a:pt x="654256" y="163651"/>
                  </a:lnTo>
                  <a:cubicBezTo>
                    <a:pt x="681649" y="179589"/>
                    <a:pt x="698500" y="208889"/>
                    <a:pt x="698500" y="240580"/>
                  </a:cubicBezTo>
                  <a:lnTo>
                    <a:pt x="698500" y="544606"/>
                  </a:lnTo>
                  <a:cubicBezTo>
                    <a:pt x="698500" y="576297"/>
                    <a:pt x="681649" y="605597"/>
                    <a:pt x="654256" y="621535"/>
                  </a:cubicBezTo>
                  <a:lnTo>
                    <a:pt x="393494" y="773251"/>
                  </a:lnTo>
                  <a:cubicBezTo>
                    <a:pt x="366144" y="789164"/>
                    <a:pt x="332356" y="789164"/>
                    <a:pt x="305006" y="773251"/>
                  </a:cubicBezTo>
                  <a:lnTo>
                    <a:pt x="44244" y="621535"/>
                  </a:lnTo>
                  <a:cubicBezTo>
                    <a:pt x="16851" y="605597"/>
                    <a:pt x="0" y="576297"/>
                    <a:pt x="0" y="544606"/>
                  </a:cubicBezTo>
                  <a:lnTo>
                    <a:pt x="0" y="240580"/>
                  </a:lnTo>
                  <a:cubicBezTo>
                    <a:pt x="0" y="208889"/>
                    <a:pt x="16851" y="179589"/>
                    <a:pt x="44244" y="163651"/>
                  </a:cubicBezTo>
                  <a:lnTo>
                    <a:pt x="305006" y="11935"/>
                  </a:lnTo>
                  <a:cubicBezTo>
                    <a:pt x="332356" y="-3978"/>
                    <a:pt x="366144" y="-3978"/>
                    <a:pt x="393494" y="11935"/>
                  </a:cubicBezTo>
                  <a:close/>
                </a:path>
              </a:pathLst>
            </a:custGeom>
            <a:solidFill>
              <a:srgbClr val="9C8070"/>
            </a:solidFill>
          </p:spPr>
        </p:sp>
        <p:sp>
          <p:nvSpPr>
            <p:cNvPr id="20" name="TextBox 20"/>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21" name="TextBox 21"/>
          <p:cNvSpPr txBox="1"/>
          <p:nvPr/>
        </p:nvSpPr>
        <p:spPr>
          <a:xfrm>
            <a:off x="11452598" y="4959761"/>
            <a:ext cx="5133687" cy="1711325"/>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Maintain active AA88 register. Ensure automated deduction monitoring. Track staff transfers and terminations. Generate compliance reports monthly.</a:t>
            </a:r>
          </a:p>
        </p:txBody>
      </p:sp>
      <p:sp>
        <p:nvSpPr>
          <p:cNvPr id="22" name="TextBox 22"/>
          <p:cNvSpPr txBox="1"/>
          <p:nvPr/>
        </p:nvSpPr>
        <p:spPr>
          <a:xfrm>
            <a:off x="11452598" y="4413661"/>
            <a:ext cx="5360369"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AA88 Deduction Tracking</a:t>
            </a:r>
          </a:p>
        </p:txBody>
      </p:sp>
      <p:sp>
        <p:nvSpPr>
          <p:cNvPr id="23" name="TextBox 23"/>
          <p:cNvSpPr txBox="1"/>
          <p:nvPr/>
        </p:nvSpPr>
        <p:spPr>
          <a:xfrm>
            <a:off x="9443758" y="4729573"/>
            <a:ext cx="1352362" cy="543539"/>
          </a:xfrm>
          <a:prstGeom prst="rect">
            <a:avLst/>
          </a:prstGeom>
        </p:spPr>
        <p:txBody>
          <a:bodyPr lIns="0" tIns="0" rIns="0" bIns="0" rtlCol="0" anchor="t">
            <a:spAutoFit/>
          </a:bodyPr>
          <a:lstStyle/>
          <a:p>
            <a:pPr marL="0" lvl="0" indent="0" algn="ctr">
              <a:lnSpc>
                <a:spcPts val="3790"/>
              </a:lnSpc>
            </a:pPr>
            <a:r>
              <a:rPr lang="en-US" sz="3948" b="1" spc="-201">
                <a:solidFill>
                  <a:srgbClr val="DCD9D5"/>
                </a:solidFill>
                <a:latin typeface="Poppins Bold"/>
                <a:ea typeface="Poppins Bold"/>
                <a:cs typeface="Poppins Bold"/>
                <a:sym typeface="Poppins Bold"/>
              </a:rPr>
              <a:t>02</a:t>
            </a:r>
          </a:p>
        </p:txBody>
      </p:sp>
      <p:grpSp>
        <p:nvGrpSpPr>
          <p:cNvPr id="24" name="Group 24"/>
          <p:cNvGrpSpPr/>
          <p:nvPr/>
        </p:nvGrpSpPr>
        <p:grpSpPr>
          <a:xfrm>
            <a:off x="9315211" y="6975886"/>
            <a:ext cx="1689712" cy="1966210"/>
            <a:chOff x="0" y="0"/>
            <a:chExt cx="698500" cy="812800"/>
          </a:xfrm>
        </p:grpSpPr>
        <p:sp>
          <p:nvSpPr>
            <p:cNvPr id="25" name="Freeform 25"/>
            <p:cNvSpPr/>
            <p:nvPr/>
          </p:nvSpPr>
          <p:spPr>
            <a:xfrm>
              <a:off x="0" y="13807"/>
              <a:ext cx="698500" cy="785185"/>
            </a:xfrm>
            <a:custGeom>
              <a:avLst/>
              <a:gdLst/>
              <a:ahLst/>
              <a:cxnLst/>
              <a:rect l="l" t="t" r="r" b="b"/>
              <a:pathLst>
                <a:path w="698500" h="785185">
                  <a:moveTo>
                    <a:pt x="393494" y="11935"/>
                  </a:moveTo>
                  <a:lnTo>
                    <a:pt x="654256" y="163651"/>
                  </a:lnTo>
                  <a:cubicBezTo>
                    <a:pt x="681649" y="179589"/>
                    <a:pt x="698500" y="208889"/>
                    <a:pt x="698500" y="240580"/>
                  </a:cubicBezTo>
                  <a:lnTo>
                    <a:pt x="698500" y="544606"/>
                  </a:lnTo>
                  <a:cubicBezTo>
                    <a:pt x="698500" y="576297"/>
                    <a:pt x="681649" y="605597"/>
                    <a:pt x="654256" y="621535"/>
                  </a:cubicBezTo>
                  <a:lnTo>
                    <a:pt x="393494" y="773251"/>
                  </a:lnTo>
                  <a:cubicBezTo>
                    <a:pt x="366144" y="789164"/>
                    <a:pt x="332356" y="789164"/>
                    <a:pt x="305006" y="773251"/>
                  </a:cubicBezTo>
                  <a:lnTo>
                    <a:pt x="44244" y="621535"/>
                  </a:lnTo>
                  <a:cubicBezTo>
                    <a:pt x="16851" y="605597"/>
                    <a:pt x="0" y="576297"/>
                    <a:pt x="0" y="544606"/>
                  </a:cubicBezTo>
                  <a:lnTo>
                    <a:pt x="0" y="240580"/>
                  </a:lnTo>
                  <a:cubicBezTo>
                    <a:pt x="0" y="208889"/>
                    <a:pt x="16851" y="179589"/>
                    <a:pt x="44244" y="163651"/>
                  </a:cubicBezTo>
                  <a:lnTo>
                    <a:pt x="305006" y="11935"/>
                  </a:lnTo>
                  <a:cubicBezTo>
                    <a:pt x="332356" y="-3978"/>
                    <a:pt x="366144" y="-3978"/>
                    <a:pt x="393494" y="11935"/>
                  </a:cubicBezTo>
                  <a:close/>
                </a:path>
              </a:pathLst>
            </a:custGeom>
            <a:solidFill>
              <a:srgbClr val="9C8070"/>
            </a:solidFill>
          </p:spPr>
        </p:sp>
        <p:sp>
          <p:nvSpPr>
            <p:cNvPr id="26" name="TextBox 26"/>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27" name="TextBox 27"/>
          <p:cNvSpPr txBox="1"/>
          <p:nvPr/>
        </p:nvSpPr>
        <p:spPr>
          <a:xfrm>
            <a:off x="11452598" y="7659395"/>
            <a:ext cx="5133687" cy="2139950"/>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Validate R4.95/km reimbursement rate application. Ensure supporting documentation retained. Calculate taxable excess correctly. Review subsistence claims.</a:t>
            </a:r>
          </a:p>
        </p:txBody>
      </p:sp>
      <p:sp>
        <p:nvSpPr>
          <p:cNvPr id="28" name="TextBox 28"/>
          <p:cNvSpPr txBox="1"/>
          <p:nvPr/>
        </p:nvSpPr>
        <p:spPr>
          <a:xfrm>
            <a:off x="11452598" y="7304102"/>
            <a:ext cx="5360369"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Travel Allowance Documentation</a:t>
            </a:r>
          </a:p>
        </p:txBody>
      </p:sp>
      <p:sp>
        <p:nvSpPr>
          <p:cNvPr id="29" name="TextBox 29"/>
          <p:cNvSpPr txBox="1"/>
          <p:nvPr/>
        </p:nvSpPr>
        <p:spPr>
          <a:xfrm>
            <a:off x="9443758" y="7429208"/>
            <a:ext cx="1352362" cy="543539"/>
          </a:xfrm>
          <a:prstGeom prst="rect">
            <a:avLst/>
          </a:prstGeom>
        </p:spPr>
        <p:txBody>
          <a:bodyPr lIns="0" tIns="0" rIns="0" bIns="0" rtlCol="0" anchor="t">
            <a:spAutoFit/>
          </a:bodyPr>
          <a:lstStyle/>
          <a:p>
            <a:pPr marL="0" lvl="0" indent="0" algn="ctr">
              <a:lnSpc>
                <a:spcPts val="3790"/>
              </a:lnSpc>
            </a:pPr>
            <a:r>
              <a:rPr lang="en-US" sz="3948" b="1" spc="-201">
                <a:solidFill>
                  <a:srgbClr val="DCD9D5"/>
                </a:solidFill>
                <a:latin typeface="Poppins Bold"/>
                <a:ea typeface="Poppins Bold"/>
                <a:cs typeface="Poppins Bold"/>
                <a:sym typeface="Poppins Bold"/>
              </a:rPr>
              <a:t>04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sp>
        <p:nvSpPr>
          <p:cNvPr id="2" name="Freeform 2"/>
          <p:cNvSpPr/>
          <p:nvPr/>
        </p:nvSpPr>
        <p:spPr>
          <a:xfrm rot="-2249463">
            <a:off x="11898779" y="-174000"/>
            <a:ext cx="7369481" cy="6371954"/>
          </a:xfrm>
          <a:custGeom>
            <a:avLst/>
            <a:gdLst/>
            <a:ahLst/>
            <a:cxnLst/>
            <a:rect l="l" t="t" r="r" b="b"/>
            <a:pathLst>
              <a:path w="7369481" h="6371954">
                <a:moveTo>
                  <a:pt x="0" y="0"/>
                </a:moveTo>
                <a:lnTo>
                  <a:pt x="7369481" y="0"/>
                </a:lnTo>
                <a:lnTo>
                  <a:pt x="7369481" y="6371954"/>
                </a:lnTo>
                <a:lnTo>
                  <a:pt x="0" y="6371954"/>
                </a:lnTo>
                <a:lnTo>
                  <a:pt x="0" y="0"/>
                </a:lnTo>
                <a:close/>
              </a:path>
            </a:pathLst>
          </a:custGeom>
          <a:blipFill>
            <a:blip r:embed="rId2"/>
            <a:stretch>
              <a:fillRect/>
            </a:stretch>
          </a:blipFill>
        </p:spPr>
      </p:sp>
      <p:sp>
        <p:nvSpPr>
          <p:cNvPr id="3" name="TextBox 3"/>
          <p:cNvSpPr txBox="1"/>
          <p:nvPr/>
        </p:nvSpPr>
        <p:spPr>
          <a:xfrm>
            <a:off x="4777053" y="6766272"/>
            <a:ext cx="10562353" cy="1851025"/>
          </a:xfrm>
          <a:prstGeom prst="rect">
            <a:avLst/>
          </a:prstGeom>
        </p:spPr>
        <p:txBody>
          <a:bodyPr lIns="0" tIns="0" rIns="0" bIns="0" rtlCol="0" anchor="t">
            <a:spAutoFit/>
          </a:bodyPr>
          <a:lstStyle/>
          <a:p>
            <a:pPr marL="0" lvl="0" indent="0" algn="l">
              <a:lnSpc>
                <a:spcPts val="3739"/>
              </a:lnSpc>
              <a:spcBef>
                <a:spcPct val="0"/>
              </a:spcBef>
            </a:pPr>
            <a:r>
              <a:rPr lang="en-US" sz="2199" u="none" strike="noStrike">
                <a:solidFill>
                  <a:srgbClr val="FFFFFF">
                    <a:alpha val="71765"/>
                  </a:srgbClr>
                </a:solidFill>
                <a:latin typeface="Poppins"/>
                <a:ea typeface="Poppins"/>
                <a:cs typeface="Poppins"/>
                <a:sym typeface="Poppins"/>
              </a:rPr>
              <a:t>Establish automated compliance checkpoints at every payroll cycle. Implement real-time audit trails for all tax calculations. Schedule monthly reconciliation reviews with documented sign-offs. Build exception reporting dashboards for proactive risk identification.</a:t>
            </a:r>
          </a:p>
        </p:txBody>
      </p:sp>
      <p:grpSp>
        <p:nvGrpSpPr>
          <p:cNvPr id="4" name="Group 4"/>
          <p:cNvGrpSpPr/>
          <p:nvPr/>
        </p:nvGrpSpPr>
        <p:grpSpPr>
          <a:xfrm>
            <a:off x="-2914465" y="5945568"/>
            <a:ext cx="8094199" cy="9418704"/>
            <a:chOff x="0" y="0"/>
            <a:chExt cx="698500" cy="812800"/>
          </a:xfrm>
        </p:grpSpPr>
        <p:sp>
          <p:nvSpPr>
            <p:cNvPr id="5" name="Freeform 5"/>
            <p:cNvSpPr/>
            <p:nvPr/>
          </p:nvSpPr>
          <p:spPr>
            <a:xfrm>
              <a:off x="0" y="9756"/>
              <a:ext cx="698500" cy="793289"/>
            </a:xfrm>
            <a:custGeom>
              <a:avLst/>
              <a:gdLst/>
              <a:ahLst/>
              <a:cxnLst/>
              <a:rect l="l" t="t" r="r" b="b"/>
              <a:pathLst>
                <a:path w="698500" h="793289">
                  <a:moveTo>
                    <a:pt x="380511" y="8432"/>
                  </a:moveTo>
                  <a:lnTo>
                    <a:pt x="667239" y="175256"/>
                  </a:lnTo>
                  <a:cubicBezTo>
                    <a:pt x="686593" y="186517"/>
                    <a:pt x="698500" y="207219"/>
                    <a:pt x="698500" y="229611"/>
                  </a:cubicBezTo>
                  <a:lnTo>
                    <a:pt x="698500" y="563677"/>
                  </a:lnTo>
                  <a:cubicBezTo>
                    <a:pt x="698500" y="586069"/>
                    <a:pt x="686593" y="606771"/>
                    <a:pt x="667239" y="618032"/>
                  </a:cubicBezTo>
                  <a:lnTo>
                    <a:pt x="380511" y="784856"/>
                  </a:lnTo>
                  <a:cubicBezTo>
                    <a:pt x="361187" y="796099"/>
                    <a:pt x="337313" y="796099"/>
                    <a:pt x="317989" y="784856"/>
                  </a:cubicBezTo>
                  <a:lnTo>
                    <a:pt x="31261" y="618032"/>
                  </a:lnTo>
                  <a:cubicBezTo>
                    <a:pt x="11907" y="606771"/>
                    <a:pt x="0" y="586069"/>
                    <a:pt x="0" y="563677"/>
                  </a:cubicBezTo>
                  <a:lnTo>
                    <a:pt x="0" y="229611"/>
                  </a:lnTo>
                  <a:cubicBezTo>
                    <a:pt x="0" y="207219"/>
                    <a:pt x="11907" y="186517"/>
                    <a:pt x="31261" y="175256"/>
                  </a:cubicBezTo>
                  <a:lnTo>
                    <a:pt x="317989" y="8432"/>
                  </a:lnTo>
                  <a:cubicBezTo>
                    <a:pt x="337313" y="-2811"/>
                    <a:pt x="361187" y="-2811"/>
                    <a:pt x="380511" y="8432"/>
                  </a:cubicBezTo>
                  <a:close/>
                </a:path>
              </a:pathLst>
            </a:custGeom>
            <a:solidFill>
              <a:srgbClr val="100F16"/>
            </a:solidFill>
          </p:spPr>
        </p:sp>
        <p:sp>
          <p:nvSpPr>
            <p:cNvPr id="6" name="TextBox 6"/>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7" name="TextBox 7"/>
          <p:cNvSpPr txBox="1"/>
          <p:nvPr/>
        </p:nvSpPr>
        <p:spPr>
          <a:xfrm>
            <a:off x="4777053" y="3325415"/>
            <a:ext cx="9814035" cy="1194282"/>
          </a:xfrm>
          <a:prstGeom prst="rect">
            <a:avLst/>
          </a:prstGeom>
        </p:spPr>
        <p:txBody>
          <a:bodyPr lIns="0" tIns="0" rIns="0" bIns="0" rtlCol="0" anchor="t">
            <a:spAutoFit/>
          </a:bodyPr>
          <a:lstStyle/>
          <a:p>
            <a:pPr marL="0" lvl="0" indent="0" algn="l">
              <a:lnSpc>
                <a:spcPts val="4454"/>
              </a:lnSpc>
            </a:pPr>
            <a:r>
              <a:rPr lang="en-US" sz="4639" b="1" spc="-236">
                <a:solidFill>
                  <a:srgbClr val="FFFFFF"/>
                </a:solidFill>
                <a:latin typeface="Poppins Bold"/>
                <a:ea typeface="Poppins Bold"/>
                <a:cs typeface="Poppins Bold"/>
                <a:sym typeface="Poppins Bold"/>
              </a:rPr>
              <a:t>BEST PRACTICES FOR PAYROLL GOVERNANCE</a:t>
            </a:r>
          </a:p>
        </p:txBody>
      </p:sp>
      <p:sp>
        <p:nvSpPr>
          <p:cNvPr id="8" name="TextBox 8"/>
          <p:cNvSpPr txBox="1"/>
          <p:nvPr/>
        </p:nvSpPr>
        <p:spPr>
          <a:xfrm>
            <a:off x="4777053" y="2601675"/>
            <a:ext cx="6824747" cy="720725"/>
          </a:xfrm>
          <a:prstGeom prst="rect">
            <a:avLst/>
          </a:prstGeom>
        </p:spPr>
        <p:txBody>
          <a:bodyPr lIns="0" tIns="0" rIns="0" bIns="0" rtlCol="0" anchor="t">
            <a:spAutoFit/>
          </a:bodyPr>
          <a:lstStyle/>
          <a:p>
            <a:pPr marL="0" lvl="0" indent="0" algn="l">
              <a:lnSpc>
                <a:spcPts val="2800"/>
              </a:lnSpc>
            </a:pPr>
            <a:r>
              <a:rPr lang="en-US" sz="2000" spc="978">
                <a:solidFill>
                  <a:srgbClr val="9C8070"/>
                </a:solidFill>
                <a:latin typeface="Poppins"/>
                <a:ea typeface="Poppins"/>
                <a:cs typeface="Poppins"/>
                <a:sym typeface="Poppins"/>
              </a:rPr>
              <a:t>SESSION 44 - ITS USER GROUP CONFERENCE 2026</a:t>
            </a:r>
          </a:p>
        </p:txBody>
      </p:sp>
      <p:sp>
        <p:nvSpPr>
          <p:cNvPr id="9" name="TextBox 9"/>
          <p:cNvSpPr txBox="1"/>
          <p:nvPr/>
        </p:nvSpPr>
        <p:spPr>
          <a:xfrm>
            <a:off x="4777053" y="6016087"/>
            <a:ext cx="5178311" cy="720725"/>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Automation strategies for compliance excellence</a:t>
            </a:r>
          </a:p>
        </p:txBody>
      </p:sp>
      <p:grpSp>
        <p:nvGrpSpPr>
          <p:cNvPr id="10" name="Group 10"/>
          <p:cNvGrpSpPr/>
          <p:nvPr/>
        </p:nvGrpSpPr>
        <p:grpSpPr>
          <a:xfrm>
            <a:off x="-522623" y="-1431271"/>
            <a:ext cx="4628396" cy="5385769"/>
            <a:chOff x="0" y="0"/>
            <a:chExt cx="698500" cy="812800"/>
          </a:xfrm>
        </p:grpSpPr>
        <p:sp>
          <p:nvSpPr>
            <p:cNvPr id="11" name="Freeform 11"/>
            <p:cNvSpPr/>
            <p:nvPr/>
          </p:nvSpPr>
          <p:spPr>
            <a:xfrm>
              <a:off x="0" y="17449"/>
              <a:ext cx="698500" cy="777903"/>
            </a:xfrm>
            <a:custGeom>
              <a:avLst/>
              <a:gdLst/>
              <a:ahLst/>
              <a:cxnLst/>
              <a:rect l="l" t="t" r="r" b="b"/>
              <a:pathLst>
                <a:path w="698500" h="777903">
                  <a:moveTo>
                    <a:pt x="405162" y="15081"/>
                  </a:moveTo>
                  <a:lnTo>
                    <a:pt x="642588" y="153221"/>
                  </a:lnTo>
                  <a:cubicBezTo>
                    <a:pt x="677204" y="173361"/>
                    <a:pt x="698500" y="210389"/>
                    <a:pt x="698500" y="250437"/>
                  </a:cubicBezTo>
                  <a:lnTo>
                    <a:pt x="698500" y="527465"/>
                  </a:lnTo>
                  <a:cubicBezTo>
                    <a:pt x="698500" y="567513"/>
                    <a:pt x="677204" y="604541"/>
                    <a:pt x="642588" y="624681"/>
                  </a:cubicBezTo>
                  <a:lnTo>
                    <a:pt x="405162" y="762821"/>
                  </a:lnTo>
                  <a:cubicBezTo>
                    <a:pt x="370599" y="782930"/>
                    <a:pt x="327901" y="782930"/>
                    <a:pt x="293338" y="762821"/>
                  </a:cubicBezTo>
                  <a:lnTo>
                    <a:pt x="55912" y="624681"/>
                  </a:lnTo>
                  <a:cubicBezTo>
                    <a:pt x="21296" y="604541"/>
                    <a:pt x="0" y="567513"/>
                    <a:pt x="0" y="527465"/>
                  </a:cubicBezTo>
                  <a:lnTo>
                    <a:pt x="0" y="250437"/>
                  </a:lnTo>
                  <a:cubicBezTo>
                    <a:pt x="0" y="210389"/>
                    <a:pt x="21296" y="173361"/>
                    <a:pt x="55912" y="153221"/>
                  </a:cubicBezTo>
                  <a:lnTo>
                    <a:pt x="293338" y="15081"/>
                  </a:lnTo>
                  <a:cubicBezTo>
                    <a:pt x="327901" y="-5028"/>
                    <a:pt x="370599" y="-5028"/>
                    <a:pt x="405162" y="15081"/>
                  </a:cubicBezTo>
                  <a:close/>
                </a:path>
              </a:pathLst>
            </a:custGeom>
            <a:blipFill>
              <a:blip r:embed="rId3"/>
              <a:stretch>
                <a:fillRect t="-5513" b="-5513"/>
              </a:stretch>
            </a:blipFill>
            <a:ln w="200025" cap="rnd">
              <a:solidFill>
                <a:srgbClr val="9C8070"/>
              </a:solidFill>
              <a:prstDash val="solid"/>
              <a:round/>
            </a:ln>
          </p:spPr>
        </p:sp>
      </p:grpSp>
      <p:grpSp>
        <p:nvGrpSpPr>
          <p:cNvPr id="12" name="Group 12"/>
          <p:cNvGrpSpPr/>
          <p:nvPr/>
        </p:nvGrpSpPr>
        <p:grpSpPr>
          <a:xfrm>
            <a:off x="15581868" y="7962036"/>
            <a:ext cx="4628396" cy="5385769"/>
            <a:chOff x="0" y="0"/>
            <a:chExt cx="698500" cy="812800"/>
          </a:xfrm>
        </p:grpSpPr>
        <p:sp>
          <p:nvSpPr>
            <p:cNvPr id="13" name="Freeform 13"/>
            <p:cNvSpPr/>
            <p:nvPr/>
          </p:nvSpPr>
          <p:spPr>
            <a:xfrm>
              <a:off x="0" y="17449"/>
              <a:ext cx="698500" cy="777903"/>
            </a:xfrm>
            <a:custGeom>
              <a:avLst/>
              <a:gdLst/>
              <a:ahLst/>
              <a:cxnLst/>
              <a:rect l="l" t="t" r="r" b="b"/>
              <a:pathLst>
                <a:path w="698500" h="777903">
                  <a:moveTo>
                    <a:pt x="405162" y="15081"/>
                  </a:moveTo>
                  <a:lnTo>
                    <a:pt x="642588" y="153221"/>
                  </a:lnTo>
                  <a:cubicBezTo>
                    <a:pt x="677204" y="173361"/>
                    <a:pt x="698500" y="210389"/>
                    <a:pt x="698500" y="250437"/>
                  </a:cubicBezTo>
                  <a:lnTo>
                    <a:pt x="698500" y="527465"/>
                  </a:lnTo>
                  <a:cubicBezTo>
                    <a:pt x="698500" y="567513"/>
                    <a:pt x="677204" y="604541"/>
                    <a:pt x="642588" y="624681"/>
                  </a:cubicBezTo>
                  <a:lnTo>
                    <a:pt x="405162" y="762821"/>
                  </a:lnTo>
                  <a:cubicBezTo>
                    <a:pt x="370599" y="782930"/>
                    <a:pt x="327901" y="782930"/>
                    <a:pt x="293338" y="762821"/>
                  </a:cubicBezTo>
                  <a:lnTo>
                    <a:pt x="55912" y="624681"/>
                  </a:lnTo>
                  <a:cubicBezTo>
                    <a:pt x="21296" y="604541"/>
                    <a:pt x="0" y="567513"/>
                    <a:pt x="0" y="527465"/>
                  </a:cubicBezTo>
                  <a:lnTo>
                    <a:pt x="0" y="250437"/>
                  </a:lnTo>
                  <a:cubicBezTo>
                    <a:pt x="0" y="210389"/>
                    <a:pt x="21296" y="173361"/>
                    <a:pt x="55912" y="153221"/>
                  </a:cubicBezTo>
                  <a:lnTo>
                    <a:pt x="293338" y="15081"/>
                  </a:lnTo>
                  <a:cubicBezTo>
                    <a:pt x="327901" y="-5028"/>
                    <a:pt x="370599" y="-5028"/>
                    <a:pt x="405162" y="15081"/>
                  </a:cubicBezTo>
                  <a:close/>
                </a:path>
              </a:pathLst>
            </a:custGeom>
            <a:blipFill>
              <a:blip r:embed="rId4"/>
              <a:stretch>
                <a:fillRect l="-34312" t="-439" r="-34312" b="-439"/>
              </a:stretch>
            </a:blipFill>
            <a:ln w="200025" cap="rnd">
              <a:solidFill>
                <a:srgbClr val="9C8070"/>
              </a:solidFill>
              <a:prstDash val="solid"/>
              <a:round/>
            </a:ln>
          </p:spPr>
        </p:sp>
      </p:grpSp>
      <p:sp>
        <p:nvSpPr>
          <p:cNvPr id="14" name="TextBox 14"/>
          <p:cNvSpPr txBox="1"/>
          <p:nvPr/>
        </p:nvSpPr>
        <p:spPr>
          <a:xfrm>
            <a:off x="10724653" y="6016087"/>
            <a:ext cx="6419621"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Audit preparation and continuous monitoring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grpSp>
        <p:nvGrpSpPr>
          <p:cNvPr id="2" name="Group 2"/>
          <p:cNvGrpSpPr/>
          <p:nvPr/>
        </p:nvGrpSpPr>
        <p:grpSpPr>
          <a:xfrm>
            <a:off x="10872361" y="-1287961"/>
            <a:ext cx="11516017" cy="13400456"/>
            <a:chOff x="0" y="0"/>
            <a:chExt cx="698500" cy="812800"/>
          </a:xfrm>
        </p:grpSpPr>
        <p:sp>
          <p:nvSpPr>
            <p:cNvPr id="3" name="Freeform 3"/>
            <p:cNvSpPr/>
            <p:nvPr/>
          </p:nvSpPr>
          <p:spPr>
            <a:xfrm>
              <a:off x="0" y="6857"/>
              <a:ext cx="698500" cy="799086"/>
            </a:xfrm>
            <a:custGeom>
              <a:avLst/>
              <a:gdLst/>
              <a:ahLst/>
              <a:cxnLst/>
              <a:rect l="l" t="t" r="r" b="b"/>
              <a:pathLst>
                <a:path w="698500" h="799086">
                  <a:moveTo>
                    <a:pt x="371222" y="5927"/>
                  </a:moveTo>
                  <a:lnTo>
                    <a:pt x="676528" y="183559"/>
                  </a:lnTo>
                  <a:cubicBezTo>
                    <a:pt x="690131" y="191474"/>
                    <a:pt x="698500" y="206025"/>
                    <a:pt x="698500" y="221763"/>
                  </a:cubicBezTo>
                  <a:lnTo>
                    <a:pt x="698500" y="577323"/>
                  </a:lnTo>
                  <a:cubicBezTo>
                    <a:pt x="698500" y="593061"/>
                    <a:pt x="690131" y="607612"/>
                    <a:pt x="676528" y="615527"/>
                  </a:cubicBezTo>
                  <a:lnTo>
                    <a:pt x="371222" y="793159"/>
                  </a:lnTo>
                  <a:cubicBezTo>
                    <a:pt x="357640" y="801062"/>
                    <a:pt x="340860" y="801062"/>
                    <a:pt x="327278" y="793159"/>
                  </a:cubicBezTo>
                  <a:lnTo>
                    <a:pt x="21972" y="615527"/>
                  </a:lnTo>
                  <a:cubicBezTo>
                    <a:pt x="8369" y="607612"/>
                    <a:pt x="0" y="593061"/>
                    <a:pt x="0" y="577323"/>
                  </a:cubicBezTo>
                  <a:lnTo>
                    <a:pt x="0" y="221763"/>
                  </a:lnTo>
                  <a:cubicBezTo>
                    <a:pt x="0" y="206025"/>
                    <a:pt x="8369" y="191474"/>
                    <a:pt x="21972" y="183559"/>
                  </a:cubicBezTo>
                  <a:lnTo>
                    <a:pt x="327278" y="5927"/>
                  </a:lnTo>
                  <a:cubicBezTo>
                    <a:pt x="340860" y="-1976"/>
                    <a:pt x="357640" y="-1976"/>
                    <a:pt x="371222" y="5927"/>
                  </a:cubicBezTo>
                  <a:close/>
                </a:path>
              </a:pathLst>
            </a:custGeom>
            <a:solidFill>
              <a:srgbClr val="100F16"/>
            </a:solidFill>
          </p:spPr>
        </p:sp>
        <p:sp>
          <p:nvSpPr>
            <p:cNvPr id="4" name="TextBox 4"/>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5" name="Freeform 5"/>
          <p:cNvSpPr/>
          <p:nvPr/>
        </p:nvSpPr>
        <p:spPr>
          <a:xfrm rot="-2249463">
            <a:off x="-1158070" y="7000648"/>
            <a:ext cx="5641412" cy="5641412"/>
          </a:xfrm>
          <a:custGeom>
            <a:avLst/>
            <a:gdLst/>
            <a:ahLst/>
            <a:cxnLst/>
            <a:rect l="l" t="t" r="r" b="b"/>
            <a:pathLst>
              <a:path w="5641412" h="5641412">
                <a:moveTo>
                  <a:pt x="0" y="0"/>
                </a:moveTo>
                <a:lnTo>
                  <a:pt x="5641412" y="0"/>
                </a:lnTo>
                <a:lnTo>
                  <a:pt x="5641412" y="5641411"/>
                </a:lnTo>
                <a:lnTo>
                  <a:pt x="0" y="56414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2249463">
            <a:off x="-1903496" y="144845"/>
            <a:ext cx="3415463" cy="3415463"/>
          </a:xfrm>
          <a:custGeom>
            <a:avLst/>
            <a:gdLst/>
            <a:ahLst/>
            <a:cxnLst/>
            <a:rect l="l" t="t" r="r" b="b"/>
            <a:pathLst>
              <a:path w="3415463" h="3415463">
                <a:moveTo>
                  <a:pt x="0" y="0"/>
                </a:moveTo>
                <a:lnTo>
                  <a:pt x="3415462" y="0"/>
                </a:lnTo>
                <a:lnTo>
                  <a:pt x="3415462" y="3415462"/>
                </a:lnTo>
                <a:lnTo>
                  <a:pt x="0" y="34154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8817922">
            <a:off x="16745777" y="8701897"/>
            <a:ext cx="3415463" cy="3415463"/>
          </a:xfrm>
          <a:custGeom>
            <a:avLst/>
            <a:gdLst/>
            <a:ahLst/>
            <a:cxnLst/>
            <a:rect l="l" t="t" r="r" b="b"/>
            <a:pathLst>
              <a:path w="3415463" h="3415463">
                <a:moveTo>
                  <a:pt x="0" y="0"/>
                </a:moveTo>
                <a:lnTo>
                  <a:pt x="3415462" y="0"/>
                </a:lnTo>
                <a:lnTo>
                  <a:pt x="3415462" y="3415462"/>
                </a:lnTo>
                <a:lnTo>
                  <a:pt x="0" y="34154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1530504" y="2943545"/>
            <a:ext cx="7141100" cy="1951865"/>
          </a:xfrm>
          <a:prstGeom prst="rect">
            <a:avLst/>
          </a:prstGeom>
        </p:spPr>
        <p:txBody>
          <a:bodyPr lIns="0" tIns="0" rIns="0" bIns="0" rtlCol="0" anchor="t">
            <a:spAutoFit/>
          </a:bodyPr>
          <a:lstStyle/>
          <a:p>
            <a:pPr marL="0" lvl="0" indent="0" algn="l">
              <a:lnSpc>
                <a:spcPts val="4961"/>
              </a:lnSpc>
            </a:pPr>
            <a:r>
              <a:rPr lang="en-US" sz="5168" b="1" spc="-263">
                <a:solidFill>
                  <a:srgbClr val="FFFFFF"/>
                </a:solidFill>
                <a:latin typeface="Poppins Bold"/>
                <a:ea typeface="Poppins Bold"/>
                <a:cs typeface="Poppins Bold"/>
                <a:sym typeface="Poppins Bold"/>
              </a:rPr>
              <a:t>COMPLIANCE PERFORMANCE METRICS</a:t>
            </a:r>
          </a:p>
        </p:txBody>
      </p:sp>
      <p:sp>
        <p:nvSpPr>
          <p:cNvPr id="9" name="TextBox 9"/>
          <p:cNvSpPr txBox="1"/>
          <p:nvPr/>
        </p:nvSpPr>
        <p:spPr>
          <a:xfrm>
            <a:off x="1530504" y="2173321"/>
            <a:ext cx="6193986" cy="720725"/>
          </a:xfrm>
          <a:prstGeom prst="rect">
            <a:avLst/>
          </a:prstGeom>
        </p:spPr>
        <p:txBody>
          <a:bodyPr lIns="0" tIns="0" rIns="0" bIns="0" rtlCol="0" anchor="t">
            <a:spAutoFit/>
          </a:bodyPr>
          <a:lstStyle/>
          <a:p>
            <a:pPr marL="0" lvl="0" indent="0" algn="l">
              <a:lnSpc>
                <a:spcPts val="2800"/>
              </a:lnSpc>
            </a:pPr>
            <a:r>
              <a:rPr lang="en-US" sz="2000" spc="978">
                <a:solidFill>
                  <a:srgbClr val="9C8070"/>
                </a:solidFill>
                <a:latin typeface="Poppins"/>
                <a:ea typeface="Poppins"/>
                <a:cs typeface="Poppins"/>
                <a:sym typeface="Poppins"/>
              </a:rPr>
              <a:t>SESSION 44 - ITS USER GROUP CONFERENCE 2026</a:t>
            </a:r>
          </a:p>
        </p:txBody>
      </p:sp>
      <p:sp>
        <p:nvSpPr>
          <p:cNvPr id="10" name="TextBox 10"/>
          <p:cNvSpPr txBox="1"/>
          <p:nvPr/>
        </p:nvSpPr>
        <p:spPr>
          <a:xfrm>
            <a:off x="1530504" y="5428923"/>
            <a:ext cx="7963876" cy="1851025"/>
          </a:xfrm>
          <a:prstGeom prst="rect">
            <a:avLst/>
          </a:prstGeom>
        </p:spPr>
        <p:txBody>
          <a:bodyPr lIns="0" tIns="0" rIns="0" bIns="0" rtlCol="0" anchor="t">
            <a:spAutoFit/>
          </a:bodyPr>
          <a:lstStyle/>
          <a:p>
            <a:pPr marL="0" lvl="0" indent="0" algn="l">
              <a:lnSpc>
                <a:spcPts val="3739"/>
              </a:lnSpc>
              <a:spcBef>
                <a:spcPct val="0"/>
              </a:spcBef>
            </a:pPr>
            <a:r>
              <a:rPr lang="en-US" sz="2199" u="none" strike="noStrike">
                <a:solidFill>
                  <a:srgbClr val="FFFFFF">
                    <a:alpha val="71765"/>
                  </a:srgbClr>
                </a:solidFill>
                <a:latin typeface="Poppins"/>
                <a:ea typeface="Poppins"/>
                <a:cs typeface="Poppins"/>
                <a:sym typeface="Poppins"/>
              </a:rPr>
              <a:t>Key performance indicators measuring payroll accuracy, audit readiness, and regulatory adherence across South African higher education institutions using ITS payroll systems.</a:t>
            </a:r>
          </a:p>
        </p:txBody>
      </p:sp>
      <p:sp>
        <p:nvSpPr>
          <p:cNvPr id="11" name="TextBox 11"/>
          <p:cNvSpPr txBox="1"/>
          <p:nvPr/>
        </p:nvSpPr>
        <p:spPr>
          <a:xfrm>
            <a:off x="1530504" y="7630194"/>
            <a:ext cx="4087004"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Accuracy Rate by Category</a:t>
            </a:r>
          </a:p>
        </p:txBody>
      </p:sp>
      <p:sp>
        <p:nvSpPr>
          <p:cNvPr id="12" name="TextBox 12"/>
          <p:cNvSpPr txBox="1"/>
          <p:nvPr/>
        </p:nvSpPr>
        <p:spPr>
          <a:xfrm>
            <a:off x="5755990" y="7630194"/>
            <a:ext cx="3937000"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Target: 99.5% Compliance</a:t>
            </a:r>
          </a:p>
        </p:txBody>
      </p:sp>
      <p:pic>
        <p:nvPicPr>
          <p:cNvPr id="13" name="Picture 13"/>
          <p:cNvPicPr>
            <a:picLocks noChangeAspect="1"/>
          </p:cNvPicPr>
          <p:nvPr/>
        </p:nvPicPr>
        <p:blipFill>
          <a:blip r:embed="rId6"/>
          <a:stretch>
            <a:fillRect/>
          </a:stretch>
        </p:blipFill>
        <p:spPr>
          <a:xfrm>
            <a:off x="9370074" y="862853"/>
            <a:ext cx="8542535" cy="856129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sp>
        <p:nvSpPr>
          <p:cNvPr id="2" name="Freeform 2"/>
          <p:cNvSpPr/>
          <p:nvPr/>
        </p:nvSpPr>
        <p:spPr>
          <a:xfrm rot="-2249463">
            <a:off x="-531003" y="-267531"/>
            <a:ext cx="4726569" cy="4726569"/>
          </a:xfrm>
          <a:custGeom>
            <a:avLst/>
            <a:gdLst/>
            <a:ahLst/>
            <a:cxnLst/>
            <a:rect l="l" t="t" r="r" b="b"/>
            <a:pathLst>
              <a:path w="4726569" h="4726569">
                <a:moveTo>
                  <a:pt x="0" y="0"/>
                </a:moveTo>
                <a:lnTo>
                  <a:pt x="4726569" y="0"/>
                </a:lnTo>
                <a:lnTo>
                  <a:pt x="4726569" y="4726569"/>
                </a:lnTo>
                <a:lnTo>
                  <a:pt x="0" y="47265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249463">
            <a:off x="16252744" y="8645645"/>
            <a:ext cx="3415463" cy="3415463"/>
          </a:xfrm>
          <a:custGeom>
            <a:avLst/>
            <a:gdLst/>
            <a:ahLst/>
            <a:cxnLst/>
            <a:rect l="l" t="t" r="r" b="b"/>
            <a:pathLst>
              <a:path w="3415463" h="3415463">
                <a:moveTo>
                  <a:pt x="0" y="0"/>
                </a:moveTo>
                <a:lnTo>
                  <a:pt x="3415462" y="0"/>
                </a:lnTo>
                <a:lnTo>
                  <a:pt x="3415462" y="3415463"/>
                </a:lnTo>
                <a:lnTo>
                  <a:pt x="0" y="3415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3214959" y="1967895"/>
            <a:ext cx="11858082" cy="781729"/>
          </a:xfrm>
          <a:prstGeom prst="rect">
            <a:avLst/>
          </a:prstGeom>
        </p:spPr>
        <p:txBody>
          <a:bodyPr lIns="0" tIns="0" rIns="0" bIns="0" rtlCol="0" anchor="t">
            <a:spAutoFit/>
          </a:bodyPr>
          <a:lstStyle/>
          <a:p>
            <a:pPr marL="0" lvl="0" indent="0" algn="ctr">
              <a:lnSpc>
                <a:spcPts val="5421"/>
              </a:lnSpc>
            </a:pPr>
            <a:r>
              <a:rPr lang="en-US" sz="5647" b="1" spc="-288">
                <a:solidFill>
                  <a:srgbClr val="FFFFFF"/>
                </a:solidFill>
                <a:latin typeface="Poppins Bold"/>
                <a:ea typeface="Poppins Bold"/>
                <a:cs typeface="Poppins Bold"/>
                <a:sym typeface="Poppins Bold"/>
              </a:rPr>
              <a:t>RISK MITIGATION STRATEGIES</a:t>
            </a:r>
          </a:p>
        </p:txBody>
      </p:sp>
      <p:sp>
        <p:nvSpPr>
          <p:cNvPr id="5" name="TextBox 5"/>
          <p:cNvSpPr txBox="1"/>
          <p:nvPr/>
        </p:nvSpPr>
        <p:spPr>
          <a:xfrm>
            <a:off x="6298787" y="1226246"/>
            <a:ext cx="5690425" cy="249074"/>
          </a:xfrm>
          <a:prstGeom prst="rect">
            <a:avLst/>
          </a:prstGeom>
        </p:spPr>
        <p:txBody>
          <a:bodyPr lIns="0" tIns="0" rIns="0" bIns="0" rtlCol="0" anchor="t">
            <a:spAutoFit/>
          </a:bodyPr>
          <a:lstStyle/>
          <a:p>
            <a:pPr marL="0" lvl="0" indent="0" algn="ctr">
              <a:lnSpc>
                <a:spcPts val="2021"/>
              </a:lnSpc>
            </a:pPr>
            <a:r>
              <a:rPr lang="en-US" sz="1443" spc="706">
                <a:solidFill>
                  <a:srgbClr val="9C8070"/>
                </a:solidFill>
                <a:latin typeface="Poppins"/>
                <a:ea typeface="Poppins"/>
                <a:cs typeface="Poppins"/>
                <a:sym typeface="Poppins"/>
              </a:rPr>
              <a:t>PAYROLL COMPLIANCE FRAMEWORK</a:t>
            </a:r>
          </a:p>
        </p:txBody>
      </p:sp>
      <p:grpSp>
        <p:nvGrpSpPr>
          <p:cNvPr id="6" name="Group 6"/>
          <p:cNvGrpSpPr/>
          <p:nvPr/>
        </p:nvGrpSpPr>
        <p:grpSpPr>
          <a:xfrm>
            <a:off x="7287830" y="4276251"/>
            <a:ext cx="1689712" cy="1966210"/>
            <a:chOff x="0" y="0"/>
            <a:chExt cx="698500" cy="812800"/>
          </a:xfrm>
        </p:grpSpPr>
        <p:sp>
          <p:nvSpPr>
            <p:cNvPr id="7" name="Freeform 7"/>
            <p:cNvSpPr/>
            <p:nvPr/>
          </p:nvSpPr>
          <p:spPr>
            <a:xfrm>
              <a:off x="0" y="13807"/>
              <a:ext cx="698500" cy="785185"/>
            </a:xfrm>
            <a:custGeom>
              <a:avLst/>
              <a:gdLst/>
              <a:ahLst/>
              <a:cxnLst/>
              <a:rect l="l" t="t" r="r" b="b"/>
              <a:pathLst>
                <a:path w="698500" h="785185">
                  <a:moveTo>
                    <a:pt x="393494" y="11935"/>
                  </a:moveTo>
                  <a:lnTo>
                    <a:pt x="654256" y="163651"/>
                  </a:lnTo>
                  <a:cubicBezTo>
                    <a:pt x="681649" y="179589"/>
                    <a:pt x="698500" y="208889"/>
                    <a:pt x="698500" y="240580"/>
                  </a:cubicBezTo>
                  <a:lnTo>
                    <a:pt x="698500" y="544606"/>
                  </a:lnTo>
                  <a:cubicBezTo>
                    <a:pt x="698500" y="576297"/>
                    <a:pt x="681649" y="605597"/>
                    <a:pt x="654256" y="621535"/>
                  </a:cubicBezTo>
                  <a:lnTo>
                    <a:pt x="393494" y="773251"/>
                  </a:lnTo>
                  <a:cubicBezTo>
                    <a:pt x="366144" y="789164"/>
                    <a:pt x="332356" y="789164"/>
                    <a:pt x="305006" y="773251"/>
                  </a:cubicBezTo>
                  <a:lnTo>
                    <a:pt x="44244" y="621535"/>
                  </a:lnTo>
                  <a:cubicBezTo>
                    <a:pt x="16851" y="605597"/>
                    <a:pt x="0" y="576297"/>
                    <a:pt x="0" y="544606"/>
                  </a:cubicBezTo>
                  <a:lnTo>
                    <a:pt x="0" y="240580"/>
                  </a:lnTo>
                  <a:cubicBezTo>
                    <a:pt x="0" y="208889"/>
                    <a:pt x="16851" y="179589"/>
                    <a:pt x="44244" y="163651"/>
                  </a:cubicBezTo>
                  <a:lnTo>
                    <a:pt x="305006" y="11935"/>
                  </a:lnTo>
                  <a:cubicBezTo>
                    <a:pt x="332356" y="-3978"/>
                    <a:pt x="366144" y="-3978"/>
                    <a:pt x="393494" y="11935"/>
                  </a:cubicBezTo>
                  <a:close/>
                </a:path>
              </a:pathLst>
            </a:custGeom>
            <a:solidFill>
              <a:srgbClr val="9C8070"/>
            </a:solidFill>
          </p:spPr>
        </p:sp>
        <p:sp>
          <p:nvSpPr>
            <p:cNvPr id="8" name="TextBox 8"/>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9" name="TextBox 9"/>
          <p:cNvSpPr txBox="1"/>
          <p:nvPr/>
        </p:nvSpPr>
        <p:spPr>
          <a:xfrm>
            <a:off x="1701715" y="4959761"/>
            <a:ext cx="5133687" cy="1711325"/>
          </a:xfrm>
          <a:prstGeom prst="rect">
            <a:avLst/>
          </a:prstGeom>
        </p:spPr>
        <p:txBody>
          <a:bodyPr lIns="0" tIns="0" rIns="0" bIns="0" rtlCol="0" anchor="t">
            <a:spAutoFit/>
          </a:bodyPr>
          <a:lstStyle/>
          <a:p>
            <a:pPr marL="0" lvl="0" indent="0" algn="r">
              <a:lnSpc>
                <a:spcPts val="3400"/>
              </a:lnSpc>
              <a:spcBef>
                <a:spcPct val="0"/>
              </a:spcBef>
            </a:pPr>
            <a:r>
              <a:rPr lang="en-US" sz="2000" u="none" strike="noStrike">
                <a:solidFill>
                  <a:srgbClr val="FFFFFF">
                    <a:alpha val="71765"/>
                  </a:srgbClr>
                </a:solidFill>
                <a:latin typeface="Poppins"/>
                <a:ea typeface="Poppins"/>
                <a:cs typeface="Poppins"/>
                <a:sym typeface="Poppins"/>
              </a:rPr>
              <a:t>Implement automated validation rules, mandatory approval workflows, and system-enforced compliance checks before payroll processing begins.</a:t>
            </a:r>
          </a:p>
        </p:txBody>
      </p:sp>
      <p:sp>
        <p:nvSpPr>
          <p:cNvPr id="10" name="TextBox 10"/>
          <p:cNvSpPr txBox="1"/>
          <p:nvPr/>
        </p:nvSpPr>
        <p:spPr>
          <a:xfrm>
            <a:off x="1475033" y="4631878"/>
            <a:ext cx="5360369" cy="368300"/>
          </a:xfrm>
          <a:prstGeom prst="rect">
            <a:avLst/>
          </a:prstGeom>
        </p:spPr>
        <p:txBody>
          <a:bodyPr lIns="0" tIns="0" rIns="0" bIns="0" rtlCol="0" anchor="t">
            <a:spAutoFit/>
          </a:bodyPr>
          <a:lstStyle/>
          <a:p>
            <a:pPr marL="0" lvl="0" indent="0" algn="r">
              <a:lnSpc>
                <a:spcPts val="2800"/>
              </a:lnSpc>
              <a:spcBef>
                <a:spcPct val="0"/>
              </a:spcBef>
            </a:pPr>
            <a:r>
              <a:rPr lang="en-US" sz="2000" b="1" spc="40">
                <a:solidFill>
                  <a:srgbClr val="FFFFFF"/>
                </a:solidFill>
                <a:latin typeface="Poppins Bold"/>
                <a:ea typeface="Poppins Bold"/>
                <a:cs typeface="Poppins Bold"/>
                <a:sym typeface="Poppins Bold"/>
              </a:rPr>
              <a:t>Preventive Controls</a:t>
            </a:r>
          </a:p>
        </p:txBody>
      </p:sp>
      <p:sp>
        <p:nvSpPr>
          <p:cNvPr id="11" name="TextBox 11"/>
          <p:cNvSpPr txBox="1"/>
          <p:nvPr/>
        </p:nvSpPr>
        <p:spPr>
          <a:xfrm>
            <a:off x="7416377" y="4739098"/>
            <a:ext cx="1352362" cy="588835"/>
          </a:xfrm>
          <a:prstGeom prst="rect">
            <a:avLst/>
          </a:prstGeom>
        </p:spPr>
        <p:txBody>
          <a:bodyPr lIns="0" tIns="0" rIns="0" bIns="0" rtlCol="0" anchor="t">
            <a:spAutoFit/>
          </a:bodyPr>
          <a:lstStyle/>
          <a:p>
            <a:pPr marL="0" lvl="0" indent="0" algn="ctr">
              <a:lnSpc>
                <a:spcPts val="4142"/>
              </a:lnSpc>
            </a:pPr>
            <a:r>
              <a:rPr lang="en-US" sz="4314" b="1" spc="-220">
                <a:solidFill>
                  <a:srgbClr val="DCD9D5"/>
                </a:solidFill>
                <a:latin typeface="Poppins Bold"/>
                <a:ea typeface="Poppins Bold"/>
                <a:cs typeface="Poppins Bold"/>
                <a:sym typeface="Poppins Bold"/>
              </a:rPr>
              <a:t>01</a:t>
            </a:r>
          </a:p>
        </p:txBody>
      </p:sp>
      <p:grpSp>
        <p:nvGrpSpPr>
          <p:cNvPr id="12" name="Group 12"/>
          <p:cNvGrpSpPr/>
          <p:nvPr/>
        </p:nvGrpSpPr>
        <p:grpSpPr>
          <a:xfrm>
            <a:off x="7287830" y="6975886"/>
            <a:ext cx="1689712" cy="1966210"/>
            <a:chOff x="0" y="0"/>
            <a:chExt cx="698500" cy="812800"/>
          </a:xfrm>
        </p:grpSpPr>
        <p:sp>
          <p:nvSpPr>
            <p:cNvPr id="13" name="Freeform 13"/>
            <p:cNvSpPr/>
            <p:nvPr/>
          </p:nvSpPr>
          <p:spPr>
            <a:xfrm>
              <a:off x="0" y="13807"/>
              <a:ext cx="698500" cy="785185"/>
            </a:xfrm>
            <a:custGeom>
              <a:avLst/>
              <a:gdLst/>
              <a:ahLst/>
              <a:cxnLst/>
              <a:rect l="l" t="t" r="r" b="b"/>
              <a:pathLst>
                <a:path w="698500" h="785185">
                  <a:moveTo>
                    <a:pt x="393494" y="11935"/>
                  </a:moveTo>
                  <a:lnTo>
                    <a:pt x="654256" y="163651"/>
                  </a:lnTo>
                  <a:cubicBezTo>
                    <a:pt x="681649" y="179589"/>
                    <a:pt x="698500" y="208889"/>
                    <a:pt x="698500" y="240580"/>
                  </a:cubicBezTo>
                  <a:lnTo>
                    <a:pt x="698500" y="544606"/>
                  </a:lnTo>
                  <a:cubicBezTo>
                    <a:pt x="698500" y="576297"/>
                    <a:pt x="681649" y="605597"/>
                    <a:pt x="654256" y="621535"/>
                  </a:cubicBezTo>
                  <a:lnTo>
                    <a:pt x="393494" y="773251"/>
                  </a:lnTo>
                  <a:cubicBezTo>
                    <a:pt x="366144" y="789164"/>
                    <a:pt x="332356" y="789164"/>
                    <a:pt x="305006" y="773251"/>
                  </a:cubicBezTo>
                  <a:lnTo>
                    <a:pt x="44244" y="621535"/>
                  </a:lnTo>
                  <a:cubicBezTo>
                    <a:pt x="16851" y="605597"/>
                    <a:pt x="0" y="576297"/>
                    <a:pt x="0" y="544606"/>
                  </a:cubicBezTo>
                  <a:lnTo>
                    <a:pt x="0" y="240580"/>
                  </a:lnTo>
                  <a:cubicBezTo>
                    <a:pt x="0" y="208889"/>
                    <a:pt x="16851" y="179589"/>
                    <a:pt x="44244" y="163651"/>
                  </a:cubicBezTo>
                  <a:lnTo>
                    <a:pt x="305006" y="11935"/>
                  </a:lnTo>
                  <a:cubicBezTo>
                    <a:pt x="332356" y="-3978"/>
                    <a:pt x="366144" y="-3978"/>
                    <a:pt x="393494" y="11935"/>
                  </a:cubicBezTo>
                  <a:close/>
                </a:path>
              </a:pathLst>
            </a:custGeom>
            <a:solidFill>
              <a:srgbClr val="9C8070"/>
            </a:solidFill>
          </p:spPr>
        </p:sp>
        <p:sp>
          <p:nvSpPr>
            <p:cNvPr id="14" name="TextBox 14"/>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15" name="TextBox 15"/>
          <p:cNvSpPr txBox="1"/>
          <p:nvPr/>
        </p:nvSpPr>
        <p:spPr>
          <a:xfrm>
            <a:off x="1701715" y="7659395"/>
            <a:ext cx="5133687" cy="1711325"/>
          </a:xfrm>
          <a:prstGeom prst="rect">
            <a:avLst/>
          </a:prstGeom>
        </p:spPr>
        <p:txBody>
          <a:bodyPr lIns="0" tIns="0" rIns="0" bIns="0" rtlCol="0" anchor="t">
            <a:spAutoFit/>
          </a:bodyPr>
          <a:lstStyle/>
          <a:p>
            <a:pPr marL="0" lvl="0" indent="0" algn="r">
              <a:lnSpc>
                <a:spcPts val="3400"/>
              </a:lnSpc>
              <a:spcBef>
                <a:spcPct val="0"/>
              </a:spcBef>
            </a:pPr>
            <a:r>
              <a:rPr lang="en-US" sz="2000" u="none" strike="noStrike">
                <a:solidFill>
                  <a:srgbClr val="FFFFFF">
                    <a:alpha val="71765"/>
                  </a:srgbClr>
                </a:solidFill>
                <a:latin typeface="Poppins"/>
                <a:ea typeface="Poppins"/>
                <a:cs typeface="Poppins"/>
                <a:sym typeface="Poppins"/>
              </a:rPr>
              <a:t>Establish rapid response protocols, documented remediation procedures, and SARS communication channels for swift error resolution.</a:t>
            </a:r>
          </a:p>
        </p:txBody>
      </p:sp>
      <p:sp>
        <p:nvSpPr>
          <p:cNvPr id="16" name="TextBox 16"/>
          <p:cNvSpPr txBox="1"/>
          <p:nvPr/>
        </p:nvSpPr>
        <p:spPr>
          <a:xfrm>
            <a:off x="1594085" y="7414921"/>
            <a:ext cx="5360369" cy="368300"/>
          </a:xfrm>
          <a:prstGeom prst="rect">
            <a:avLst/>
          </a:prstGeom>
        </p:spPr>
        <p:txBody>
          <a:bodyPr lIns="0" tIns="0" rIns="0" bIns="0" rtlCol="0" anchor="t">
            <a:spAutoFit/>
          </a:bodyPr>
          <a:lstStyle/>
          <a:p>
            <a:pPr marL="0" lvl="0" indent="0" algn="r">
              <a:lnSpc>
                <a:spcPts val="2800"/>
              </a:lnSpc>
              <a:spcBef>
                <a:spcPct val="0"/>
              </a:spcBef>
            </a:pPr>
            <a:r>
              <a:rPr lang="en-US" sz="2000" b="1" spc="40">
                <a:solidFill>
                  <a:srgbClr val="FFFFFF"/>
                </a:solidFill>
                <a:latin typeface="Poppins Bold"/>
                <a:ea typeface="Poppins Bold"/>
                <a:cs typeface="Poppins Bold"/>
                <a:sym typeface="Poppins Bold"/>
              </a:rPr>
              <a:t>Corrective Actions</a:t>
            </a:r>
          </a:p>
        </p:txBody>
      </p:sp>
      <p:sp>
        <p:nvSpPr>
          <p:cNvPr id="17" name="TextBox 17"/>
          <p:cNvSpPr txBox="1"/>
          <p:nvPr/>
        </p:nvSpPr>
        <p:spPr>
          <a:xfrm>
            <a:off x="7416377" y="7438733"/>
            <a:ext cx="1352362" cy="588835"/>
          </a:xfrm>
          <a:prstGeom prst="rect">
            <a:avLst/>
          </a:prstGeom>
        </p:spPr>
        <p:txBody>
          <a:bodyPr lIns="0" tIns="0" rIns="0" bIns="0" rtlCol="0" anchor="t">
            <a:spAutoFit/>
          </a:bodyPr>
          <a:lstStyle/>
          <a:p>
            <a:pPr marL="0" lvl="0" indent="0" algn="ctr">
              <a:lnSpc>
                <a:spcPts val="4142"/>
              </a:lnSpc>
            </a:pPr>
            <a:r>
              <a:rPr lang="en-US" sz="4314" b="1" spc="-220">
                <a:solidFill>
                  <a:srgbClr val="DCD9D5"/>
                </a:solidFill>
                <a:latin typeface="Poppins Bold"/>
                <a:ea typeface="Poppins Bold"/>
                <a:cs typeface="Poppins Bold"/>
                <a:sym typeface="Poppins Bold"/>
              </a:rPr>
              <a:t>03</a:t>
            </a:r>
          </a:p>
        </p:txBody>
      </p:sp>
      <p:grpSp>
        <p:nvGrpSpPr>
          <p:cNvPr id="18" name="Group 18"/>
          <p:cNvGrpSpPr/>
          <p:nvPr/>
        </p:nvGrpSpPr>
        <p:grpSpPr>
          <a:xfrm>
            <a:off x="9315211" y="4276251"/>
            <a:ext cx="1689712" cy="1966210"/>
            <a:chOff x="0" y="0"/>
            <a:chExt cx="698500" cy="812800"/>
          </a:xfrm>
        </p:grpSpPr>
        <p:sp>
          <p:nvSpPr>
            <p:cNvPr id="19" name="Freeform 19"/>
            <p:cNvSpPr/>
            <p:nvPr/>
          </p:nvSpPr>
          <p:spPr>
            <a:xfrm>
              <a:off x="0" y="13807"/>
              <a:ext cx="698500" cy="785185"/>
            </a:xfrm>
            <a:custGeom>
              <a:avLst/>
              <a:gdLst/>
              <a:ahLst/>
              <a:cxnLst/>
              <a:rect l="l" t="t" r="r" b="b"/>
              <a:pathLst>
                <a:path w="698500" h="785185">
                  <a:moveTo>
                    <a:pt x="393494" y="11935"/>
                  </a:moveTo>
                  <a:lnTo>
                    <a:pt x="654256" y="163651"/>
                  </a:lnTo>
                  <a:cubicBezTo>
                    <a:pt x="681649" y="179589"/>
                    <a:pt x="698500" y="208889"/>
                    <a:pt x="698500" y="240580"/>
                  </a:cubicBezTo>
                  <a:lnTo>
                    <a:pt x="698500" y="544606"/>
                  </a:lnTo>
                  <a:cubicBezTo>
                    <a:pt x="698500" y="576297"/>
                    <a:pt x="681649" y="605597"/>
                    <a:pt x="654256" y="621535"/>
                  </a:cubicBezTo>
                  <a:lnTo>
                    <a:pt x="393494" y="773251"/>
                  </a:lnTo>
                  <a:cubicBezTo>
                    <a:pt x="366144" y="789164"/>
                    <a:pt x="332356" y="789164"/>
                    <a:pt x="305006" y="773251"/>
                  </a:cubicBezTo>
                  <a:lnTo>
                    <a:pt x="44244" y="621535"/>
                  </a:lnTo>
                  <a:cubicBezTo>
                    <a:pt x="16851" y="605597"/>
                    <a:pt x="0" y="576297"/>
                    <a:pt x="0" y="544606"/>
                  </a:cubicBezTo>
                  <a:lnTo>
                    <a:pt x="0" y="240580"/>
                  </a:lnTo>
                  <a:cubicBezTo>
                    <a:pt x="0" y="208889"/>
                    <a:pt x="16851" y="179589"/>
                    <a:pt x="44244" y="163651"/>
                  </a:cubicBezTo>
                  <a:lnTo>
                    <a:pt x="305006" y="11935"/>
                  </a:lnTo>
                  <a:cubicBezTo>
                    <a:pt x="332356" y="-3978"/>
                    <a:pt x="366144" y="-3978"/>
                    <a:pt x="393494" y="11935"/>
                  </a:cubicBezTo>
                  <a:close/>
                </a:path>
              </a:pathLst>
            </a:custGeom>
            <a:solidFill>
              <a:srgbClr val="9C8070"/>
            </a:solidFill>
          </p:spPr>
        </p:sp>
        <p:sp>
          <p:nvSpPr>
            <p:cNvPr id="20" name="TextBox 20"/>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21" name="TextBox 21"/>
          <p:cNvSpPr txBox="1"/>
          <p:nvPr/>
        </p:nvSpPr>
        <p:spPr>
          <a:xfrm>
            <a:off x="11452598" y="4959761"/>
            <a:ext cx="5133687" cy="1711325"/>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Deploy real-time monitoring dashboards, exception reporting, and automated reconciliation to identify discrepancies immediately.</a:t>
            </a:r>
          </a:p>
        </p:txBody>
      </p:sp>
      <p:sp>
        <p:nvSpPr>
          <p:cNvPr id="22" name="TextBox 22"/>
          <p:cNvSpPr txBox="1"/>
          <p:nvPr/>
        </p:nvSpPr>
        <p:spPr>
          <a:xfrm>
            <a:off x="11471648" y="4631878"/>
            <a:ext cx="5360369"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Detective Controls</a:t>
            </a:r>
          </a:p>
        </p:txBody>
      </p:sp>
      <p:sp>
        <p:nvSpPr>
          <p:cNvPr id="23" name="TextBox 23"/>
          <p:cNvSpPr txBox="1"/>
          <p:nvPr/>
        </p:nvSpPr>
        <p:spPr>
          <a:xfrm>
            <a:off x="9443758" y="4739098"/>
            <a:ext cx="1352362" cy="588835"/>
          </a:xfrm>
          <a:prstGeom prst="rect">
            <a:avLst/>
          </a:prstGeom>
        </p:spPr>
        <p:txBody>
          <a:bodyPr lIns="0" tIns="0" rIns="0" bIns="0" rtlCol="0" anchor="t">
            <a:spAutoFit/>
          </a:bodyPr>
          <a:lstStyle/>
          <a:p>
            <a:pPr marL="0" lvl="0" indent="0" algn="ctr">
              <a:lnSpc>
                <a:spcPts val="4142"/>
              </a:lnSpc>
            </a:pPr>
            <a:r>
              <a:rPr lang="en-US" sz="4314" b="1" spc="-220">
                <a:solidFill>
                  <a:srgbClr val="DCD9D5"/>
                </a:solidFill>
                <a:latin typeface="Poppins Bold"/>
                <a:ea typeface="Poppins Bold"/>
                <a:cs typeface="Poppins Bold"/>
                <a:sym typeface="Poppins Bold"/>
              </a:rPr>
              <a:t>02</a:t>
            </a:r>
          </a:p>
        </p:txBody>
      </p:sp>
      <p:grpSp>
        <p:nvGrpSpPr>
          <p:cNvPr id="24" name="Group 24"/>
          <p:cNvGrpSpPr/>
          <p:nvPr/>
        </p:nvGrpSpPr>
        <p:grpSpPr>
          <a:xfrm>
            <a:off x="9315211" y="6975886"/>
            <a:ext cx="1689712" cy="1966210"/>
            <a:chOff x="0" y="0"/>
            <a:chExt cx="698500" cy="812800"/>
          </a:xfrm>
        </p:grpSpPr>
        <p:sp>
          <p:nvSpPr>
            <p:cNvPr id="25" name="Freeform 25"/>
            <p:cNvSpPr/>
            <p:nvPr/>
          </p:nvSpPr>
          <p:spPr>
            <a:xfrm>
              <a:off x="0" y="13807"/>
              <a:ext cx="698500" cy="785185"/>
            </a:xfrm>
            <a:custGeom>
              <a:avLst/>
              <a:gdLst/>
              <a:ahLst/>
              <a:cxnLst/>
              <a:rect l="l" t="t" r="r" b="b"/>
              <a:pathLst>
                <a:path w="698500" h="785185">
                  <a:moveTo>
                    <a:pt x="393494" y="11935"/>
                  </a:moveTo>
                  <a:lnTo>
                    <a:pt x="654256" y="163651"/>
                  </a:lnTo>
                  <a:cubicBezTo>
                    <a:pt x="681649" y="179589"/>
                    <a:pt x="698500" y="208889"/>
                    <a:pt x="698500" y="240580"/>
                  </a:cubicBezTo>
                  <a:lnTo>
                    <a:pt x="698500" y="544606"/>
                  </a:lnTo>
                  <a:cubicBezTo>
                    <a:pt x="698500" y="576297"/>
                    <a:pt x="681649" y="605597"/>
                    <a:pt x="654256" y="621535"/>
                  </a:cubicBezTo>
                  <a:lnTo>
                    <a:pt x="393494" y="773251"/>
                  </a:lnTo>
                  <a:cubicBezTo>
                    <a:pt x="366144" y="789164"/>
                    <a:pt x="332356" y="789164"/>
                    <a:pt x="305006" y="773251"/>
                  </a:cubicBezTo>
                  <a:lnTo>
                    <a:pt x="44244" y="621535"/>
                  </a:lnTo>
                  <a:cubicBezTo>
                    <a:pt x="16851" y="605597"/>
                    <a:pt x="0" y="576297"/>
                    <a:pt x="0" y="544606"/>
                  </a:cubicBezTo>
                  <a:lnTo>
                    <a:pt x="0" y="240580"/>
                  </a:lnTo>
                  <a:cubicBezTo>
                    <a:pt x="0" y="208889"/>
                    <a:pt x="16851" y="179589"/>
                    <a:pt x="44244" y="163651"/>
                  </a:cubicBezTo>
                  <a:lnTo>
                    <a:pt x="305006" y="11935"/>
                  </a:lnTo>
                  <a:cubicBezTo>
                    <a:pt x="332356" y="-3978"/>
                    <a:pt x="366144" y="-3978"/>
                    <a:pt x="393494" y="11935"/>
                  </a:cubicBezTo>
                  <a:close/>
                </a:path>
              </a:pathLst>
            </a:custGeom>
            <a:solidFill>
              <a:srgbClr val="9C8070"/>
            </a:solidFill>
          </p:spPr>
        </p:sp>
        <p:sp>
          <p:nvSpPr>
            <p:cNvPr id="26" name="TextBox 26"/>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27" name="TextBox 27"/>
          <p:cNvSpPr txBox="1"/>
          <p:nvPr/>
        </p:nvSpPr>
        <p:spPr>
          <a:xfrm>
            <a:off x="11452598" y="7659395"/>
            <a:ext cx="5133687" cy="1711325"/>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Conduct regular compliance audits, update ERP configurations annually, and implement lessons learned from audit findings.</a:t>
            </a:r>
          </a:p>
        </p:txBody>
      </p:sp>
      <p:sp>
        <p:nvSpPr>
          <p:cNvPr id="28" name="TextBox 28"/>
          <p:cNvSpPr txBox="1"/>
          <p:nvPr/>
        </p:nvSpPr>
        <p:spPr>
          <a:xfrm>
            <a:off x="11471648" y="7414921"/>
            <a:ext cx="5360369"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Continuous Improvement</a:t>
            </a:r>
          </a:p>
        </p:txBody>
      </p:sp>
      <p:sp>
        <p:nvSpPr>
          <p:cNvPr id="29" name="TextBox 29"/>
          <p:cNvSpPr txBox="1"/>
          <p:nvPr/>
        </p:nvSpPr>
        <p:spPr>
          <a:xfrm>
            <a:off x="9443758" y="7438733"/>
            <a:ext cx="1352362" cy="588835"/>
          </a:xfrm>
          <a:prstGeom prst="rect">
            <a:avLst/>
          </a:prstGeom>
        </p:spPr>
        <p:txBody>
          <a:bodyPr lIns="0" tIns="0" rIns="0" bIns="0" rtlCol="0" anchor="t">
            <a:spAutoFit/>
          </a:bodyPr>
          <a:lstStyle/>
          <a:p>
            <a:pPr marL="0" lvl="0" indent="0" algn="ctr">
              <a:lnSpc>
                <a:spcPts val="4142"/>
              </a:lnSpc>
            </a:pPr>
            <a:r>
              <a:rPr lang="en-US" sz="4314" b="1" spc="-220">
                <a:solidFill>
                  <a:srgbClr val="DCD9D5"/>
                </a:solidFill>
                <a:latin typeface="Poppins Bold"/>
                <a:ea typeface="Poppins Bold"/>
                <a:cs typeface="Poppins Bold"/>
                <a:sym typeface="Poppins Bold"/>
              </a:rPr>
              <a:t>04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sp>
        <p:nvSpPr>
          <p:cNvPr id="2" name="Freeform 2"/>
          <p:cNvSpPr/>
          <p:nvPr/>
        </p:nvSpPr>
        <p:spPr>
          <a:xfrm rot="-2249463">
            <a:off x="12529782" y="6073646"/>
            <a:ext cx="5873337" cy="5051891"/>
          </a:xfrm>
          <a:custGeom>
            <a:avLst/>
            <a:gdLst/>
            <a:ahLst/>
            <a:cxnLst/>
            <a:rect l="l" t="t" r="r" b="b"/>
            <a:pathLst>
              <a:path w="5873337" h="5051891">
                <a:moveTo>
                  <a:pt x="0" y="0"/>
                </a:moveTo>
                <a:lnTo>
                  <a:pt x="5873337" y="0"/>
                </a:lnTo>
                <a:lnTo>
                  <a:pt x="5873337" y="5051891"/>
                </a:lnTo>
                <a:lnTo>
                  <a:pt x="0" y="5051891"/>
                </a:lnTo>
                <a:lnTo>
                  <a:pt x="0" y="0"/>
                </a:lnTo>
                <a:close/>
              </a:path>
            </a:pathLst>
          </a:custGeom>
          <a:blipFill>
            <a:blip r:embed="rId2"/>
            <a:stretch>
              <a:fillRect/>
            </a:stretch>
          </a:blipFill>
        </p:spPr>
      </p:sp>
      <p:sp>
        <p:nvSpPr>
          <p:cNvPr id="3" name="TextBox 3"/>
          <p:cNvSpPr txBox="1"/>
          <p:nvPr/>
        </p:nvSpPr>
        <p:spPr>
          <a:xfrm>
            <a:off x="3686657" y="2729233"/>
            <a:ext cx="10914685" cy="709979"/>
          </a:xfrm>
          <a:prstGeom prst="rect">
            <a:avLst/>
          </a:prstGeom>
        </p:spPr>
        <p:txBody>
          <a:bodyPr lIns="0" tIns="0" rIns="0" bIns="0" rtlCol="0" anchor="t">
            <a:spAutoFit/>
          </a:bodyPr>
          <a:lstStyle/>
          <a:p>
            <a:pPr marL="0" lvl="0" indent="0" algn="ctr">
              <a:lnSpc>
                <a:spcPts val="4961"/>
              </a:lnSpc>
            </a:pPr>
            <a:r>
              <a:rPr lang="en-US" sz="5168" b="1" spc="-263">
                <a:solidFill>
                  <a:srgbClr val="FFFFFF"/>
                </a:solidFill>
                <a:latin typeface="Poppins Bold"/>
                <a:ea typeface="Poppins Bold"/>
                <a:cs typeface="Poppins Bold"/>
                <a:sym typeface="Poppins Bold"/>
              </a:rPr>
              <a:t>CONTEXT OF THE 2026 BUDGET</a:t>
            </a:r>
          </a:p>
        </p:txBody>
      </p:sp>
      <p:sp>
        <p:nvSpPr>
          <p:cNvPr id="4" name="TextBox 4"/>
          <p:cNvSpPr txBox="1"/>
          <p:nvPr/>
        </p:nvSpPr>
        <p:spPr>
          <a:xfrm>
            <a:off x="6298787" y="1978059"/>
            <a:ext cx="5690425" cy="649060"/>
          </a:xfrm>
          <a:prstGeom prst="rect">
            <a:avLst/>
          </a:prstGeom>
        </p:spPr>
        <p:txBody>
          <a:bodyPr lIns="0" tIns="0" rIns="0" bIns="0" rtlCol="0" anchor="t">
            <a:spAutoFit/>
          </a:bodyPr>
          <a:lstStyle/>
          <a:p>
            <a:pPr marL="0" lvl="0" indent="0" algn="ctr">
              <a:lnSpc>
                <a:spcPts val="2550"/>
              </a:lnSpc>
            </a:pPr>
            <a:r>
              <a:rPr lang="en-US" sz="1821" spc="890">
                <a:solidFill>
                  <a:srgbClr val="9C8070"/>
                </a:solidFill>
                <a:latin typeface="Poppins"/>
                <a:ea typeface="Poppins"/>
                <a:cs typeface="Poppins"/>
                <a:sym typeface="Poppins"/>
              </a:rPr>
              <a:t>SESSION 44 | ITS USER GROUP CONFERENCE 2026</a:t>
            </a:r>
          </a:p>
        </p:txBody>
      </p:sp>
      <p:sp>
        <p:nvSpPr>
          <p:cNvPr id="5" name="Freeform 5"/>
          <p:cNvSpPr/>
          <p:nvPr/>
        </p:nvSpPr>
        <p:spPr>
          <a:xfrm rot="8817922">
            <a:off x="-815962" y="-248169"/>
            <a:ext cx="4182013" cy="2158964"/>
          </a:xfrm>
          <a:custGeom>
            <a:avLst/>
            <a:gdLst/>
            <a:ahLst/>
            <a:cxnLst/>
            <a:rect l="l" t="t" r="r" b="b"/>
            <a:pathLst>
              <a:path w="4182013" h="2158964">
                <a:moveTo>
                  <a:pt x="0" y="0"/>
                </a:moveTo>
                <a:lnTo>
                  <a:pt x="4182012" y="0"/>
                </a:lnTo>
                <a:lnTo>
                  <a:pt x="4182012" y="2158964"/>
                </a:lnTo>
                <a:lnTo>
                  <a:pt x="0" y="2158964"/>
                </a:lnTo>
                <a:lnTo>
                  <a:pt x="0" y="0"/>
                </a:lnTo>
                <a:close/>
              </a:path>
            </a:pathLst>
          </a:custGeom>
          <a:blipFill>
            <a:blip r:embed="rId3"/>
            <a:stretch>
              <a:fillRect/>
            </a:stretch>
          </a:blipFill>
        </p:spPr>
      </p:sp>
      <p:sp>
        <p:nvSpPr>
          <p:cNvPr id="6" name="TextBox 6"/>
          <p:cNvSpPr txBox="1"/>
          <p:nvPr/>
        </p:nvSpPr>
        <p:spPr>
          <a:xfrm>
            <a:off x="1722710" y="5827010"/>
            <a:ext cx="4620612" cy="2568575"/>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The 2026 Budget did not introduce sweeping payroll reforms. Instead, it maintained existing frameworks while emphasising institutional accountability and compliance rigour.</a:t>
            </a:r>
          </a:p>
        </p:txBody>
      </p:sp>
      <p:sp>
        <p:nvSpPr>
          <p:cNvPr id="7" name="TextBox 7"/>
          <p:cNvSpPr txBox="1"/>
          <p:nvPr/>
        </p:nvSpPr>
        <p:spPr>
          <a:xfrm>
            <a:off x="1722710" y="5086350"/>
            <a:ext cx="4896947" cy="391796"/>
          </a:xfrm>
          <a:prstGeom prst="rect">
            <a:avLst/>
          </a:prstGeom>
        </p:spPr>
        <p:txBody>
          <a:bodyPr lIns="0" tIns="0" rIns="0" bIns="0" rtlCol="0" anchor="t">
            <a:spAutoFit/>
          </a:bodyPr>
          <a:lstStyle/>
          <a:p>
            <a:pPr marL="0" lvl="0" indent="0" algn="l">
              <a:lnSpc>
                <a:spcPts val="3079"/>
              </a:lnSpc>
              <a:spcBef>
                <a:spcPct val="0"/>
              </a:spcBef>
            </a:pPr>
            <a:r>
              <a:rPr lang="en-US" sz="2199" b="1" spc="43">
                <a:solidFill>
                  <a:srgbClr val="FFFFFF"/>
                </a:solidFill>
                <a:latin typeface="Poppins Bold"/>
                <a:ea typeface="Poppins Bold"/>
                <a:cs typeface="Poppins Bold"/>
                <a:sym typeface="Poppins Bold"/>
              </a:rPr>
              <a:t>No Dramatic Reforms</a:t>
            </a:r>
          </a:p>
        </p:txBody>
      </p:sp>
      <p:sp>
        <p:nvSpPr>
          <p:cNvPr id="8" name="TextBox 8"/>
          <p:cNvSpPr txBox="1"/>
          <p:nvPr/>
        </p:nvSpPr>
        <p:spPr>
          <a:xfrm>
            <a:off x="6771397" y="5827010"/>
            <a:ext cx="4620612" cy="2568575"/>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Budget expectations reinforced the need for automated payroll processes, accurate calculations, and reduced manual intervention to minimise human error and compliance gaps.</a:t>
            </a:r>
          </a:p>
        </p:txBody>
      </p:sp>
      <p:sp>
        <p:nvSpPr>
          <p:cNvPr id="9" name="TextBox 9"/>
          <p:cNvSpPr txBox="1"/>
          <p:nvPr/>
        </p:nvSpPr>
        <p:spPr>
          <a:xfrm>
            <a:off x="6771397" y="5086350"/>
            <a:ext cx="3738390" cy="391795"/>
          </a:xfrm>
          <a:prstGeom prst="rect">
            <a:avLst/>
          </a:prstGeom>
        </p:spPr>
        <p:txBody>
          <a:bodyPr lIns="0" tIns="0" rIns="0" bIns="0" rtlCol="0" anchor="t">
            <a:spAutoFit/>
          </a:bodyPr>
          <a:lstStyle/>
          <a:p>
            <a:pPr marL="0" lvl="0" indent="0" algn="l">
              <a:lnSpc>
                <a:spcPts val="3079"/>
              </a:lnSpc>
              <a:spcBef>
                <a:spcPct val="0"/>
              </a:spcBef>
            </a:pPr>
            <a:r>
              <a:rPr lang="en-US" sz="2199" b="1" spc="43">
                <a:solidFill>
                  <a:srgbClr val="FFFFFF"/>
                </a:solidFill>
                <a:latin typeface="Poppins Bold"/>
                <a:ea typeface="Poppins Bold"/>
                <a:cs typeface="Poppins Bold"/>
                <a:sym typeface="Poppins Bold"/>
              </a:rPr>
              <a:t>Precision &amp; Automation</a:t>
            </a:r>
          </a:p>
        </p:txBody>
      </p:sp>
      <p:sp>
        <p:nvSpPr>
          <p:cNvPr id="10" name="TextBox 10"/>
          <p:cNvSpPr txBox="1"/>
          <p:nvPr/>
        </p:nvSpPr>
        <p:spPr>
          <a:xfrm>
            <a:off x="11668343" y="5827010"/>
            <a:ext cx="5310717" cy="2139950"/>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Institutions must demonstrate audit-ready payroll systems with complete trails, statutory reconciliations, and ERP capabilities that support SARS compliance requirements.</a:t>
            </a:r>
          </a:p>
        </p:txBody>
      </p:sp>
      <p:sp>
        <p:nvSpPr>
          <p:cNvPr id="11" name="TextBox 11"/>
          <p:cNvSpPr txBox="1"/>
          <p:nvPr/>
        </p:nvSpPr>
        <p:spPr>
          <a:xfrm>
            <a:off x="11668343" y="5086350"/>
            <a:ext cx="5310717" cy="391796"/>
          </a:xfrm>
          <a:prstGeom prst="rect">
            <a:avLst/>
          </a:prstGeom>
        </p:spPr>
        <p:txBody>
          <a:bodyPr lIns="0" tIns="0" rIns="0" bIns="0" rtlCol="0" anchor="t">
            <a:spAutoFit/>
          </a:bodyPr>
          <a:lstStyle/>
          <a:p>
            <a:pPr marL="0" lvl="0" indent="0" algn="l">
              <a:lnSpc>
                <a:spcPts val="3079"/>
              </a:lnSpc>
              <a:spcBef>
                <a:spcPct val="0"/>
              </a:spcBef>
            </a:pPr>
            <a:r>
              <a:rPr lang="en-US" sz="2199" b="1" spc="43">
                <a:solidFill>
                  <a:srgbClr val="FFFFFF"/>
                </a:solidFill>
                <a:latin typeface="Poppins Bold"/>
                <a:ea typeface="Poppins Bold"/>
                <a:cs typeface="Poppins Bold"/>
                <a:sym typeface="Poppins Bold"/>
              </a:rPr>
              <a:t>Audit Defensibility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sp>
        <p:nvSpPr>
          <p:cNvPr id="2" name="Freeform 2"/>
          <p:cNvSpPr/>
          <p:nvPr/>
        </p:nvSpPr>
        <p:spPr>
          <a:xfrm rot="-2249463">
            <a:off x="11518367" y="-93489"/>
            <a:ext cx="8325680" cy="8047736"/>
          </a:xfrm>
          <a:custGeom>
            <a:avLst/>
            <a:gdLst/>
            <a:ahLst/>
            <a:cxnLst/>
            <a:rect l="l" t="t" r="r" b="b"/>
            <a:pathLst>
              <a:path w="8325680" h="8047736">
                <a:moveTo>
                  <a:pt x="0" y="0"/>
                </a:moveTo>
                <a:lnTo>
                  <a:pt x="8325681" y="0"/>
                </a:lnTo>
                <a:lnTo>
                  <a:pt x="8325681" y="8047737"/>
                </a:lnTo>
                <a:lnTo>
                  <a:pt x="0" y="8047737"/>
                </a:lnTo>
                <a:lnTo>
                  <a:pt x="0" y="0"/>
                </a:lnTo>
                <a:close/>
              </a:path>
            </a:pathLst>
          </a:custGeom>
          <a:blipFill>
            <a:blip r:embed="rId2"/>
            <a:stretch>
              <a:fillRect/>
            </a:stretch>
          </a:blipFill>
        </p:spPr>
      </p:sp>
      <p:sp>
        <p:nvSpPr>
          <p:cNvPr id="3" name="TextBox 3"/>
          <p:cNvSpPr txBox="1"/>
          <p:nvPr/>
        </p:nvSpPr>
        <p:spPr>
          <a:xfrm>
            <a:off x="9557648" y="7262796"/>
            <a:ext cx="7500453" cy="2568575"/>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SARS continues to signal increased automation requirements, real-time reporting expectations, and enhanced audit capabilities. Institutions must prepare for digital tax submissions, AI-driven compliance checks, and tighter integration between ERP systems and SARS platforms.</a:t>
            </a:r>
          </a:p>
        </p:txBody>
      </p:sp>
      <p:grpSp>
        <p:nvGrpSpPr>
          <p:cNvPr id="4" name="Group 4"/>
          <p:cNvGrpSpPr/>
          <p:nvPr/>
        </p:nvGrpSpPr>
        <p:grpSpPr>
          <a:xfrm>
            <a:off x="-2070374" y="682959"/>
            <a:ext cx="8094199" cy="9418704"/>
            <a:chOff x="0" y="0"/>
            <a:chExt cx="698500" cy="812800"/>
          </a:xfrm>
        </p:grpSpPr>
        <p:sp>
          <p:nvSpPr>
            <p:cNvPr id="5" name="Freeform 5"/>
            <p:cNvSpPr/>
            <p:nvPr/>
          </p:nvSpPr>
          <p:spPr>
            <a:xfrm>
              <a:off x="0" y="9756"/>
              <a:ext cx="698500" cy="793289"/>
            </a:xfrm>
            <a:custGeom>
              <a:avLst/>
              <a:gdLst/>
              <a:ahLst/>
              <a:cxnLst/>
              <a:rect l="l" t="t" r="r" b="b"/>
              <a:pathLst>
                <a:path w="698500" h="793289">
                  <a:moveTo>
                    <a:pt x="380511" y="8432"/>
                  </a:moveTo>
                  <a:lnTo>
                    <a:pt x="667239" y="175256"/>
                  </a:lnTo>
                  <a:cubicBezTo>
                    <a:pt x="686593" y="186517"/>
                    <a:pt x="698500" y="207219"/>
                    <a:pt x="698500" y="229611"/>
                  </a:cubicBezTo>
                  <a:lnTo>
                    <a:pt x="698500" y="563677"/>
                  </a:lnTo>
                  <a:cubicBezTo>
                    <a:pt x="698500" y="586069"/>
                    <a:pt x="686593" y="606771"/>
                    <a:pt x="667239" y="618032"/>
                  </a:cubicBezTo>
                  <a:lnTo>
                    <a:pt x="380511" y="784856"/>
                  </a:lnTo>
                  <a:cubicBezTo>
                    <a:pt x="361187" y="796099"/>
                    <a:pt x="337313" y="796099"/>
                    <a:pt x="317989" y="784856"/>
                  </a:cubicBezTo>
                  <a:lnTo>
                    <a:pt x="31261" y="618032"/>
                  </a:lnTo>
                  <a:cubicBezTo>
                    <a:pt x="11907" y="606771"/>
                    <a:pt x="0" y="586069"/>
                    <a:pt x="0" y="563677"/>
                  </a:cubicBezTo>
                  <a:lnTo>
                    <a:pt x="0" y="229611"/>
                  </a:lnTo>
                  <a:cubicBezTo>
                    <a:pt x="0" y="207219"/>
                    <a:pt x="11907" y="186517"/>
                    <a:pt x="31261" y="175256"/>
                  </a:cubicBezTo>
                  <a:lnTo>
                    <a:pt x="317989" y="8432"/>
                  </a:lnTo>
                  <a:cubicBezTo>
                    <a:pt x="337313" y="-2811"/>
                    <a:pt x="361187" y="-2811"/>
                    <a:pt x="380511" y="8432"/>
                  </a:cubicBezTo>
                  <a:close/>
                </a:path>
              </a:pathLst>
            </a:custGeom>
            <a:solidFill>
              <a:srgbClr val="100F16"/>
            </a:solidFill>
          </p:spPr>
        </p:sp>
        <p:sp>
          <p:nvSpPr>
            <p:cNvPr id="6" name="TextBox 6"/>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grpSp>
        <p:nvGrpSpPr>
          <p:cNvPr id="7" name="Group 7"/>
          <p:cNvGrpSpPr/>
          <p:nvPr/>
        </p:nvGrpSpPr>
        <p:grpSpPr>
          <a:xfrm>
            <a:off x="2302639" y="1741504"/>
            <a:ext cx="6542937" cy="7613600"/>
            <a:chOff x="0" y="0"/>
            <a:chExt cx="698500" cy="812800"/>
          </a:xfrm>
        </p:grpSpPr>
        <p:sp>
          <p:nvSpPr>
            <p:cNvPr id="8" name="Freeform 8"/>
            <p:cNvSpPr/>
            <p:nvPr/>
          </p:nvSpPr>
          <p:spPr>
            <a:xfrm>
              <a:off x="0" y="12343"/>
              <a:ext cx="698500" cy="788114"/>
            </a:xfrm>
            <a:custGeom>
              <a:avLst/>
              <a:gdLst/>
              <a:ahLst/>
              <a:cxnLst/>
              <a:rect l="l" t="t" r="r" b="b"/>
              <a:pathLst>
                <a:path w="698500" h="788114">
                  <a:moveTo>
                    <a:pt x="388801" y="10669"/>
                  </a:moveTo>
                  <a:lnTo>
                    <a:pt x="658949" y="167845"/>
                  </a:lnTo>
                  <a:cubicBezTo>
                    <a:pt x="683436" y="182092"/>
                    <a:pt x="698500" y="208285"/>
                    <a:pt x="698500" y="236615"/>
                  </a:cubicBezTo>
                  <a:lnTo>
                    <a:pt x="698500" y="551499"/>
                  </a:lnTo>
                  <a:cubicBezTo>
                    <a:pt x="698500" y="579829"/>
                    <a:pt x="683436" y="606022"/>
                    <a:pt x="658949" y="620269"/>
                  </a:cubicBezTo>
                  <a:lnTo>
                    <a:pt x="388801" y="777445"/>
                  </a:lnTo>
                  <a:cubicBezTo>
                    <a:pt x="364352" y="791670"/>
                    <a:pt x="334148" y="791670"/>
                    <a:pt x="309699" y="777445"/>
                  </a:cubicBezTo>
                  <a:lnTo>
                    <a:pt x="39551" y="620269"/>
                  </a:lnTo>
                  <a:cubicBezTo>
                    <a:pt x="15064" y="606022"/>
                    <a:pt x="0" y="579829"/>
                    <a:pt x="0" y="551499"/>
                  </a:cubicBezTo>
                  <a:lnTo>
                    <a:pt x="0" y="236615"/>
                  </a:lnTo>
                  <a:cubicBezTo>
                    <a:pt x="0" y="208285"/>
                    <a:pt x="15064" y="182092"/>
                    <a:pt x="39551" y="167845"/>
                  </a:cubicBezTo>
                  <a:lnTo>
                    <a:pt x="309699" y="10669"/>
                  </a:lnTo>
                  <a:cubicBezTo>
                    <a:pt x="334148" y="-3556"/>
                    <a:pt x="364352" y="-3556"/>
                    <a:pt x="388801" y="10669"/>
                  </a:cubicBezTo>
                  <a:close/>
                </a:path>
              </a:pathLst>
            </a:custGeom>
            <a:blipFill>
              <a:blip r:embed="rId3"/>
              <a:stretch>
                <a:fillRect t="-4794" b="-4794"/>
              </a:stretch>
            </a:blipFill>
            <a:ln w="200025" cap="rnd">
              <a:solidFill>
                <a:srgbClr val="9C8070"/>
              </a:solidFill>
              <a:prstDash val="solid"/>
              <a:round/>
            </a:ln>
          </p:spPr>
        </p:sp>
      </p:grpSp>
      <p:sp>
        <p:nvSpPr>
          <p:cNvPr id="9" name="Freeform 9"/>
          <p:cNvSpPr/>
          <p:nvPr/>
        </p:nvSpPr>
        <p:spPr>
          <a:xfrm rot="8817922">
            <a:off x="6642199" y="7363328"/>
            <a:ext cx="3006630" cy="3536138"/>
          </a:xfrm>
          <a:custGeom>
            <a:avLst/>
            <a:gdLst/>
            <a:ahLst/>
            <a:cxnLst/>
            <a:rect l="l" t="t" r="r" b="b"/>
            <a:pathLst>
              <a:path w="3006630" h="3536138">
                <a:moveTo>
                  <a:pt x="0" y="0"/>
                </a:moveTo>
                <a:lnTo>
                  <a:pt x="3006630" y="0"/>
                </a:lnTo>
                <a:lnTo>
                  <a:pt x="3006630" y="3536138"/>
                </a:lnTo>
                <a:lnTo>
                  <a:pt x="0" y="3536138"/>
                </a:lnTo>
                <a:lnTo>
                  <a:pt x="0" y="0"/>
                </a:lnTo>
                <a:close/>
              </a:path>
            </a:pathLst>
          </a:custGeom>
          <a:blipFill>
            <a:blip r:embed="rId4"/>
            <a:stretch>
              <a:fillRect/>
            </a:stretch>
          </a:blipFill>
        </p:spPr>
      </p:sp>
      <p:grpSp>
        <p:nvGrpSpPr>
          <p:cNvPr id="10" name="Group 10"/>
          <p:cNvGrpSpPr/>
          <p:nvPr/>
        </p:nvGrpSpPr>
        <p:grpSpPr>
          <a:xfrm>
            <a:off x="-2344696" y="6929421"/>
            <a:ext cx="6542937" cy="7613600"/>
            <a:chOff x="0" y="0"/>
            <a:chExt cx="698500" cy="812800"/>
          </a:xfrm>
        </p:grpSpPr>
        <p:sp>
          <p:nvSpPr>
            <p:cNvPr id="11" name="Freeform 11"/>
            <p:cNvSpPr/>
            <p:nvPr/>
          </p:nvSpPr>
          <p:spPr>
            <a:xfrm>
              <a:off x="0" y="12343"/>
              <a:ext cx="698500" cy="788114"/>
            </a:xfrm>
            <a:custGeom>
              <a:avLst/>
              <a:gdLst/>
              <a:ahLst/>
              <a:cxnLst/>
              <a:rect l="l" t="t" r="r" b="b"/>
              <a:pathLst>
                <a:path w="698500" h="788114">
                  <a:moveTo>
                    <a:pt x="388801" y="10669"/>
                  </a:moveTo>
                  <a:lnTo>
                    <a:pt x="658949" y="167845"/>
                  </a:lnTo>
                  <a:cubicBezTo>
                    <a:pt x="683436" y="182092"/>
                    <a:pt x="698500" y="208285"/>
                    <a:pt x="698500" y="236615"/>
                  </a:cubicBezTo>
                  <a:lnTo>
                    <a:pt x="698500" y="551499"/>
                  </a:lnTo>
                  <a:cubicBezTo>
                    <a:pt x="698500" y="579829"/>
                    <a:pt x="683436" y="606022"/>
                    <a:pt x="658949" y="620269"/>
                  </a:cubicBezTo>
                  <a:lnTo>
                    <a:pt x="388801" y="777445"/>
                  </a:lnTo>
                  <a:cubicBezTo>
                    <a:pt x="364352" y="791670"/>
                    <a:pt x="334148" y="791670"/>
                    <a:pt x="309699" y="777445"/>
                  </a:cubicBezTo>
                  <a:lnTo>
                    <a:pt x="39551" y="620269"/>
                  </a:lnTo>
                  <a:cubicBezTo>
                    <a:pt x="15064" y="606022"/>
                    <a:pt x="0" y="579829"/>
                    <a:pt x="0" y="551499"/>
                  </a:cubicBezTo>
                  <a:lnTo>
                    <a:pt x="0" y="236615"/>
                  </a:lnTo>
                  <a:cubicBezTo>
                    <a:pt x="0" y="208285"/>
                    <a:pt x="15064" y="182092"/>
                    <a:pt x="39551" y="167845"/>
                  </a:cubicBezTo>
                  <a:lnTo>
                    <a:pt x="309699" y="10669"/>
                  </a:lnTo>
                  <a:cubicBezTo>
                    <a:pt x="334148" y="-3556"/>
                    <a:pt x="364352" y="-3556"/>
                    <a:pt x="388801" y="10669"/>
                  </a:cubicBezTo>
                  <a:close/>
                </a:path>
              </a:pathLst>
            </a:custGeom>
            <a:blipFill>
              <a:blip r:embed="rId5"/>
              <a:stretch>
                <a:fillRect l="-34675" r="-34675"/>
              </a:stretch>
            </a:blipFill>
            <a:ln w="200025" cap="rnd">
              <a:solidFill>
                <a:srgbClr val="9C8070"/>
              </a:solidFill>
              <a:prstDash val="solid"/>
              <a:round/>
            </a:ln>
          </p:spPr>
        </p:sp>
      </p:grpSp>
      <p:sp>
        <p:nvSpPr>
          <p:cNvPr id="12" name="TextBox 12"/>
          <p:cNvSpPr txBox="1"/>
          <p:nvPr/>
        </p:nvSpPr>
        <p:spPr>
          <a:xfrm>
            <a:off x="9557648" y="2445053"/>
            <a:ext cx="7141100" cy="1328353"/>
          </a:xfrm>
          <a:prstGeom prst="rect">
            <a:avLst/>
          </a:prstGeom>
        </p:spPr>
        <p:txBody>
          <a:bodyPr lIns="0" tIns="0" rIns="0" bIns="0" rtlCol="0" anchor="t">
            <a:spAutoFit/>
          </a:bodyPr>
          <a:lstStyle/>
          <a:p>
            <a:pPr marL="0" lvl="0" indent="0" algn="l">
              <a:lnSpc>
                <a:spcPts val="4961"/>
              </a:lnSpc>
            </a:pPr>
            <a:r>
              <a:rPr lang="en-US" sz="5168" b="1" spc="-263">
                <a:solidFill>
                  <a:srgbClr val="FFFFFF"/>
                </a:solidFill>
                <a:latin typeface="Poppins Bold"/>
                <a:ea typeface="Poppins Bold"/>
                <a:cs typeface="Poppins Bold"/>
                <a:sym typeface="Poppins Bold"/>
              </a:rPr>
              <a:t>FUTURE SARS REGULATORY OUTLOOK</a:t>
            </a:r>
          </a:p>
        </p:txBody>
      </p:sp>
      <p:sp>
        <p:nvSpPr>
          <p:cNvPr id="13" name="TextBox 13"/>
          <p:cNvSpPr txBox="1"/>
          <p:nvPr/>
        </p:nvSpPr>
        <p:spPr>
          <a:xfrm>
            <a:off x="9557648" y="1693879"/>
            <a:ext cx="5690425" cy="649060"/>
          </a:xfrm>
          <a:prstGeom prst="rect">
            <a:avLst/>
          </a:prstGeom>
        </p:spPr>
        <p:txBody>
          <a:bodyPr lIns="0" tIns="0" rIns="0" bIns="0" rtlCol="0" anchor="t">
            <a:spAutoFit/>
          </a:bodyPr>
          <a:lstStyle/>
          <a:p>
            <a:pPr marL="0" lvl="0" indent="0" algn="l">
              <a:lnSpc>
                <a:spcPts val="2550"/>
              </a:lnSpc>
            </a:pPr>
            <a:r>
              <a:rPr lang="en-US" sz="1821" spc="890">
                <a:solidFill>
                  <a:srgbClr val="9C8070"/>
                </a:solidFill>
                <a:latin typeface="Poppins"/>
                <a:ea typeface="Poppins"/>
                <a:cs typeface="Poppins"/>
                <a:sym typeface="Poppins"/>
              </a:rPr>
              <a:t>SESSION 44 - ITS USER GROUP CONFERENCE 2026</a:t>
            </a:r>
          </a:p>
        </p:txBody>
      </p:sp>
      <p:sp>
        <p:nvSpPr>
          <p:cNvPr id="14" name="TextBox 14"/>
          <p:cNvSpPr txBox="1"/>
          <p:nvPr/>
        </p:nvSpPr>
        <p:spPr>
          <a:xfrm>
            <a:off x="9557648" y="6522136"/>
            <a:ext cx="7838191" cy="391795"/>
          </a:xfrm>
          <a:prstGeom prst="rect">
            <a:avLst/>
          </a:prstGeom>
        </p:spPr>
        <p:txBody>
          <a:bodyPr lIns="0" tIns="0" rIns="0" bIns="0" rtlCol="0" anchor="t">
            <a:spAutoFit/>
          </a:bodyPr>
          <a:lstStyle/>
          <a:p>
            <a:pPr marL="0" lvl="0" indent="0" algn="l">
              <a:lnSpc>
                <a:spcPts val="3079"/>
              </a:lnSpc>
              <a:spcBef>
                <a:spcPct val="0"/>
              </a:spcBef>
            </a:pPr>
            <a:r>
              <a:rPr lang="en-US" sz="2199" b="1" spc="43">
                <a:solidFill>
                  <a:srgbClr val="FFFFFF"/>
                </a:solidFill>
                <a:latin typeface="Poppins Bold"/>
                <a:ea typeface="Poppins Bold"/>
                <a:cs typeface="Poppins Bold"/>
                <a:sym typeface="Poppins Bold"/>
              </a:rPr>
              <a:t>Anticipating Changes and Preparing Your Institution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grpSp>
        <p:nvGrpSpPr>
          <p:cNvPr id="2" name="Group 2"/>
          <p:cNvGrpSpPr/>
          <p:nvPr/>
        </p:nvGrpSpPr>
        <p:grpSpPr>
          <a:xfrm>
            <a:off x="11302682" y="-9620474"/>
            <a:ext cx="11516017" cy="13400456"/>
            <a:chOff x="0" y="0"/>
            <a:chExt cx="698500" cy="812800"/>
          </a:xfrm>
        </p:grpSpPr>
        <p:sp>
          <p:nvSpPr>
            <p:cNvPr id="3" name="Freeform 3"/>
            <p:cNvSpPr/>
            <p:nvPr/>
          </p:nvSpPr>
          <p:spPr>
            <a:xfrm>
              <a:off x="0" y="6857"/>
              <a:ext cx="698500" cy="799086"/>
            </a:xfrm>
            <a:custGeom>
              <a:avLst/>
              <a:gdLst/>
              <a:ahLst/>
              <a:cxnLst/>
              <a:rect l="l" t="t" r="r" b="b"/>
              <a:pathLst>
                <a:path w="698500" h="799086">
                  <a:moveTo>
                    <a:pt x="371222" y="5927"/>
                  </a:moveTo>
                  <a:lnTo>
                    <a:pt x="676528" y="183559"/>
                  </a:lnTo>
                  <a:cubicBezTo>
                    <a:pt x="690131" y="191474"/>
                    <a:pt x="698500" y="206025"/>
                    <a:pt x="698500" y="221763"/>
                  </a:cubicBezTo>
                  <a:lnTo>
                    <a:pt x="698500" y="577323"/>
                  </a:lnTo>
                  <a:cubicBezTo>
                    <a:pt x="698500" y="593061"/>
                    <a:pt x="690131" y="607612"/>
                    <a:pt x="676528" y="615527"/>
                  </a:cubicBezTo>
                  <a:lnTo>
                    <a:pt x="371222" y="793159"/>
                  </a:lnTo>
                  <a:cubicBezTo>
                    <a:pt x="357640" y="801062"/>
                    <a:pt x="340860" y="801062"/>
                    <a:pt x="327278" y="793159"/>
                  </a:cubicBezTo>
                  <a:lnTo>
                    <a:pt x="21972" y="615527"/>
                  </a:lnTo>
                  <a:cubicBezTo>
                    <a:pt x="8369" y="607612"/>
                    <a:pt x="0" y="593061"/>
                    <a:pt x="0" y="577323"/>
                  </a:cubicBezTo>
                  <a:lnTo>
                    <a:pt x="0" y="221763"/>
                  </a:lnTo>
                  <a:cubicBezTo>
                    <a:pt x="0" y="206025"/>
                    <a:pt x="8369" y="191474"/>
                    <a:pt x="21972" y="183559"/>
                  </a:cubicBezTo>
                  <a:lnTo>
                    <a:pt x="327278" y="5927"/>
                  </a:lnTo>
                  <a:cubicBezTo>
                    <a:pt x="340860" y="-1976"/>
                    <a:pt x="357640" y="-1976"/>
                    <a:pt x="371222" y="5927"/>
                  </a:cubicBezTo>
                  <a:close/>
                </a:path>
              </a:pathLst>
            </a:custGeom>
            <a:solidFill>
              <a:srgbClr val="100F16"/>
            </a:solidFill>
          </p:spPr>
        </p:sp>
        <p:sp>
          <p:nvSpPr>
            <p:cNvPr id="4" name="TextBox 4"/>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5" name="Freeform 5"/>
          <p:cNvSpPr/>
          <p:nvPr/>
        </p:nvSpPr>
        <p:spPr>
          <a:xfrm rot="-2249463">
            <a:off x="-959460" y="22857"/>
            <a:ext cx="5641412" cy="5641412"/>
          </a:xfrm>
          <a:custGeom>
            <a:avLst/>
            <a:gdLst/>
            <a:ahLst/>
            <a:cxnLst/>
            <a:rect l="l" t="t" r="r" b="b"/>
            <a:pathLst>
              <a:path w="5641412" h="5641412">
                <a:moveTo>
                  <a:pt x="0" y="0"/>
                </a:moveTo>
                <a:lnTo>
                  <a:pt x="5641411" y="0"/>
                </a:lnTo>
                <a:lnTo>
                  <a:pt x="5641411" y="5641412"/>
                </a:lnTo>
                <a:lnTo>
                  <a:pt x="0" y="56414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2249463">
            <a:off x="-1406972" y="8684055"/>
            <a:ext cx="3415463" cy="3415463"/>
          </a:xfrm>
          <a:custGeom>
            <a:avLst/>
            <a:gdLst/>
            <a:ahLst/>
            <a:cxnLst/>
            <a:rect l="l" t="t" r="r" b="b"/>
            <a:pathLst>
              <a:path w="3415463" h="3415463">
                <a:moveTo>
                  <a:pt x="0" y="0"/>
                </a:moveTo>
                <a:lnTo>
                  <a:pt x="3415463" y="0"/>
                </a:lnTo>
                <a:lnTo>
                  <a:pt x="3415463" y="3415463"/>
                </a:lnTo>
                <a:lnTo>
                  <a:pt x="0" y="3415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8817922">
            <a:off x="16580269" y="-1027828"/>
            <a:ext cx="3415463" cy="3415463"/>
          </a:xfrm>
          <a:custGeom>
            <a:avLst/>
            <a:gdLst/>
            <a:ahLst/>
            <a:cxnLst/>
            <a:rect l="l" t="t" r="r" b="b"/>
            <a:pathLst>
              <a:path w="3415463" h="3415463">
                <a:moveTo>
                  <a:pt x="0" y="0"/>
                </a:moveTo>
                <a:lnTo>
                  <a:pt x="3415462" y="0"/>
                </a:lnTo>
                <a:lnTo>
                  <a:pt x="3415462" y="3415462"/>
                </a:lnTo>
                <a:lnTo>
                  <a:pt x="0" y="34154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1530504" y="3547112"/>
            <a:ext cx="7505218" cy="1422971"/>
          </a:xfrm>
          <a:prstGeom prst="rect">
            <a:avLst/>
          </a:prstGeom>
        </p:spPr>
        <p:txBody>
          <a:bodyPr lIns="0" tIns="0" rIns="0" bIns="0" rtlCol="0" anchor="t">
            <a:spAutoFit/>
          </a:bodyPr>
          <a:lstStyle/>
          <a:p>
            <a:pPr marL="0" lvl="0" indent="0" algn="l">
              <a:lnSpc>
                <a:spcPts val="5263"/>
              </a:lnSpc>
            </a:pPr>
            <a:r>
              <a:rPr lang="en-US" sz="5483" b="1" spc="-279">
                <a:solidFill>
                  <a:srgbClr val="FFFFFF"/>
                </a:solidFill>
                <a:latin typeface="Poppins Bold"/>
                <a:ea typeface="Poppins Bold"/>
                <a:cs typeface="Poppins Bold"/>
                <a:sym typeface="Poppins Bold"/>
              </a:rPr>
              <a:t>NEXT STEPS FOR YOUR INSTITUTION</a:t>
            </a:r>
          </a:p>
        </p:txBody>
      </p:sp>
      <p:sp>
        <p:nvSpPr>
          <p:cNvPr id="9" name="TextBox 9"/>
          <p:cNvSpPr txBox="1"/>
          <p:nvPr/>
        </p:nvSpPr>
        <p:spPr>
          <a:xfrm>
            <a:off x="1530504" y="2786413"/>
            <a:ext cx="5690425" cy="640080"/>
          </a:xfrm>
          <a:prstGeom prst="rect">
            <a:avLst/>
          </a:prstGeom>
        </p:spPr>
        <p:txBody>
          <a:bodyPr lIns="0" tIns="0" rIns="0" bIns="0" rtlCol="0" anchor="t">
            <a:spAutoFit/>
          </a:bodyPr>
          <a:lstStyle/>
          <a:p>
            <a:pPr marL="0" lvl="0" indent="0" algn="l">
              <a:lnSpc>
                <a:spcPts val="2520"/>
              </a:lnSpc>
            </a:pPr>
            <a:r>
              <a:rPr lang="en-US" sz="1800" spc="880">
                <a:solidFill>
                  <a:srgbClr val="9C8070"/>
                </a:solidFill>
                <a:latin typeface="Poppins"/>
                <a:ea typeface="Poppins"/>
                <a:cs typeface="Poppins"/>
                <a:sym typeface="Poppins"/>
              </a:rPr>
              <a:t>SESSION 44 | ITS USER GROUP CONFERENCE 2026</a:t>
            </a:r>
          </a:p>
        </p:txBody>
      </p:sp>
      <p:sp>
        <p:nvSpPr>
          <p:cNvPr id="10" name="TextBox 10"/>
          <p:cNvSpPr txBox="1"/>
          <p:nvPr/>
        </p:nvSpPr>
        <p:spPr>
          <a:xfrm>
            <a:off x="1530504" y="6533627"/>
            <a:ext cx="7020480" cy="1384300"/>
          </a:xfrm>
          <a:prstGeom prst="rect">
            <a:avLst/>
          </a:prstGeom>
        </p:spPr>
        <p:txBody>
          <a:bodyPr lIns="0" tIns="0" rIns="0" bIns="0" rtlCol="0" anchor="t">
            <a:spAutoFit/>
          </a:bodyPr>
          <a:lstStyle/>
          <a:p>
            <a:pPr marL="0" lvl="0" indent="0" algn="l">
              <a:lnSpc>
                <a:spcPts val="3739"/>
              </a:lnSpc>
              <a:spcBef>
                <a:spcPct val="0"/>
              </a:spcBef>
            </a:pPr>
            <a:r>
              <a:rPr lang="en-US" sz="2199" u="none" strike="noStrike">
                <a:solidFill>
                  <a:srgbClr val="FFFFFF">
                    <a:alpha val="71765"/>
                  </a:srgbClr>
                </a:solidFill>
                <a:latin typeface="Poppins"/>
                <a:ea typeface="Poppins"/>
                <a:cs typeface="Poppins"/>
                <a:sym typeface="Poppins"/>
              </a:rPr>
              <a:t>Transform your payroll compliance from reactive to proactive. The time to act is now—before the next audit cycle begins.</a:t>
            </a:r>
          </a:p>
        </p:txBody>
      </p:sp>
      <p:sp>
        <p:nvSpPr>
          <p:cNvPr id="11" name="TextBox 11"/>
          <p:cNvSpPr txBox="1"/>
          <p:nvPr/>
        </p:nvSpPr>
        <p:spPr>
          <a:xfrm>
            <a:off x="10238820" y="1844461"/>
            <a:ext cx="4565931"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Conduct Compliance Audit</a:t>
            </a:r>
          </a:p>
        </p:txBody>
      </p:sp>
      <p:sp>
        <p:nvSpPr>
          <p:cNvPr id="12" name="TextBox 12"/>
          <p:cNvSpPr txBox="1"/>
          <p:nvPr/>
        </p:nvSpPr>
        <p:spPr>
          <a:xfrm>
            <a:off x="10238820" y="4614337"/>
            <a:ext cx="3970101" cy="391795"/>
          </a:xfrm>
          <a:prstGeom prst="rect">
            <a:avLst/>
          </a:prstGeom>
        </p:spPr>
        <p:txBody>
          <a:bodyPr lIns="0" tIns="0" rIns="0" bIns="0" rtlCol="0" anchor="t">
            <a:spAutoFit/>
          </a:bodyPr>
          <a:lstStyle/>
          <a:p>
            <a:pPr marL="0" lvl="0" indent="0" algn="l">
              <a:lnSpc>
                <a:spcPts val="3079"/>
              </a:lnSpc>
              <a:spcBef>
                <a:spcPct val="0"/>
              </a:spcBef>
            </a:pPr>
            <a:r>
              <a:rPr lang="en-US" sz="2199" b="1" spc="43">
                <a:solidFill>
                  <a:srgbClr val="FFFFFF"/>
                </a:solidFill>
                <a:latin typeface="Poppins Bold"/>
                <a:ea typeface="Poppins Bold"/>
                <a:cs typeface="Poppins Bold"/>
                <a:sym typeface="Poppins Bold"/>
              </a:rPr>
              <a:t>Engage ITS Support</a:t>
            </a:r>
          </a:p>
        </p:txBody>
      </p:sp>
      <p:sp>
        <p:nvSpPr>
          <p:cNvPr id="13" name="TextBox 13"/>
          <p:cNvSpPr txBox="1"/>
          <p:nvPr/>
        </p:nvSpPr>
        <p:spPr>
          <a:xfrm>
            <a:off x="10238820" y="4882307"/>
            <a:ext cx="7020480" cy="2139950"/>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Contact your ITS account team to schedule a compliance readiness assessment. Discuss configuration requirements for automated tax directives, audit trails, and statutory earnings classifications within your ERP environment.</a:t>
            </a:r>
          </a:p>
        </p:txBody>
      </p:sp>
      <p:sp>
        <p:nvSpPr>
          <p:cNvPr id="14" name="TextBox 14"/>
          <p:cNvSpPr txBox="1"/>
          <p:nvPr/>
        </p:nvSpPr>
        <p:spPr>
          <a:xfrm>
            <a:off x="10238820" y="2121962"/>
            <a:ext cx="7020480" cy="2139950"/>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Review your current payroll processes against the 2026/27 SARS requirements. Identify gaps in tax table updates, lump sum calculations, AA88 tracking, and COIDA classifications. Document findings for governance reporting.</a:t>
            </a:r>
          </a:p>
        </p:txBody>
      </p:sp>
      <p:sp>
        <p:nvSpPr>
          <p:cNvPr id="15" name="TextBox 15"/>
          <p:cNvSpPr txBox="1"/>
          <p:nvPr/>
        </p:nvSpPr>
        <p:spPr>
          <a:xfrm>
            <a:off x="10238820" y="7302646"/>
            <a:ext cx="5856710" cy="391795"/>
          </a:xfrm>
          <a:prstGeom prst="rect">
            <a:avLst/>
          </a:prstGeom>
        </p:spPr>
        <p:txBody>
          <a:bodyPr lIns="0" tIns="0" rIns="0" bIns="0" rtlCol="0" anchor="t">
            <a:spAutoFit/>
          </a:bodyPr>
          <a:lstStyle/>
          <a:p>
            <a:pPr marL="0" lvl="0" indent="0" algn="l">
              <a:lnSpc>
                <a:spcPts val="3079"/>
              </a:lnSpc>
              <a:spcBef>
                <a:spcPct val="0"/>
              </a:spcBef>
            </a:pPr>
            <a:r>
              <a:rPr lang="en-US" sz="2199" b="1" spc="43">
                <a:solidFill>
                  <a:srgbClr val="FFFFFF"/>
                </a:solidFill>
                <a:latin typeface="Poppins Bold"/>
                <a:ea typeface="Poppins Bold"/>
                <a:cs typeface="Poppins Bold"/>
                <a:sym typeface="Poppins Bold"/>
              </a:rPr>
              <a:t>Implement Automation Priorities</a:t>
            </a:r>
          </a:p>
        </p:txBody>
      </p:sp>
      <p:sp>
        <p:nvSpPr>
          <p:cNvPr id="16" name="TextBox 16"/>
          <p:cNvSpPr txBox="1"/>
          <p:nvPr/>
        </p:nvSpPr>
        <p:spPr>
          <a:xfrm>
            <a:off x="10238820" y="7599191"/>
            <a:ext cx="7020480" cy="2317750"/>
          </a:xfrm>
          <a:prstGeom prst="rect">
            <a:avLst/>
          </a:prstGeom>
        </p:spPr>
        <p:txBody>
          <a:bodyPr lIns="0" tIns="0" rIns="0" bIns="0" rtlCol="0" anchor="t">
            <a:spAutoFit/>
          </a:bodyPr>
          <a:lstStyle/>
          <a:p>
            <a:pPr marL="0" lvl="0" indent="0" algn="l">
              <a:lnSpc>
                <a:spcPts val="3739"/>
              </a:lnSpc>
              <a:spcBef>
                <a:spcPct val="0"/>
              </a:spcBef>
            </a:pPr>
            <a:r>
              <a:rPr lang="en-US" sz="2199" u="none" strike="noStrike">
                <a:solidFill>
                  <a:srgbClr val="FFFFFF">
                    <a:alpha val="71765"/>
                  </a:srgbClr>
                </a:solidFill>
                <a:latin typeface="Poppins"/>
                <a:ea typeface="Poppins"/>
                <a:cs typeface="Poppins"/>
                <a:sym typeface="Poppins"/>
              </a:rPr>
              <a:t>Prioritise automation of high-risk areas identified in this session: retirement lump sum taxation, travel allowance verification, and AA88 deduction monitoring. Build your business case for the ITS upgrade roadmap.</a:t>
            </a:r>
          </a:p>
        </p:txBody>
      </p:sp>
      <p:grpSp>
        <p:nvGrpSpPr>
          <p:cNvPr id="17" name="Group 17"/>
          <p:cNvGrpSpPr/>
          <p:nvPr/>
        </p:nvGrpSpPr>
        <p:grpSpPr>
          <a:xfrm>
            <a:off x="9574042" y="7392199"/>
            <a:ext cx="245204" cy="285328"/>
            <a:chOff x="0" y="0"/>
            <a:chExt cx="698500" cy="812800"/>
          </a:xfrm>
        </p:grpSpPr>
        <p:sp>
          <p:nvSpPr>
            <p:cNvPr id="18" name="Freeform 18"/>
            <p:cNvSpPr/>
            <p:nvPr/>
          </p:nvSpPr>
          <p:spPr>
            <a:xfrm>
              <a:off x="0" y="54496"/>
              <a:ext cx="698500" cy="703807"/>
            </a:xfrm>
            <a:custGeom>
              <a:avLst/>
              <a:gdLst/>
              <a:ahLst/>
              <a:cxnLst/>
              <a:rect l="l" t="t" r="r" b="b"/>
              <a:pathLst>
                <a:path w="698500" h="703807">
                  <a:moveTo>
                    <a:pt x="523875" y="47104"/>
                  </a:moveTo>
                  <a:lnTo>
                    <a:pt x="523875" y="47104"/>
                  </a:lnTo>
                  <a:cubicBezTo>
                    <a:pt x="631989" y="110007"/>
                    <a:pt x="698500" y="225653"/>
                    <a:pt x="698500" y="350735"/>
                  </a:cubicBezTo>
                  <a:lnTo>
                    <a:pt x="698500" y="353073"/>
                  </a:lnTo>
                  <a:cubicBezTo>
                    <a:pt x="698500" y="478155"/>
                    <a:pt x="631989" y="593801"/>
                    <a:pt x="523875" y="656704"/>
                  </a:cubicBezTo>
                  <a:lnTo>
                    <a:pt x="523875" y="656704"/>
                  </a:lnTo>
                  <a:cubicBezTo>
                    <a:pt x="415929" y="719509"/>
                    <a:pt x="282571" y="719509"/>
                    <a:pt x="174625" y="656704"/>
                  </a:cubicBezTo>
                  <a:lnTo>
                    <a:pt x="174625" y="656704"/>
                  </a:lnTo>
                  <a:cubicBezTo>
                    <a:pt x="66511" y="593801"/>
                    <a:pt x="0" y="478155"/>
                    <a:pt x="0" y="353073"/>
                  </a:cubicBezTo>
                  <a:lnTo>
                    <a:pt x="0" y="350735"/>
                  </a:lnTo>
                  <a:cubicBezTo>
                    <a:pt x="0" y="225653"/>
                    <a:pt x="66511" y="110007"/>
                    <a:pt x="174625" y="47104"/>
                  </a:cubicBezTo>
                  <a:lnTo>
                    <a:pt x="174625" y="47104"/>
                  </a:lnTo>
                  <a:cubicBezTo>
                    <a:pt x="282571" y="-15701"/>
                    <a:pt x="415929" y="-15701"/>
                    <a:pt x="523875" y="47104"/>
                  </a:cubicBezTo>
                  <a:close/>
                </a:path>
              </a:pathLst>
            </a:custGeom>
            <a:solidFill>
              <a:srgbClr val="9C8070"/>
            </a:solidFill>
          </p:spPr>
        </p:sp>
        <p:sp>
          <p:nvSpPr>
            <p:cNvPr id="19" name="TextBox 19"/>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grpSp>
        <p:nvGrpSpPr>
          <p:cNvPr id="20" name="Group 20"/>
          <p:cNvGrpSpPr/>
          <p:nvPr/>
        </p:nvGrpSpPr>
        <p:grpSpPr>
          <a:xfrm>
            <a:off x="9574042" y="4703890"/>
            <a:ext cx="245204" cy="285328"/>
            <a:chOff x="0" y="0"/>
            <a:chExt cx="698500" cy="812800"/>
          </a:xfrm>
        </p:grpSpPr>
        <p:sp>
          <p:nvSpPr>
            <p:cNvPr id="21" name="Freeform 21"/>
            <p:cNvSpPr/>
            <p:nvPr/>
          </p:nvSpPr>
          <p:spPr>
            <a:xfrm>
              <a:off x="0" y="54496"/>
              <a:ext cx="698500" cy="703807"/>
            </a:xfrm>
            <a:custGeom>
              <a:avLst/>
              <a:gdLst/>
              <a:ahLst/>
              <a:cxnLst/>
              <a:rect l="l" t="t" r="r" b="b"/>
              <a:pathLst>
                <a:path w="698500" h="703807">
                  <a:moveTo>
                    <a:pt x="523875" y="47104"/>
                  </a:moveTo>
                  <a:lnTo>
                    <a:pt x="523875" y="47104"/>
                  </a:lnTo>
                  <a:cubicBezTo>
                    <a:pt x="631989" y="110007"/>
                    <a:pt x="698500" y="225653"/>
                    <a:pt x="698500" y="350735"/>
                  </a:cubicBezTo>
                  <a:lnTo>
                    <a:pt x="698500" y="353073"/>
                  </a:lnTo>
                  <a:cubicBezTo>
                    <a:pt x="698500" y="478155"/>
                    <a:pt x="631989" y="593801"/>
                    <a:pt x="523875" y="656704"/>
                  </a:cubicBezTo>
                  <a:lnTo>
                    <a:pt x="523875" y="656704"/>
                  </a:lnTo>
                  <a:cubicBezTo>
                    <a:pt x="415929" y="719509"/>
                    <a:pt x="282571" y="719509"/>
                    <a:pt x="174625" y="656704"/>
                  </a:cubicBezTo>
                  <a:lnTo>
                    <a:pt x="174625" y="656704"/>
                  </a:lnTo>
                  <a:cubicBezTo>
                    <a:pt x="66511" y="593801"/>
                    <a:pt x="0" y="478155"/>
                    <a:pt x="0" y="353073"/>
                  </a:cubicBezTo>
                  <a:lnTo>
                    <a:pt x="0" y="350735"/>
                  </a:lnTo>
                  <a:cubicBezTo>
                    <a:pt x="0" y="225653"/>
                    <a:pt x="66511" y="110007"/>
                    <a:pt x="174625" y="47104"/>
                  </a:cubicBezTo>
                  <a:lnTo>
                    <a:pt x="174625" y="47104"/>
                  </a:lnTo>
                  <a:cubicBezTo>
                    <a:pt x="282571" y="-15701"/>
                    <a:pt x="415929" y="-15701"/>
                    <a:pt x="523875" y="47104"/>
                  </a:cubicBezTo>
                  <a:close/>
                </a:path>
              </a:pathLst>
            </a:custGeom>
            <a:solidFill>
              <a:srgbClr val="9C8070"/>
            </a:solidFill>
          </p:spPr>
        </p:sp>
        <p:sp>
          <p:nvSpPr>
            <p:cNvPr id="22" name="TextBox 22"/>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grpSp>
        <p:nvGrpSpPr>
          <p:cNvPr id="23" name="Group 23"/>
          <p:cNvGrpSpPr/>
          <p:nvPr/>
        </p:nvGrpSpPr>
        <p:grpSpPr>
          <a:xfrm>
            <a:off x="9574042" y="1911136"/>
            <a:ext cx="245204" cy="285328"/>
            <a:chOff x="0" y="0"/>
            <a:chExt cx="698500" cy="812800"/>
          </a:xfrm>
        </p:grpSpPr>
        <p:sp>
          <p:nvSpPr>
            <p:cNvPr id="24" name="Freeform 24"/>
            <p:cNvSpPr/>
            <p:nvPr/>
          </p:nvSpPr>
          <p:spPr>
            <a:xfrm>
              <a:off x="0" y="54496"/>
              <a:ext cx="698500" cy="703807"/>
            </a:xfrm>
            <a:custGeom>
              <a:avLst/>
              <a:gdLst/>
              <a:ahLst/>
              <a:cxnLst/>
              <a:rect l="l" t="t" r="r" b="b"/>
              <a:pathLst>
                <a:path w="698500" h="703807">
                  <a:moveTo>
                    <a:pt x="523875" y="47104"/>
                  </a:moveTo>
                  <a:lnTo>
                    <a:pt x="523875" y="47104"/>
                  </a:lnTo>
                  <a:cubicBezTo>
                    <a:pt x="631989" y="110007"/>
                    <a:pt x="698500" y="225653"/>
                    <a:pt x="698500" y="350735"/>
                  </a:cubicBezTo>
                  <a:lnTo>
                    <a:pt x="698500" y="353073"/>
                  </a:lnTo>
                  <a:cubicBezTo>
                    <a:pt x="698500" y="478155"/>
                    <a:pt x="631989" y="593801"/>
                    <a:pt x="523875" y="656704"/>
                  </a:cubicBezTo>
                  <a:lnTo>
                    <a:pt x="523875" y="656704"/>
                  </a:lnTo>
                  <a:cubicBezTo>
                    <a:pt x="415929" y="719509"/>
                    <a:pt x="282571" y="719509"/>
                    <a:pt x="174625" y="656704"/>
                  </a:cubicBezTo>
                  <a:lnTo>
                    <a:pt x="174625" y="656704"/>
                  </a:lnTo>
                  <a:cubicBezTo>
                    <a:pt x="66511" y="593801"/>
                    <a:pt x="0" y="478155"/>
                    <a:pt x="0" y="353073"/>
                  </a:cubicBezTo>
                  <a:lnTo>
                    <a:pt x="0" y="350735"/>
                  </a:lnTo>
                  <a:cubicBezTo>
                    <a:pt x="0" y="225653"/>
                    <a:pt x="66511" y="110007"/>
                    <a:pt x="174625" y="47104"/>
                  </a:cubicBezTo>
                  <a:lnTo>
                    <a:pt x="174625" y="47104"/>
                  </a:lnTo>
                  <a:cubicBezTo>
                    <a:pt x="282571" y="-15701"/>
                    <a:pt x="415929" y="-15701"/>
                    <a:pt x="523875" y="47104"/>
                  </a:cubicBezTo>
                  <a:close/>
                </a:path>
              </a:pathLst>
            </a:custGeom>
            <a:solidFill>
              <a:srgbClr val="9C8070"/>
            </a:solidFill>
          </p:spPr>
        </p:sp>
        <p:sp>
          <p:nvSpPr>
            <p:cNvPr id="25" name="TextBox 25"/>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grpSp>
        <p:nvGrpSpPr>
          <p:cNvPr id="26" name="Group 26"/>
          <p:cNvGrpSpPr/>
          <p:nvPr/>
        </p:nvGrpSpPr>
        <p:grpSpPr>
          <a:xfrm>
            <a:off x="1530504" y="8299778"/>
            <a:ext cx="2845213" cy="758170"/>
            <a:chOff x="0" y="0"/>
            <a:chExt cx="1078046" cy="287269"/>
          </a:xfrm>
        </p:grpSpPr>
        <p:sp>
          <p:nvSpPr>
            <p:cNvPr id="27" name="Freeform 27"/>
            <p:cNvSpPr/>
            <p:nvPr/>
          </p:nvSpPr>
          <p:spPr>
            <a:xfrm>
              <a:off x="0" y="0"/>
              <a:ext cx="1078046" cy="287269"/>
            </a:xfrm>
            <a:custGeom>
              <a:avLst/>
              <a:gdLst/>
              <a:ahLst/>
              <a:cxnLst/>
              <a:rect l="l" t="t" r="r" b="b"/>
              <a:pathLst>
                <a:path w="1078046" h="287269">
                  <a:moveTo>
                    <a:pt x="143635" y="0"/>
                  </a:moveTo>
                  <a:lnTo>
                    <a:pt x="934412" y="0"/>
                  </a:lnTo>
                  <a:cubicBezTo>
                    <a:pt x="972506" y="0"/>
                    <a:pt x="1009040" y="15133"/>
                    <a:pt x="1035977" y="42070"/>
                  </a:cubicBezTo>
                  <a:cubicBezTo>
                    <a:pt x="1062913" y="69006"/>
                    <a:pt x="1078046" y="105540"/>
                    <a:pt x="1078046" y="143635"/>
                  </a:cubicBezTo>
                  <a:lnTo>
                    <a:pt x="1078046" y="143635"/>
                  </a:lnTo>
                  <a:cubicBezTo>
                    <a:pt x="1078046" y="181729"/>
                    <a:pt x="1062913" y="218263"/>
                    <a:pt x="1035977" y="245200"/>
                  </a:cubicBezTo>
                  <a:cubicBezTo>
                    <a:pt x="1009040" y="272136"/>
                    <a:pt x="972506" y="287269"/>
                    <a:pt x="934412" y="287269"/>
                  </a:cubicBezTo>
                  <a:lnTo>
                    <a:pt x="143635" y="287269"/>
                  </a:lnTo>
                  <a:cubicBezTo>
                    <a:pt x="105540" y="287269"/>
                    <a:pt x="69006" y="272136"/>
                    <a:pt x="42070" y="245200"/>
                  </a:cubicBezTo>
                  <a:cubicBezTo>
                    <a:pt x="15133" y="218263"/>
                    <a:pt x="0" y="181729"/>
                    <a:pt x="0" y="143635"/>
                  </a:cubicBezTo>
                  <a:lnTo>
                    <a:pt x="0" y="143635"/>
                  </a:lnTo>
                  <a:cubicBezTo>
                    <a:pt x="0" y="105540"/>
                    <a:pt x="15133" y="69006"/>
                    <a:pt x="42070" y="42070"/>
                  </a:cubicBezTo>
                  <a:cubicBezTo>
                    <a:pt x="69006" y="15133"/>
                    <a:pt x="105540" y="0"/>
                    <a:pt x="143635" y="0"/>
                  </a:cubicBezTo>
                  <a:close/>
                </a:path>
              </a:pathLst>
            </a:custGeom>
            <a:solidFill>
              <a:srgbClr val="9C8070"/>
            </a:solidFill>
            <a:ln cap="rnd">
              <a:noFill/>
              <a:prstDash val="solid"/>
              <a:round/>
            </a:ln>
          </p:spPr>
        </p:sp>
        <p:sp>
          <p:nvSpPr>
            <p:cNvPr id="28" name="TextBox 28"/>
            <p:cNvSpPr txBox="1"/>
            <p:nvPr/>
          </p:nvSpPr>
          <p:spPr>
            <a:xfrm>
              <a:off x="0" y="-28575"/>
              <a:ext cx="1078046" cy="315844"/>
            </a:xfrm>
            <a:prstGeom prst="rect">
              <a:avLst/>
            </a:prstGeom>
          </p:spPr>
          <p:txBody>
            <a:bodyPr lIns="50800" tIns="50800" rIns="50800" bIns="50800" rtlCol="0" anchor="ctr"/>
            <a:lstStyle/>
            <a:p>
              <a:pPr marL="0" lvl="0" indent="0" algn="ctr">
                <a:lnSpc>
                  <a:spcPts val="3469"/>
                </a:lnSpc>
                <a:spcBef>
                  <a:spcPct val="0"/>
                </a:spcBef>
              </a:pPr>
              <a:endParaRPr/>
            </a:p>
          </p:txBody>
        </p:sp>
      </p:grpSp>
      <p:sp>
        <p:nvSpPr>
          <p:cNvPr id="29" name="TextBox 29"/>
          <p:cNvSpPr txBox="1"/>
          <p:nvPr/>
        </p:nvSpPr>
        <p:spPr>
          <a:xfrm>
            <a:off x="1588860" y="8482076"/>
            <a:ext cx="2728500" cy="208566"/>
          </a:xfrm>
          <a:prstGeom prst="rect">
            <a:avLst/>
          </a:prstGeom>
        </p:spPr>
        <p:txBody>
          <a:bodyPr lIns="0" tIns="0" rIns="0" bIns="0" rtlCol="0" anchor="t">
            <a:spAutoFit/>
          </a:bodyPr>
          <a:lstStyle/>
          <a:p>
            <a:pPr marL="0" lvl="0" indent="0" algn="ctr">
              <a:lnSpc>
                <a:spcPts val="1680"/>
              </a:lnSpc>
              <a:spcBef>
                <a:spcPct val="0"/>
              </a:spcBef>
            </a:pPr>
            <a:r>
              <a:rPr lang="en-US" sz="1200" b="1" spc="150">
                <a:solidFill>
                  <a:srgbClr val="21202C"/>
                </a:solidFill>
                <a:latin typeface="Poppins Bold"/>
                <a:ea typeface="Poppins Bold"/>
                <a:cs typeface="Poppins Bold"/>
                <a:sym typeface="Poppins Bold"/>
              </a:rPr>
              <a:t>TAKE ACTION TODAY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grpSp>
        <p:nvGrpSpPr>
          <p:cNvPr id="2" name="Group 2"/>
          <p:cNvGrpSpPr/>
          <p:nvPr/>
        </p:nvGrpSpPr>
        <p:grpSpPr>
          <a:xfrm>
            <a:off x="11302682" y="-9620474"/>
            <a:ext cx="11516017" cy="13400456"/>
            <a:chOff x="0" y="0"/>
            <a:chExt cx="698500" cy="812800"/>
          </a:xfrm>
        </p:grpSpPr>
        <p:sp>
          <p:nvSpPr>
            <p:cNvPr id="3" name="Freeform 3"/>
            <p:cNvSpPr/>
            <p:nvPr/>
          </p:nvSpPr>
          <p:spPr>
            <a:xfrm>
              <a:off x="0" y="6857"/>
              <a:ext cx="698500" cy="799086"/>
            </a:xfrm>
            <a:custGeom>
              <a:avLst/>
              <a:gdLst/>
              <a:ahLst/>
              <a:cxnLst/>
              <a:rect l="l" t="t" r="r" b="b"/>
              <a:pathLst>
                <a:path w="698500" h="799086">
                  <a:moveTo>
                    <a:pt x="371222" y="5927"/>
                  </a:moveTo>
                  <a:lnTo>
                    <a:pt x="676528" y="183559"/>
                  </a:lnTo>
                  <a:cubicBezTo>
                    <a:pt x="690131" y="191474"/>
                    <a:pt x="698500" y="206025"/>
                    <a:pt x="698500" y="221763"/>
                  </a:cubicBezTo>
                  <a:lnTo>
                    <a:pt x="698500" y="577323"/>
                  </a:lnTo>
                  <a:cubicBezTo>
                    <a:pt x="698500" y="593061"/>
                    <a:pt x="690131" y="607612"/>
                    <a:pt x="676528" y="615527"/>
                  </a:cubicBezTo>
                  <a:lnTo>
                    <a:pt x="371222" y="793159"/>
                  </a:lnTo>
                  <a:cubicBezTo>
                    <a:pt x="357640" y="801062"/>
                    <a:pt x="340860" y="801062"/>
                    <a:pt x="327278" y="793159"/>
                  </a:cubicBezTo>
                  <a:lnTo>
                    <a:pt x="21972" y="615527"/>
                  </a:lnTo>
                  <a:cubicBezTo>
                    <a:pt x="8369" y="607612"/>
                    <a:pt x="0" y="593061"/>
                    <a:pt x="0" y="577323"/>
                  </a:cubicBezTo>
                  <a:lnTo>
                    <a:pt x="0" y="221763"/>
                  </a:lnTo>
                  <a:cubicBezTo>
                    <a:pt x="0" y="206025"/>
                    <a:pt x="8369" y="191474"/>
                    <a:pt x="21972" y="183559"/>
                  </a:cubicBezTo>
                  <a:lnTo>
                    <a:pt x="327278" y="5927"/>
                  </a:lnTo>
                  <a:cubicBezTo>
                    <a:pt x="340860" y="-1976"/>
                    <a:pt x="357640" y="-1976"/>
                    <a:pt x="371222" y="5927"/>
                  </a:cubicBezTo>
                  <a:close/>
                </a:path>
              </a:pathLst>
            </a:custGeom>
            <a:solidFill>
              <a:srgbClr val="100F16"/>
            </a:solidFill>
          </p:spPr>
        </p:sp>
        <p:sp>
          <p:nvSpPr>
            <p:cNvPr id="4" name="TextBox 4"/>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5" name="Freeform 5"/>
          <p:cNvSpPr/>
          <p:nvPr/>
        </p:nvSpPr>
        <p:spPr>
          <a:xfrm rot="-2249463">
            <a:off x="-959460" y="22857"/>
            <a:ext cx="5641412" cy="5641412"/>
          </a:xfrm>
          <a:custGeom>
            <a:avLst/>
            <a:gdLst/>
            <a:ahLst/>
            <a:cxnLst/>
            <a:rect l="l" t="t" r="r" b="b"/>
            <a:pathLst>
              <a:path w="5641412" h="5641412">
                <a:moveTo>
                  <a:pt x="0" y="0"/>
                </a:moveTo>
                <a:lnTo>
                  <a:pt x="5641411" y="0"/>
                </a:lnTo>
                <a:lnTo>
                  <a:pt x="5641411" y="5641412"/>
                </a:lnTo>
                <a:lnTo>
                  <a:pt x="0" y="56414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2249463">
            <a:off x="-1406972" y="8684055"/>
            <a:ext cx="3415463" cy="3415463"/>
          </a:xfrm>
          <a:custGeom>
            <a:avLst/>
            <a:gdLst/>
            <a:ahLst/>
            <a:cxnLst/>
            <a:rect l="l" t="t" r="r" b="b"/>
            <a:pathLst>
              <a:path w="3415463" h="3415463">
                <a:moveTo>
                  <a:pt x="0" y="0"/>
                </a:moveTo>
                <a:lnTo>
                  <a:pt x="3415463" y="0"/>
                </a:lnTo>
                <a:lnTo>
                  <a:pt x="3415463" y="3415463"/>
                </a:lnTo>
                <a:lnTo>
                  <a:pt x="0" y="3415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8817922">
            <a:off x="16580269" y="-1027828"/>
            <a:ext cx="3415463" cy="3415463"/>
          </a:xfrm>
          <a:custGeom>
            <a:avLst/>
            <a:gdLst/>
            <a:ahLst/>
            <a:cxnLst/>
            <a:rect l="l" t="t" r="r" b="b"/>
            <a:pathLst>
              <a:path w="3415463" h="3415463">
                <a:moveTo>
                  <a:pt x="0" y="0"/>
                </a:moveTo>
                <a:lnTo>
                  <a:pt x="3415462" y="0"/>
                </a:lnTo>
                <a:lnTo>
                  <a:pt x="3415462" y="3415462"/>
                </a:lnTo>
                <a:lnTo>
                  <a:pt x="0" y="34154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8" name="Group 8"/>
          <p:cNvGrpSpPr/>
          <p:nvPr/>
        </p:nvGrpSpPr>
        <p:grpSpPr>
          <a:xfrm>
            <a:off x="10085436" y="897631"/>
            <a:ext cx="5756133" cy="6698046"/>
            <a:chOff x="0" y="0"/>
            <a:chExt cx="698500" cy="812800"/>
          </a:xfrm>
        </p:grpSpPr>
        <p:sp>
          <p:nvSpPr>
            <p:cNvPr id="9" name="Freeform 9"/>
            <p:cNvSpPr/>
            <p:nvPr/>
          </p:nvSpPr>
          <p:spPr>
            <a:xfrm>
              <a:off x="0" y="14030"/>
              <a:ext cx="698500" cy="784740"/>
            </a:xfrm>
            <a:custGeom>
              <a:avLst/>
              <a:gdLst/>
              <a:ahLst/>
              <a:cxnLst/>
              <a:rect l="l" t="t" r="r" b="b"/>
              <a:pathLst>
                <a:path w="698500" h="784740">
                  <a:moveTo>
                    <a:pt x="394207" y="12127"/>
                  </a:moveTo>
                  <a:lnTo>
                    <a:pt x="653543" y="163013"/>
                  </a:lnTo>
                  <a:cubicBezTo>
                    <a:pt x="681377" y="179207"/>
                    <a:pt x="698500" y="208981"/>
                    <a:pt x="698500" y="241183"/>
                  </a:cubicBezTo>
                  <a:lnTo>
                    <a:pt x="698500" y="543557"/>
                  </a:lnTo>
                  <a:cubicBezTo>
                    <a:pt x="698500" y="575759"/>
                    <a:pt x="681377" y="605533"/>
                    <a:pt x="653543" y="621727"/>
                  </a:cubicBezTo>
                  <a:lnTo>
                    <a:pt x="394207" y="772613"/>
                  </a:lnTo>
                  <a:cubicBezTo>
                    <a:pt x="366417" y="788782"/>
                    <a:pt x="332083" y="788782"/>
                    <a:pt x="304293" y="772613"/>
                  </a:cubicBezTo>
                  <a:lnTo>
                    <a:pt x="44957" y="621727"/>
                  </a:lnTo>
                  <a:cubicBezTo>
                    <a:pt x="17123" y="605533"/>
                    <a:pt x="0" y="575759"/>
                    <a:pt x="0" y="543557"/>
                  </a:cubicBezTo>
                  <a:lnTo>
                    <a:pt x="0" y="241183"/>
                  </a:lnTo>
                  <a:cubicBezTo>
                    <a:pt x="0" y="208981"/>
                    <a:pt x="17123" y="179207"/>
                    <a:pt x="44957" y="163013"/>
                  </a:cubicBezTo>
                  <a:lnTo>
                    <a:pt x="304293" y="12127"/>
                  </a:lnTo>
                  <a:cubicBezTo>
                    <a:pt x="332083" y="-4042"/>
                    <a:pt x="366417" y="-4042"/>
                    <a:pt x="394207" y="12127"/>
                  </a:cubicBezTo>
                  <a:close/>
                </a:path>
              </a:pathLst>
            </a:custGeom>
            <a:blipFill>
              <a:blip r:embed="rId6"/>
              <a:stretch>
                <a:fillRect t="-5029" b="-5029"/>
              </a:stretch>
            </a:blipFill>
            <a:ln w="200025" cap="rnd">
              <a:solidFill>
                <a:srgbClr val="9C8070"/>
              </a:solidFill>
              <a:prstDash val="solid"/>
              <a:round/>
            </a:ln>
          </p:spPr>
        </p:sp>
      </p:grpSp>
      <p:grpSp>
        <p:nvGrpSpPr>
          <p:cNvPr id="10" name="Group 10"/>
          <p:cNvGrpSpPr/>
          <p:nvPr/>
        </p:nvGrpSpPr>
        <p:grpSpPr>
          <a:xfrm>
            <a:off x="13415923" y="6475481"/>
            <a:ext cx="5756133" cy="6698046"/>
            <a:chOff x="0" y="0"/>
            <a:chExt cx="698500" cy="812800"/>
          </a:xfrm>
        </p:grpSpPr>
        <p:sp>
          <p:nvSpPr>
            <p:cNvPr id="11" name="Freeform 11"/>
            <p:cNvSpPr/>
            <p:nvPr/>
          </p:nvSpPr>
          <p:spPr>
            <a:xfrm>
              <a:off x="0" y="14030"/>
              <a:ext cx="698500" cy="784740"/>
            </a:xfrm>
            <a:custGeom>
              <a:avLst/>
              <a:gdLst/>
              <a:ahLst/>
              <a:cxnLst/>
              <a:rect l="l" t="t" r="r" b="b"/>
              <a:pathLst>
                <a:path w="698500" h="784740">
                  <a:moveTo>
                    <a:pt x="394207" y="12127"/>
                  </a:moveTo>
                  <a:lnTo>
                    <a:pt x="653543" y="163013"/>
                  </a:lnTo>
                  <a:cubicBezTo>
                    <a:pt x="681377" y="179207"/>
                    <a:pt x="698500" y="208981"/>
                    <a:pt x="698500" y="241183"/>
                  </a:cubicBezTo>
                  <a:lnTo>
                    <a:pt x="698500" y="543557"/>
                  </a:lnTo>
                  <a:cubicBezTo>
                    <a:pt x="698500" y="575759"/>
                    <a:pt x="681377" y="605533"/>
                    <a:pt x="653543" y="621727"/>
                  </a:cubicBezTo>
                  <a:lnTo>
                    <a:pt x="394207" y="772613"/>
                  </a:lnTo>
                  <a:cubicBezTo>
                    <a:pt x="366417" y="788782"/>
                    <a:pt x="332083" y="788782"/>
                    <a:pt x="304293" y="772613"/>
                  </a:cubicBezTo>
                  <a:lnTo>
                    <a:pt x="44957" y="621727"/>
                  </a:lnTo>
                  <a:cubicBezTo>
                    <a:pt x="17123" y="605533"/>
                    <a:pt x="0" y="575759"/>
                    <a:pt x="0" y="543557"/>
                  </a:cubicBezTo>
                  <a:lnTo>
                    <a:pt x="0" y="241183"/>
                  </a:lnTo>
                  <a:cubicBezTo>
                    <a:pt x="0" y="208981"/>
                    <a:pt x="17123" y="179207"/>
                    <a:pt x="44957" y="163013"/>
                  </a:cubicBezTo>
                  <a:lnTo>
                    <a:pt x="304293" y="12127"/>
                  </a:lnTo>
                  <a:cubicBezTo>
                    <a:pt x="332083" y="-4042"/>
                    <a:pt x="366417" y="-4042"/>
                    <a:pt x="394207" y="12127"/>
                  </a:cubicBezTo>
                  <a:close/>
                </a:path>
              </a:pathLst>
            </a:custGeom>
            <a:blipFill>
              <a:blip r:embed="rId7"/>
              <a:stretch>
                <a:fillRect l="-34312" r="-34312"/>
              </a:stretch>
            </a:blipFill>
            <a:ln w="200025" cap="rnd">
              <a:solidFill>
                <a:srgbClr val="9C8070"/>
              </a:solidFill>
              <a:prstDash val="solid"/>
              <a:round/>
            </a:ln>
          </p:spPr>
        </p:sp>
      </p:grpSp>
      <p:sp>
        <p:nvSpPr>
          <p:cNvPr id="12" name="TextBox 12"/>
          <p:cNvSpPr txBox="1"/>
          <p:nvPr/>
        </p:nvSpPr>
        <p:spPr>
          <a:xfrm>
            <a:off x="1530504" y="2729233"/>
            <a:ext cx="7141100" cy="748427"/>
          </a:xfrm>
          <a:prstGeom prst="rect">
            <a:avLst/>
          </a:prstGeom>
        </p:spPr>
        <p:txBody>
          <a:bodyPr lIns="0" tIns="0" rIns="0" bIns="0" rtlCol="0" anchor="t">
            <a:spAutoFit/>
          </a:bodyPr>
          <a:lstStyle/>
          <a:p>
            <a:pPr marL="0" lvl="0" indent="0" algn="l">
              <a:lnSpc>
                <a:spcPts val="5218"/>
              </a:lnSpc>
            </a:pPr>
            <a:r>
              <a:rPr lang="en-US" sz="5435" b="1" spc="-277">
                <a:solidFill>
                  <a:srgbClr val="FFFFFF"/>
                </a:solidFill>
                <a:latin typeface="Poppins Bold"/>
                <a:ea typeface="Poppins Bold"/>
                <a:cs typeface="Poppins Bold"/>
                <a:sym typeface="Poppins Bold"/>
              </a:rPr>
              <a:t>GET IN TOUCH</a:t>
            </a:r>
          </a:p>
        </p:txBody>
      </p:sp>
      <p:sp>
        <p:nvSpPr>
          <p:cNvPr id="13" name="TextBox 13"/>
          <p:cNvSpPr txBox="1"/>
          <p:nvPr/>
        </p:nvSpPr>
        <p:spPr>
          <a:xfrm>
            <a:off x="1370506" y="2296316"/>
            <a:ext cx="7461096" cy="247375"/>
          </a:xfrm>
          <a:prstGeom prst="rect">
            <a:avLst/>
          </a:prstGeom>
        </p:spPr>
        <p:txBody>
          <a:bodyPr wrap="square" lIns="0" tIns="0" rIns="0" bIns="0" rtlCol="0" anchor="t">
            <a:spAutoFit/>
          </a:bodyPr>
          <a:lstStyle/>
          <a:p>
            <a:pPr marL="0" lvl="0" indent="0" algn="l">
              <a:lnSpc>
                <a:spcPts val="1945"/>
              </a:lnSpc>
            </a:pPr>
            <a:r>
              <a:rPr lang="en-US" spc="679" dirty="0">
                <a:solidFill>
                  <a:srgbClr val="9C8070"/>
                </a:solidFill>
                <a:latin typeface="Poppins"/>
                <a:ea typeface="Poppins"/>
                <a:cs typeface="Poppins"/>
                <a:sym typeface="Poppins"/>
              </a:rPr>
              <a:t>SESSION 44 CONTACT INFORMATION</a:t>
            </a:r>
          </a:p>
        </p:txBody>
      </p:sp>
      <p:sp>
        <p:nvSpPr>
          <p:cNvPr id="14" name="TextBox 14"/>
          <p:cNvSpPr txBox="1"/>
          <p:nvPr/>
        </p:nvSpPr>
        <p:spPr>
          <a:xfrm>
            <a:off x="1530504" y="6607142"/>
            <a:ext cx="9772178" cy="1546577"/>
          </a:xfrm>
          <a:prstGeom prst="rect">
            <a:avLst/>
          </a:prstGeom>
        </p:spPr>
        <p:txBody>
          <a:bodyPr wrap="square" lIns="0" tIns="0" rIns="0" bIns="0" rtlCol="0" anchor="t">
            <a:spAutoFit/>
          </a:bodyPr>
          <a:lstStyle/>
          <a:p>
            <a:pPr marL="0" lvl="0" indent="0" algn="l">
              <a:lnSpc>
                <a:spcPts val="2039"/>
              </a:lnSpc>
              <a:spcBef>
                <a:spcPct val="0"/>
              </a:spcBef>
            </a:pPr>
            <a:r>
              <a:rPr lang="en-US" sz="2000" u="none" strike="noStrike" dirty="0">
                <a:solidFill>
                  <a:srgbClr val="FFFFFF">
                    <a:alpha val="71765"/>
                  </a:srgbClr>
                </a:solidFill>
                <a:latin typeface="Poppins"/>
                <a:ea typeface="Poppins"/>
                <a:cs typeface="Poppins"/>
                <a:sym typeface="Poppins"/>
              </a:rPr>
              <a:t>Johana Chemana | Adapt IT</a:t>
            </a:r>
          </a:p>
          <a:p>
            <a:pPr marL="0" lvl="0" indent="0" algn="l">
              <a:lnSpc>
                <a:spcPts val="2039"/>
              </a:lnSpc>
              <a:spcBef>
                <a:spcPct val="0"/>
              </a:spcBef>
            </a:pPr>
            <a:r>
              <a:rPr lang="en-US" sz="2000" u="none" strike="noStrike" dirty="0">
                <a:solidFill>
                  <a:srgbClr val="FFFFFF">
                    <a:alpha val="71765"/>
                  </a:srgbClr>
                </a:solidFill>
                <a:latin typeface="Poppins"/>
                <a:ea typeface="Poppins"/>
                <a:cs typeface="Poppins"/>
                <a:sym typeface="Poppins"/>
                <a:hlinkClick r:id="rId8"/>
              </a:rPr>
              <a:t>johana.chemana@adaptit.com</a:t>
            </a:r>
            <a:endParaRPr lang="en-US" sz="2000" u="none" strike="noStrike" dirty="0">
              <a:solidFill>
                <a:srgbClr val="FFFFFF">
                  <a:alpha val="71765"/>
                </a:srgbClr>
              </a:solidFill>
              <a:latin typeface="Poppins"/>
              <a:ea typeface="Poppins"/>
              <a:cs typeface="Poppins"/>
              <a:sym typeface="Poppins"/>
            </a:endParaRPr>
          </a:p>
          <a:p>
            <a:pPr marL="0" lvl="0" indent="0" algn="l">
              <a:lnSpc>
                <a:spcPts val="2039"/>
              </a:lnSpc>
              <a:spcBef>
                <a:spcPct val="0"/>
              </a:spcBef>
            </a:pPr>
            <a:endParaRPr lang="en-US" sz="2000" u="none" strike="noStrike" dirty="0">
              <a:solidFill>
                <a:srgbClr val="FFFFFF">
                  <a:alpha val="71765"/>
                </a:srgbClr>
              </a:solidFill>
              <a:latin typeface="Poppins"/>
              <a:ea typeface="Poppins"/>
              <a:cs typeface="Poppins"/>
              <a:sym typeface="Poppins"/>
            </a:endParaRPr>
          </a:p>
          <a:p>
            <a:pPr marL="0" lvl="0" indent="0" algn="l">
              <a:lnSpc>
                <a:spcPts val="2039"/>
              </a:lnSpc>
              <a:spcBef>
                <a:spcPct val="0"/>
              </a:spcBef>
            </a:pPr>
            <a:r>
              <a:rPr lang="en-US" sz="2000" u="none" strike="noStrike" dirty="0">
                <a:solidFill>
                  <a:srgbClr val="FFFFFF">
                    <a:alpha val="71765"/>
                  </a:srgbClr>
                </a:solidFill>
                <a:latin typeface="Poppins"/>
                <a:ea typeface="Poppins"/>
                <a:cs typeface="Poppins"/>
                <a:sym typeface="Poppins"/>
              </a:rPr>
              <a:t>Dr Queen Ntombikayise Ambe | University of the Western Cape</a:t>
            </a:r>
          </a:p>
          <a:p>
            <a:pPr marL="0" lvl="0" indent="0" algn="l">
              <a:lnSpc>
                <a:spcPts val="2039"/>
              </a:lnSpc>
              <a:spcBef>
                <a:spcPct val="0"/>
              </a:spcBef>
            </a:pPr>
            <a:r>
              <a:rPr lang="en-US" sz="2000" u="none" strike="noStrike" dirty="0">
                <a:solidFill>
                  <a:srgbClr val="FFFFFF">
                    <a:alpha val="71765"/>
                  </a:srgbClr>
                </a:solidFill>
                <a:latin typeface="Poppins"/>
                <a:ea typeface="Poppins"/>
                <a:cs typeface="Poppins"/>
                <a:sym typeface="Poppins"/>
                <a:hlinkClick r:id="rId9"/>
              </a:rPr>
              <a:t>qambe@uwc.ac.za</a:t>
            </a:r>
            <a:endParaRPr lang="en-US" sz="2000" u="none" strike="noStrike" dirty="0">
              <a:solidFill>
                <a:srgbClr val="FFFFFF">
                  <a:alpha val="71765"/>
                </a:srgbClr>
              </a:solidFill>
              <a:latin typeface="Poppins"/>
              <a:ea typeface="Poppins"/>
              <a:cs typeface="Poppins"/>
              <a:sym typeface="Poppins"/>
            </a:endParaRPr>
          </a:p>
          <a:p>
            <a:pPr marL="0" lvl="0" indent="0" algn="l">
              <a:lnSpc>
                <a:spcPts val="2039"/>
              </a:lnSpc>
              <a:spcBef>
                <a:spcPct val="0"/>
              </a:spcBef>
            </a:pPr>
            <a:endParaRPr lang="en-US" sz="2000" u="none" strike="noStrike" dirty="0">
              <a:solidFill>
                <a:srgbClr val="FFFFFF">
                  <a:alpha val="71765"/>
                </a:srgbClr>
              </a:solidFill>
              <a:latin typeface="Poppins"/>
              <a:ea typeface="Poppins"/>
              <a:cs typeface="Poppins"/>
              <a:sym typeface="Poppins"/>
            </a:endParaRPr>
          </a:p>
        </p:txBody>
      </p:sp>
      <p:sp>
        <p:nvSpPr>
          <p:cNvPr id="15" name="TextBox 15"/>
          <p:cNvSpPr txBox="1"/>
          <p:nvPr/>
        </p:nvSpPr>
        <p:spPr>
          <a:xfrm>
            <a:off x="1530504" y="5837907"/>
            <a:ext cx="6005851" cy="244939"/>
          </a:xfrm>
          <a:prstGeom prst="rect">
            <a:avLst/>
          </a:prstGeom>
        </p:spPr>
        <p:txBody>
          <a:bodyPr lIns="0" tIns="0" rIns="0" bIns="0" rtlCol="0" anchor="t">
            <a:spAutoFit/>
          </a:bodyPr>
          <a:lstStyle/>
          <a:p>
            <a:pPr marL="0" lvl="0" indent="0" algn="l">
              <a:lnSpc>
                <a:spcPts val="1767"/>
              </a:lnSpc>
              <a:spcBef>
                <a:spcPct val="0"/>
              </a:spcBef>
            </a:pPr>
            <a:r>
              <a:rPr lang="en-US" sz="2000" b="1" spc="25" dirty="0">
                <a:solidFill>
                  <a:srgbClr val="FFFFFF"/>
                </a:solidFill>
                <a:latin typeface="Poppins Bold"/>
                <a:ea typeface="Poppins Bold"/>
                <a:cs typeface="Poppins Bold"/>
                <a:sym typeface="Poppins Bold"/>
              </a:rPr>
              <a:t>Questions? Connect with our facilitators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666" b="-666"/>
            </a:stretch>
          </a:blipFill>
        </p:spPr>
      </p:sp>
      <p:sp>
        <p:nvSpPr>
          <p:cNvPr id="3" name="Freeform 3"/>
          <p:cNvSpPr/>
          <p:nvPr/>
        </p:nvSpPr>
        <p:spPr>
          <a:xfrm rot="-2249463">
            <a:off x="10430185" y="6346514"/>
            <a:ext cx="8725183" cy="8725183"/>
          </a:xfrm>
          <a:custGeom>
            <a:avLst/>
            <a:gdLst/>
            <a:ahLst/>
            <a:cxnLst/>
            <a:rect l="l" t="t" r="r" b="b"/>
            <a:pathLst>
              <a:path w="8725183" h="8725183">
                <a:moveTo>
                  <a:pt x="0" y="0"/>
                </a:moveTo>
                <a:lnTo>
                  <a:pt x="8725184" y="0"/>
                </a:lnTo>
                <a:lnTo>
                  <a:pt x="8725184" y="8725184"/>
                </a:lnTo>
                <a:lnTo>
                  <a:pt x="0" y="87251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3862616" y="2511885"/>
            <a:ext cx="10562767" cy="6318836"/>
          </a:xfrm>
          <a:prstGeom prst="rect">
            <a:avLst/>
          </a:prstGeom>
        </p:spPr>
        <p:txBody>
          <a:bodyPr lIns="0" tIns="0" rIns="0" bIns="0" rtlCol="0" anchor="t">
            <a:spAutoFit/>
          </a:bodyPr>
          <a:lstStyle/>
          <a:p>
            <a:pPr marL="0" lvl="0" indent="0" algn="ctr">
              <a:lnSpc>
                <a:spcPts val="23324"/>
              </a:lnSpc>
            </a:pPr>
            <a:r>
              <a:rPr lang="en-US" sz="24295" b="1" spc="-1239">
                <a:solidFill>
                  <a:srgbClr val="DCD9D5"/>
                </a:solidFill>
                <a:latin typeface="Poppins Bold"/>
                <a:ea typeface="Poppins Bold"/>
                <a:cs typeface="Poppins Bold"/>
                <a:sym typeface="Poppins Bold"/>
              </a:rPr>
              <a:t>THANK YOU</a:t>
            </a:r>
          </a:p>
        </p:txBody>
      </p:sp>
      <p:sp>
        <p:nvSpPr>
          <p:cNvPr id="9" name="Freeform 9"/>
          <p:cNvSpPr/>
          <p:nvPr/>
        </p:nvSpPr>
        <p:spPr>
          <a:xfrm rot="8817922">
            <a:off x="-2197275" y="870292"/>
            <a:ext cx="3415463" cy="3415463"/>
          </a:xfrm>
          <a:custGeom>
            <a:avLst/>
            <a:gdLst/>
            <a:ahLst/>
            <a:cxnLst/>
            <a:rect l="l" t="t" r="r" b="b"/>
            <a:pathLst>
              <a:path w="3415463" h="3415463">
                <a:moveTo>
                  <a:pt x="0" y="0"/>
                </a:moveTo>
                <a:lnTo>
                  <a:pt x="3415463" y="0"/>
                </a:lnTo>
                <a:lnTo>
                  <a:pt x="3415463" y="3415463"/>
                </a:lnTo>
                <a:lnTo>
                  <a:pt x="0" y="34154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TextBox 10"/>
          <p:cNvSpPr txBox="1"/>
          <p:nvPr/>
        </p:nvSpPr>
        <p:spPr>
          <a:xfrm>
            <a:off x="4141445" y="1720100"/>
            <a:ext cx="9711752" cy="915582"/>
          </a:xfrm>
          <a:prstGeom prst="rect">
            <a:avLst/>
          </a:prstGeom>
        </p:spPr>
        <p:txBody>
          <a:bodyPr lIns="0" tIns="0" rIns="0" bIns="0" rtlCol="0" anchor="t">
            <a:spAutoFit/>
          </a:bodyPr>
          <a:lstStyle/>
          <a:p>
            <a:pPr marL="0" lvl="0" indent="0" algn="ctr">
              <a:lnSpc>
                <a:spcPts val="3609"/>
              </a:lnSpc>
            </a:pPr>
            <a:r>
              <a:rPr lang="en-US" sz="2578" spc="1260">
                <a:solidFill>
                  <a:srgbClr val="9C8070"/>
                </a:solidFill>
                <a:latin typeface="Poppins"/>
                <a:ea typeface="Poppins"/>
                <a:cs typeface="Poppins"/>
                <a:sym typeface="Poppins"/>
              </a:rPr>
              <a:t>ITS USER GROUP CONFERENCE 2026 | SESSION 44</a:t>
            </a:r>
          </a:p>
        </p:txBody>
      </p:sp>
      <p:sp>
        <p:nvSpPr>
          <p:cNvPr id="12" name="AutoShape 6" descr="Uploaded image">
            <a:extLst>
              <a:ext uri="{FF2B5EF4-FFF2-40B4-BE49-F238E27FC236}">
                <a16:creationId xmlns:a16="http://schemas.microsoft.com/office/drawing/2014/main" id="{488307AA-DFB7-466C-A80C-1A11C66E779A}"/>
              </a:ext>
            </a:extLst>
          </p:cNvPr>
          <p:cNvSpPr>
            <a:spLocks noChangeAspect="1" noChangeArrowheads="1"/>
          </p:cNvSpPr>
          <p:nvPr/>
        </p:nvSpPr>
        <p:spPr bwMode="auto">
          <a:xfrm>
            <a:off x="8921033" y="5033867"/>
            <a:ext cx="457200" cy="457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sp>
        <p:nvSpPr>
          <p:cNvPr id="2" name="Freeform 2"/>
          <p:cNvSpPr/>
          <p:nvPr/>
        </p:nvSpPr>
        <p:spPr>
          <a:xfrm rot="-2249463">
            <a:off x="12529782" y="6073646"/>
            <a:ext cx="5873337" cy="5051891"/>
          </a:xfrm>
          <a:custGeom>
            <a:avLst/>
            <a:gdLst/>
            <a:ahLst/>
            <a:cxnLst/>
            <a:rect l="l" t="t" r="r" b="b"/>
            <a:pathLst>
              <a:path w="5873337" h="5051891">
                <a:moveTo>
                  <a:pt x="0" y="0"/>
                </a:moveTo>
                <a:lnTo>
                  <a:pt x="5873337" y="0"/>
                </a:lnTo>
                <a:lnTo>
                  <a:pt x="5873337" y="5051891"/>
                </a:lnTo>
                <a:lnTo>
                  <a:pt x="0" y="5051891"/>
                </a:lnTo>
                <a:lnTo>
                  <a:pt x="0" y="0"/>
                </a:lnTo>
                <a:close/>
              </a:path>
            </a:pathLst>
          </a:custGeom>
          <a:blipFill>
            <a:blip r:embed="rId2"/>
            <a:stretch>
              <a:fillRect/>
            </a:stretch>
          </a:blipFill>
        </p:spPr>
      </p:sp>
      <p:sp>
        <p:nvSpPr>
          <p:cNvPr id="3" name="TextBox 3"/>
          <p:cNvSpPr txBox="1"/>
          <p:nvPr/>
        </p:nvSpPr>
        <p:spPr>
          <a:xfrm>
            <a:off x="3686657" y="2729233"/>
            <a:ext cx="10914685" cy="709979"/>
          </a:xfrm>
          <a:prstGeom prst="rect">
            <a:avLst/>
          </a:prstGeom>
        </p:spPr>
        <p:txBody>
          <a:bodyPr lIns="0" tIns="0" rIns="0" bIns="0" rtlCol="0" anchor="t">
            <a:spAutoFit/>
          </a:bodyPr>
          <a:lstStyle/>
          <a:p>
            <a:pPr marL="0" lvl="0" indent="0" algn="ctr">
              <a:lnSpc>
                <a:spcPts val="4961"/>
              </a:lnSpc>
            </a:pPr>
            <a:r>
              <a:rPr lang="en-US" sz="5168" b="1" spc="-263">
                <a:solidFill>
                  <a:srgbClr val="FFFFFF"/>
                </a:solidFill>
                <a:latin typeface="Poppins Bold"/>
                <a:ea typeface="Poppins Bold"/>
                <a:cs typeface="Poppins Bold"/>
                <a:sym typeface="Poppins Bold"/>
              </a:rPr>
              <a:t>WHY THIS DISCUSSION MATTERS</a:t>
            </a:r>
          </a:p>
        </p:txBody>
      </p:sp>
      <p:sp>
        <p:nvSpPr>
          <p:cNvPr id="4" name="TextBox 4"/>
          <p:cNvSpPr txBox="1"/>
          <p:nvPr/>
        </p:nvSpPr>
        <p:spPr>
          <a:xfrm>
            <a:off x="5802992" y="1862982"/>
            <a:ext cx="6689092" cy="764136"/>
          </a:xfrm>
          <a:prstGeom prst="rect">
            <a:avLst/>
          </a:prstGeom>
        </p:spPr>
        <p:txBody>
          <a:bodyPr lIns="0" tIns="0" rIns="0" bIns="0" rtlCol="0" anchor="t">
            <a:spAutoFit/>
          </a:bodyPr>
          <a:lstStyle/>
          <a:p>
            <a:pPr marL="0" lvl="0" indent="0" algn="ctr">
              <a:lnSpc>
                <a:spcPts val="2997"/>
              </a:lnSpc>
            </a:pPr>
            <a:r>
              <a:rPr lang="en-US" sz="2141" spc="1047">
                <a:solidFill>
                  <a:srgbClr val="9C8070"/>
                </a:solidFill>
                <a:latin typeface="Poppins"/>
                <a:ea typeface="Poppins"/>
                <a:cs typeface="Poppins"/>
                <a:sym typeface="Poppins"/>
              </a:rPr>
              <a:t>SESSION 44 | ITS USER GROUP CONFERENCE 2026</a:t>
            </a:r>
          </a:p>
        </p:txBody>
      </p:sp>
      <p:sp>
        <p:nvSpPr>
          <p:cNvPr id="5" name="Freeform 5"/>
          <p:cNvSpPr/>
          <p:nvPr/>
        </p:nvSpPr>
        <p:spPr>
          <a:xfrm rot="8817922">
            <a:off x="-815962" y="-248169"/>
            <a:ext cx="4182013" cy="2158964"/>
          </a:xfrm>
          <a:custGeom>
            <a:avLst/>
            <a:gdLst/>
            <a:ahLst/>
            <a:cxnLst/>
            <a:rect l="l" t="t" r="r" b="b"/>
            <a:pathLst>
              <a:path w="4182013" h="2158964">
                <a:moveTo>
                  <a:pt x="0" y="0"/>
                </a:moveTo>
                <a:lnTo>
                  <a:pt x="4182012" y="0"/>
                </a:lnTo>
                <a:lnTo>
                  <a:pt x="4182012" y="2158964"/>
                </a:lnTo>
                <a:lnTo>
                  <a:pt x="0" y="2158964"/>
                </a:lnTo>
                <a:lnTo>
                  <a:pt x="0" y="0"/>
                </a:lnTo>
                <a:close/>
              </a:path>
            </a:pathLst>
          </a:custGeom>
          <a:blipFill>
            <a:blip r:embed="rId3"/>
            <a:stretch>
              <a:fillRect/>
            </a:stretch>
          </a:blipFill>
        </p:spPr>
      </p:sp>
      <p:sp>
        <p:nvSpPr>
          <p:cNvPr id="6" name="TextBox 6"/>
          <p:cNvSpPr txBox="1"/>
          <p:nvPr/>
        </p:nvSpPr>
        <p:spPr>
          <a:xfrm>
            <a:off x="1584543" y="5836535"/>
            <a:ext cx="4758779" cy="4010025"/>
          </a:xfrm>
          <a:prstGeom prst="rect">
            <a:avLst/>
          </a:prstGeom>
        </p:spPr>
        <p:txBody>
          <a:bodyPr lIns="0" tIns="0" rIns="0" bIns="0" rtlCol="0" anchor="t">
            <a:spAutoFit/>
          </a:bodyPr>
          <a:lstStyle/>
          <a:p>
            <a:pPr marL="0" lvl="0" indent="0" algn="l">
              <a:lnSpc>
                <a:spcPts val="3569"/>
              </a:lnSpc>
              <a:spcBef>
                <a:spcPct val="0"/>
              </a:spcBef>
            </a:pPr>
            <a:r>
              <a:rPr lang="en-US" sz="2100" b="1">
                <a:solidFill>
                  <a:srgbClr val="FFFFFF">
                    <a:alpha val="71765"/>
                  </a:srgbClr>
                </a:solidFill>
                <a:latin typeface="Poppins Bold"/>
                <a:ea typeface="Poppins Bold"/>
                <a:cs typeface="Poppins Bold"/>
                <a:sym typeface="Poppins Bold"/>
              </a:rPr>
              <a:t>Univ</a:t>
            </a:r>
            <a:r>
              <a:rPr lang="en-US" sz="2100" b="1" u="none" strike="noStrike">
                <a:solidFill>
                  <a:srgbClr val="FFFFFF">
                    <a:alpha val="71765"/>
                  </a:srgbClr>
                </a:solidFill>
                <a:latin typeface="Poppins Bold"/>
                <a:ea typeface="Poppins Bold"/>
                <a:cs typeface="Poppins Bold"/>
                <a:sym typeface="Poppins Bold"/>
              </a:rPr>
              <a:t>ersities experience:</a:t>
            </a:r>
          </a:p>
          <a:p>
            <a:pPr marL="0" lvl="0" indent="0" algn="l">
              <a:lnSpc>
                <a:spcPts val="3569"/>
              </a:lnSpc>
              <a:spcBef>
                <a:spcPct val="0"/>
              </a:spcBef>
            </a:pPr>
            <a:r>
              <a:rPr lang="en-US" sz="2100" u="none" strike="noStrike">
                <a:solidFill>
                  <a:srgbClr val="FFFFFF">
                    <a:alpha val="71765"/>
                  </a:srgbClr>
                </a:solidFill>
                <a:latin typeface="Poppins"/>
                <a:ea typeface="Poppins"/>
                <a:cs typeface="Poppins"/>
                <a:sym typeface="Poppins"/>
              </a:rPr>
              <a:t>Acting allowances</a:t>
            </a:r>
          </a:p>
          <a:p>
            <a:pPr marL="0" lvl="0" indent="0" algn="l">
              <a:lnSpc>
                <a:spcPts val="3569"/>
              </a:lnSpc>
              <a:spcBef>
                <a:spcPct val="0"/>
              </a:spcBef>
            </a:pPr>
            <a:r>
              <a:rPr lang="en-US" sz="2100" u="none" strike="noStrike">
                <a:solidFill>
                  <a:srgbClr val="FFFFFF">
                    <a:alpha val="71765"/>
                  </a:srgbClr>
                </a:solidFill>
                <a:latin typeface="Poppins"/>
                <a:ea typeface="Poppins"/>
                <a:cs typeface="Poppins"/>
                <a:sym typeface="Poppins"/>
              </a:rPr>
              <a:t> Retention allowances</a:t>
            </a:r>
          </a:p>
          <a:p>
            <a:pPr marL="0" lvl="0" indent="0" algn="l">
              <a:lnSpc>
                <a:spcPts val="3569"/>
              </a:lnSpc>
              <a:spcBef>
                <a:spcPct val="0"/>
              </a:spcBef>
            </a:pPr>
            <a:r>
              <a:rPr lang="en-US" sz="2100" u="none" strike="noStrike">
                <a:solidFill>
                  <a:srgbClr val="FFFFFF">
                    <a:alpha val="71765"/>
                  </a:srgbClr>
                </a:solidFill>
                <a:latin typeface="Poppins"/>
                <a:ea typeface="Poppins"/>
                <a:cs typeface="Poppins"/>
                <a:sym typeface="Poppins"/>
              </a:rPr>
              <a:t> Research grants</a:t>
            </a:r>
          </a:p>
          <a:p>
            <a:pPr marL="0" lvl="0" indent="0" algn="l">
              <a:lnSpc>
                <a:spcPts val="3569"/>
              </a:lnSpc>
              <a:spcBef>
                <a:spcPct val="0"/>
              </a:spcBef>
            </a:pPr>
            <a:r>
              <a:rPr lang="en-US" sz="2100" u="none" strike="noStrike">
                <a:solidFill>
                  <a:srgbClr val="FFFFFF">
                    <a:alpha val="71765"/>
                  </a:srgbClr>
                </a:solidFill>
                <a:latin typeface="Poppins"/>
                <a:ea typeface="Poppins"/>
                <a:cs typeface="Poppins"/>
                <a:sym typeface="Poppins"/>
              </a:rPr>
              <a:t> Travel reimbursements</a:t>
            </a:r>
          </a:p>
          <a:p>
            <a:pPr marL="0" lvl="0" indent="0" algn="l">
              <a:lnSpc>
                <a:spcPts val="3569"/>
              </a:lnSpc>
              <a:spcBef>
                <a:spcPct val="0"/>
              </a:spcBef>
            </a:pPr>
            <a:r>
              <a:rPr lang="en-US" sz="2100" u="none" strike="noStrike">
                <a:solidFill>
                  <a:srgbClr val="FFFFFF">
                    <a:alpha val="71765"/>
                  </a:srgbClr>
                </a:solidFill>
                <a:latin typeface="Poppins"/>
                <a:ea typeface="Poppins"/>
                <a:cs typeface="Poppins"/>
                <a:sym typeface="Poppins"/>
              </a:rPr>
              <a:t> Backpay settlements</a:t>
            </a:r>
          </a:p>
          <a:p>
            <a:pPr marL="0" lvl="0" indent="0" algn="l">
              <a:lnSpc>
                <a:spcPts val="3569"/>
              </a:lnSpc>
              <a:spcBef>
                <a:spcPct val="0"/>
              </a:spcBef>
            </a:pPr>
            <a:r>
              <a:rPr lang="en-US" sz="2100" u="none" strike="noStrike">
                <a:solidFill>
                  <a:srgbClr val="FFFFFF">
                    <a:alpha val="71765"/>
                  </a:srgbClr>
                </a:solidFill>
                <a:latin typeface="Poppins"/>
                <a:ea typeface="Poppins"/>
                <a:cs typeface="Poppins"/>
                <a:sym typeface="Poppins"/>
              </a:rPr>
              <a:t> Voluntary severance packages</a:t>
            </a:r>
          </a:p>
          <a:p>
            <a:pPr marL="0" lvl="0" indent="0" algn="l">
              <a:lnSpc>
                <a:spcPts val="3569"/>
              </a:lnSpc>
              <a:spcBef>
                <a:spcPct val="0"/>
              </a:spcBef>
            </a:pPr>
            <a:r>
              <a:rPr lang="en-US" sz="2100" u="none" strike="noStrike">
                <a:solidFill>
                  <a:srgbClr val="FFFFFF">
                    <a:alpha val="71765"/>
                  </a:srgbClr>
                </a:solidFill>
                <a:latin typeface="Poppins"/>
                <a:ea typeface="Poppins"/>
                <a:cs typeface="Poppins"/>
                <a:sym typeface="Poppins"/>
              </a:rPr>
              <a:t> Retirement transitions</a:t>
            </a:r>
          </a:p>
          <a:p>
            <a:pPr marL="0" lvl="0" indent="0" algn="l">
              <a:lnSpc>
                <a:spcPts val="3569"/>
              </a:lnSpc>
              <a:spcBef>
                <a:spcPct val="0"/>
              </a:spcBef>
            </a:pPr>
            <a:endParaRPr lang="en-US" sz="2100" u="none" strike="noStrike">
              <a:solidFill>
                <a:srgbClr val="FFFFFF">
                  <a:alpha val="71765"/>
                </a:srgbClr>
              </a:solidFill>
              <a:latin typeface="Poppins"/>
              <a:ea typeface="Poppins"/>
              <a:cs typeface="Poppins"/>
              <a:sym typeface="Poppins"/>
            </a:endParaRPr>
          </a:p>
        </p:txBody>
      </p:sp>
      <p:sp>
        <p:nvSpPr>
          <p:cNvPr id="7" name="TextBox 7"/>
          <p:cNvSpPr txBox="1"/>
          <p:nvPr/>
        </p:nvSpPr>
        <p:spPr>
          <a:xfrm>
            <a:off x="1584543" y="4528502"/>
            <a:ext cx="4896947" cy="1198881"/>
          </a:xfrm>
          <a:prstGeom prst="rect">
            <a:avLst/>
          </a:prstGeom>
        </p:spPr>
        <p:txBody>
          <a:bodyPr lIns="0" tIns="0" rIns="0" bIns="0" rtlCol="0" anchor="t">
            <a:spAutoFit/>
          </a:bodyPr>
          <a:lstStyle/>
          <a:p>
            <a:pPr marL="0" lvl="0" indent="0" algn="l">
              <a:lnSpc>
                <a:spcPts val="3219"/>
              </a:lnSpc>
              <a:spcBef>
                <a:spcPct val="0"/>
              </a:spcBef>
            </a:pPr>
            <a:r>
              <a:rPr lang="en-US" sz="2299" b="1" spc="45">
                <a:solidFill>
                  <a:srgbClr val="FFFFFF"/>
                </a:solidFill>
                <a:latin typeface="Poppins Bold"/>
                <a:ea typeface="Poppins Bold"/>
                <a:cs typeface="Poppins Bold"/>
                <a:sym typeface="Poppins Bold"/>
              </a:rPr>
              <a:t>Higher education payroll environments are uniquely complex.</a:t>
            </a:r>
          </a:p>
        </p:txBody>
      </p:sp>
      <p:sp>
        <p:nvSpPr>
          <p:cNvPr id="8" name="TextBox 8"/>
          <p:cNvSpPr txBox="1"/>
          <p:nvPr/>
        </p:nvSpPr>
        <p:spPr>
          <a:xfrm>
            <a:off x="6790954" y="4528502"/>
            <a:ext cx="4051306" cy="782320"/>
          </a:xfrm>
          <a:prstGeom prst="rect">
            <a:avLst/>
          </a:prstGeom>
        </p:spPr>
        <p:txBody>
          <a:bodyPr lIns="0" tIns="0" rIns="0" bIns="0" rtlCol="0" anchor="t">
            <a:spAutoFit/>
          </a:bodyPr>
          <a:lstStyle/>
          <a:p>
            <a:pPr marL="0" lvl="0" indent="0" algn="l">
              <a:lnSpc>
                <a:spcPts val="3079"/>
              </a:lnSpc>
              <a:spcBef>
                <a:spcPct val="0"/>
              </a:spcBef>
            </a:pPr>
            <a:r>
              <a:rPr lang="en-US" sz="2199" b="1" spc="43">
                <a:solidFill>
                  <a:srgbClr val="FFFFFF"/>
                </a:solidFill>
                <a:latin typeface="Poppins Bold"/>
                <a:ea typeface="Poppins Bold"/>
                <a:cs typeface="Poppins Bold"/>
                <a:sym typeface="Poppins Bold"/>
              </a:rPr>
              <a:t>Each of these interacts with tax legislation.</a:t>
            </a:r>
          </a:p>
        </p:txBody>
      </p:sp>
      <p:sp>
        <p:nvSpPr>
          <p:cNvPr id="9" name="TextBox 9"/>
          <p:cNvSpPr txBox="1"/>
          <p:nvPr/>
        </p:nvSpPr>
        <p:spPr>
          <a:xfrm>
            <a:off x="6343322" y="6708458"/>
            <a:ext cx="10029463" cy="1247776"/>
          </a:xfrm>
          <a:prstGeom prst="rect">
            <a:avLst/>
          </a:prstGeom>
        </p:spPr>
        <p:txBody>
          <a:bodyPr lIns="0" tIns="0" rIns="0" bIns="0" rtlCol="0" anchor="t">
            <a:spAutoFit/>
          </a:bodyPr>
          <a:lstStyle/>
          <a:p>
            <a:pPr marL="0" lvl="0" indent="0" algn="ctr">
              <a:lnSpc>
                <a:spcPts val="5099"/>
              </a:lnSpc>
              <a:spcBef>
                <a:spcPct val="0"/>
              </a:spcBef>
            </a:pPr>
            <a:r>
              <a:rPr lang="en-US" sz="2999" u="none" strike="noStrike">
                <a:solidFill>
                  <a:srgbClr val="FFFFFF">
                    <a:alpha val="71765"/>
                  </a:srgbClr>
                </a:solidFill>
                <a:latin typeface="Poppins"/>
                <a:ea typeface="Poppins"/>
                <a:cs typeface="Poppins"/>
                <a:sym typeface="Poppins"/>
              </a:rPr>
              <a:t>ERP systems must now function as </a:t>
            </a:r>
            <a:r>
              <a:rPr lang="en-US" sz="2999" b="1" u="none" strike="noStrike">
                <a:solidFill>
                  <a:srgbClr val="FFFFFF">
                    <a:alpha val="71765"/>
                  </a:srgbClr>
                </a:solidFill>
                <a:latin typeface="Poppins Bold"/>
                <a:ea typeface="Poppins Bold"/>
                <a:cs typeface="Poppins Bold"/>
                <a:sym typeface="Poppins Bold"/>
              </a:rPr>
              <a:t>compliance intelligence platforms.</a:t>
            </a:r>
          </a:p>
        </p:txBody>
      </p:sp>
      <p:sp>
        <p:nvSpPr>
          <p:cNvPr id="10" name="TextBox 10"/>
          <p:cNvSpPr txBox="1"/>
          <p:nvPr/>
        </p:nvSpPr>
        <p:spPr>
          <a:xfrm>
            <a:off x="11598970" y="4723765"/>
            <a:ext cx="5310717" cy="782321"/>
          </a:xfrm>
          <a:prstGeom prst="rect">
            <a:avLst/>
          </a:prstGeom>
        </p:spPr>
        <p:txBody>
          <a:bodyPr lIns="0" tIns="0" rIns="0" bIns="0" rtlCol="0" anchor="t">
            <a:spAutoFit/>
          </a:bodyPr>
          <a:lstStyle/>
          <a:p>
            <a:pPr marL="0" lvl="0" indent="0" algn="l">
              <a:lnSpc>
                <a:spcPts val="3079"/>
              </a:lnSpc>
              <a:spcBef>
                <a:spcPct val="0"/>
              </a:spcBef>
            </a:pPr>
            <a:r>
              <a:rPr lang="en-US" sz="2199" b="1" spc="43">
                <a:solidFill>
                  <a:srgbClr val="FFFFFF"/>
                </a:solidFill>
                <a:latin typeface="Poppins Bold"/>
                <a:ea typeface="Poppins Bold"/>
                <a:cs typeface="Poppins Bold"/>
                <a:sym typeface="Poppins Bold"/>
              </a:rPr>
              <a:t>Manual payroll environments cannot manage this complexity.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sp>
        <p:nvSpPr>
          <p:cNvPr id="2" name="Freeform 2"/>
          <p:cNvSpPr/>
          <p:nvPr/>
        </p:nvSpPr>
        <p:spPr>
          <a:xfrm rot="-2249463">
            <a:off x="12397184" y="-678758"/>
            <a:ext cx="6348520" cy="7369481"/>
          </a:xfrm>
          <a:custGeom>
            <a:avLst/>
            <a:gdLst/>
            <a:ahLst/>
            <a:cxnLst/>
            <a:rect l="l" t="t" r="r" b="b"/>
            <a:pathLst>
              <a:path w="6348520" h="7369481">
                <a:moveTo>
                  <a:pt x="0" y="0"/>
                </a:moveTo>
                <a:lnTo>
                  <a:pt x="6348520" y="0"/>
                </a:lnTo>
                <a:lnTo>
                  <a:pt x="6348520" y="7369481"/>
                </a:lnTo>
                <a:lnTo>
                  <a:pt x="0" y="7369481"/>
                </a:lnTo>
                <a:lnTo>
                  <a:pt x="0" y="0"/>
                </a:lnTo>
                <a:close/>
              </a:path>
            </a:pathLst>
          </a:custGeom>
          <a:blipFill>
            <a:blip r:embed="rId2"/>
            <a:stretch>
              <a:fillRect/>
            </a:stretch>
          </a:blipFill>
        </p:spPr>
      </p:sp>
      <p:sp>
        <p:nvSpPr>
          <p:cNvPr id="3" name="TextBox 3"/>
          <p:cNvSpPr txBox="1"/>
          <p:nvPr/>
        </p:nvSpPr>
        <p:spPr>
          <a:xfrm>
            <a:off x="4777053" y="6766272"/>
            <a:ext cx="10562353" cy="1384300"/>
          </a:xfrm>
          <a:prstGeom prst="rect">
            <a:avLst/>
          </a:prstGeom>
        </p:spPr>
        <p:txBody>
          <a:bodyPr lIns="0" tIns="0" rIns="0" bIns="0" rtlCol="0" anchor="t">
            <a:spAutoFit/>
          </a:bodyPr>
          <a:lstStyle/>
          <a:p>
            <a:pPr marL="0" lvl="0" indent="0" algn="l">
              <a:lnSpc>
                <a:spcPts val="3739"/>
              </a:lnSpc>
              <a:spcBef>
                <a:spcPct val="0"/>
              </a:spcBef>
            </a:pPr>
            <a:r>
              <a:rPr lang="en-US" sz="2199" u="none" strike="noStrike">
                <a:solidFill>
                  <a:srgbClr val="FFFFFF">
                    <a:alpha val="71765"/>
                  </a:srgbClr>
                </a:solidFill>
                <a:latin typeface="Poppins"/>
                <a:ea typeface="Poppins"/>
                <a:cs typeface="Poppins"/>
                <a:sym typeface="Poppins"/>
              </a:rPr>
              <a:t>We will systematically examine SARS changes, employee impact, legislative expectations, ERP requirements, ITS capabilities, and future upgrades. This session is designed for active participation and collaborative learning.</a:t>
            </a:r>
          </a:p>
        </p:txBody>
      </p:sp>
      <p:grpSp>
        <p:nvGrpSpPr>
          <p:cNvPr id="4" name="Group 4"/>
          <p:cNvGrpSpPr/>
          <p:nvPr/>
        </p:nvGrpSpPr>
        <p:grpSpPr>
          <a:xfrm>
            <a:off x="-2914465" y="5945568"/>
            <a:ext cx="8094199" cy="9418704"/>
            <a:chOff x="0" y="0"/>
            <a:chExt cx="698500" cy="812800"/>
          </a:xfrm>
        </p:grpSpPr>
        <p:sp>
          <p:nvSpPr>
            <p:cNvPr id="5" name="Freeform 5"/>
            <p:cNvSpPr/>
            <p:nvPr/>
          </p:nvSpPr>
          <p:spPr>
            <a:xfrm>
              <a:off x="0" y="9756"/>
              <a:ext cx="698500" cy="793289"/>
            </a:xfrm>
            <a:custGeom>
              <a:avLst/>
              <a:gdLst/>
              <a:ahLst/>
              <a:cxnLst/>
              <a:rect l="l" t="t" r="r" b="b"/>
              <a:pathLst>
                <a:path w="698500" h="793289">
                  <a:moveTo>
                    <a:pt x="380511" y="8432"/>
                  </a:moveTo>
                  <a:lnTo>
                    <a:pt x="667239" y="175256"/>
                  </a:lnTo>
                  <a:cubicBezTo>
                    <a:pt x="686593" y="186517"/>
                    <a:pt x="698500" y="207219"/>
                    <a:pt x="698500" y="229611"/>
                  </a:cubicBezTo>
                  <a:lnTo>
                    <a:pt x="698500" y="563677"/>
                  </a:lnTo>
                  <a:cubicBezTo>
                    <a:pt x="698500" y="586069"/>
                    <a:pt x="686593" y="606771"/>
                    <a:pt x="667239" y="618032"/>
                  </a:cubicBezTo>
                  <a:lnTo>
                    <a:pt x="380511" y="784856"/>
                  </a:lnTo>
                  <a:cubicBezTo>
                    <a:pt x="361187" y="796099"/>
                    <a:pt x="337313" y="796099"/>
                    <a:pt x="317989" y="784856"/>
                  </a:cubicBezTo>
                  <a:lnTo>
                    <a:pt x="31261" y="618032"/>
                  </a:lnTo>
                  <a:cubicBezTo>
                    <a:pt x="11907" y="606771"/>
                    <a:pt x="0" y="586069"/>
                    <a:pt x="0" y="563677"/>
                  </a:cubicBezTo>
                  <a:lnTo>
                    <a:pt x="0" y="229611"/>
                  </a:lnTo>
                  <a:cubicBezTo>
                    <a:pt x="0" y="207219"/>
                    <a:pt x="11907" y="186517"/>
                    <a:pt x="31261" y="175256"/>
                  </a:cubicBezTo>
                  <a:lnTo>
                    <a:pt x="317989" y="8432"/>
                  </a:lnTo>
                  <a:cubicBezTo>
                    <a:pt x="337313" y="-2811"/>
                    <a:pt x="361187" y="-2811"/>
                    <a:pt x="380511" y="8432"/>
                  </a:cubicBezTo>
                  <a:close/>
                </a:path>
              </a:pathLst>
            </a:custGeom>
            <a:solidFill>
              <a:srgbClr val="100F16"/>
            </a:solidFill>
          </p:spPr>
        </p:sp>
        <p:sp>
          <p:nvSpPr>
            <p:cNvPr id="6" name="TextBox 6"/>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7" name="TextBox 7"/>
          <p:cNvSpPr txBox="1"/>
          <p:nvPr/>
        </p:nvSpPr>
        <p:spPr>
          <a:xfrm>
            <a:off x="4777053" y="3344465"/>
            <a:ext cx="9814035" cy="1832811"/>
          </a:xfrm>
          <a:prstGeom prst="rect">
            <a:avLst/>
          </a:prstGeom>
        </p:spPr>
        <p:txBody>
          <a:bodyPr lIns="0" tIns="0" rIns="0" bIns="0" rtlCol="0" anchor="t">
            <a:spAutoFit/>
          </a:bodyPr>
          <a:lstStyle/>
          <a:p>
            <a:pPr marL="0" lvl="0" indent="0" algn="l">
              <a:lnSpc>
                <a:spcPts val="6733"/>
              </a:lnSpc>
            </a:pPr>
            <a:r>
              <a:rPr lang="en-US" sz="7014" b="1" spc="-357">
                <a:solidFill>
                  <a:srgbClr val="FFFFFF"/>
                </a:solidFill>
                <a:latin typeface="Poppins Bold"/>
                <a:ea typeface="Poppins Bold"/>
                <a:cs typeface="Poppins Bold"/>
                <a:sym typeface="Poppins Bold"/>
              </a:rPr>
              <a:t>HOW WE WILL NAVIGATE THIS SESSION</a:t>
            </a:r>
          </a:p>
        </p:txBody>
      </p:sp>
      <p:sp>
        <p:nvSpPr>
          <p:cNvPr id="8" name="TextBox 8"/>
          <p:cNvSpPr txBox="1"/>
          <p:nvPr/>
        </p:nvSpPr>
        <p:spPr>
          <a:xfrm>
            <a:off x="4777053" y="2611200"/>
            <a:ext cx="5690425" cy="375139"/>
          </a:xfrm>
          <a:prstGeom prst="rect">
            <a:avLst/>
          </a:prstGeom>
        </p:spPr>
        <p:txBody>
          <a:bodyPr lIns="0" tIns="0" rIns="0" bIns="0" rtlCol="0" anchor="t">
            <a:spAutoFit/>
          </a:bodyPr>
          <a:lstStyle/>
          <a:p>
            <a:pPr marL="0" lvl="0" indent="0" algn="l">
              <a:lnSpc>
                <a:spcPts val="2948"/>
              </a:lnSpc>
            </a:pPr>
            <a:r>
              <a:rPr lang="en-US" sz="2105" spc="1029">
                <a:solidFill>
                  <a:srgbClr val="9C8070"/>
                </a:solidFill>
                <a:latin typeface="Poppins"/>
                <a:ea typeface="Poppins"/>
                <a:cs typeface="Poppins"/>
                <a:sym typeface="Poppins"/>
              </a:rPr>
              <a:t>SESSION METHODOLOGY</a:t>
            </a:r>
          </a:p>
        </p:txBody>
      </p:sp>
      <p:sp>
        <p:nvSpPr>
          <p:cNvPr id="9" name="TextBox 9"/>
          <p:cNvSpPr txBox="1"/>
          <p:nvPr/>
        </p:nvSpPr>
        <p:spPr>
          <a:xfrm>
            <a:off x="4777053" y="6025612"/>
            <a:ext cx="5178311" cy="391795"/>
          </a:xfrm>
          <a:prstGeom prst="rect">
            <a:avLst/>
          </a:prstGeom>
        </p:spPr>
        <p:txBody>
          <a:bodyPr lIns="0" tIns="0" rIns="0" bIns="0" rtlCol="0" anchor="t">
            <a:spAutoFit/>
          </a:bodyPr>
          <a:lstStyle/>
          <a:p>
            <a:pPr marL="0" lvl="0" indent="0" algn="l">
              <a:lnSpc>
                <a:spcPts val="3079"/>
              </a:lnSpc>
              <a:spcBef>
                <a:spcPct val="0"/>
              </a:spcBef>
            </a:pPr>
            <a:r>
              <a:rPr lang="en-US" sz="2199" b="1" spc="43">
                <a:solidFill>
                  <a:srgbClr val="FFFFFF"/>
                </a:solidFill>
                <a:latin typeface="Poppins Bold"/>
                <a:ea typeface="Poppins Bold"/>
                <a:cs typeface="Poppins Bold"/>
                <a:sym typeface="Poppins Bold"/>
              </a:rPr>
              <a:t>Structured Approach</a:t>
            </a:r>
          </a:p>
        </p:txBody>
      </p:sp>
      <p:grpSp>
        <p:nvGrpSpPr>
          <p:cNvPr id="10" name="Group 10"/>
          <p:cNvGrpSpPr/>
          <p:nvPr/>
        </p:nvGrpSpPr>
        <p:grpSpPr>
          <a:xfrm>
            <a:off x="-522623" y="-1431271"/>
            <a:ext cx="4628396" cy="5385769"/>
            <a:chOff x="0" y="0"/>
            <a:chExt cx="698500" cy="812800"/>
          </a:xfrm>
        </p:grpSpPr>
        <p:sp>
          <p:nvSpPr>
            <p:cNvPr id="11" name="Freeform 11"/>
            <p:cNvSpPr/>
            <p:nvPr/>
          </p:nvSpPr>
          <p:spPr>
            <a:xfrm>
              <a:off x="0" y="17449"/>
              <a:ext cx="698500" cy="777903"/>
            </a:xfrm>
            <a:custGeom>
              <a:avLst/>
              <a:gdLst/>
              <a:ahLst/>
              <a:cxnLst/>
              <a:rect l="l" t="t" r="r" b="b"/>
              <a:pathLst>
                <a:path w="698500" h="777903">
                  <a:moveTo>
                    <a:pt x="405162" y="15081"/>
                  </a:moveTo>
                  <a:lnTo>
                    <a:pt x="642588" y="153221"/>
                  </a:lnTo>
                  <a:cubicBezTo>
                    <a:pt x="677204" y="173361"/>
                    <a:pt x="698500" y="210389"/>
                    <a:pt x="698500" y="250437"/>
                  </a:cubicBezTo>
                  <a:lnTo>
                    <a:pt x="698500" y="527465"/>
                  </a:lnTo>
                  <a:cubicBezTo>
                    <a:pt x="698500" y="567513"/>
                    <a:pt x="677204" y="604541"/>
                    <a:pt x="642588" y="624681"/>
                  </a:cubicBezTo>
                  <a:lnTo>
                    <a:pt x="405162" y="762821"/>
                  </a:lnTo>
                  <a:cubicBezTo>
                    <a:pt x="370599" y="782930"/>
                    <a:pt x="327901" y="782930"/>
                    <a:pt x="293338" y="762821"/>
                  </a:cubicBezTo>
                  <a:lnTo>
                    <a:pt x="55912" y="624681"/>
                  </a:lnTo>
                  <a:cubicBezTo>
                    <a:pt x="21296" y="604541"/>
                    <a:pt x="0" y="567513"/>
                    <a:pt x="0" y="527465"/>
                  </a:cubicBezTo>
                  <a:lnTo>
                    <a:pt x="0" y="250437"/>
                  </a:lnTo>
                  <a:cubicBezTo>
                    <a:pt x="0" y="210389"/>
                    <a:pt x="21296" y="173361"/>
                    <a:pt x="55912" y="153221"/>
                  </a:cubicBezTo>
                  <a:lnTo>
                    <a:pt x="293338" y="15081"/>
                  </a:lnTo>
                  <a:cubicBezTo>
                    <a:pt x="327901" y="-5028"/>
                    <a:pt x="370599" y="-5028"/>
                    <a:pt x="405162" y="15081"/>
                  </a:cubicBezTo>
                  <a:close/>
                </a:path>
              </a:pathLst>
            </a:custGeom>
            <a:blipFill>
              <a:blip r:embed="rId3"/>
              <a:stretch>
                <a:fillRect t="-5513" b="-5513"/>
              </a:stretch>
            </a:blipFill>
            <a:ln w="200025" cap="rnd">
              <a:solidFill>
                <a:srgbClr val="9C8070"/>
              </a:solidFill>
              <a:prstDash val="solid"/>
              <a:round/>
            </a:ln>
          </p:spPr>
        </p:sp>
      </p:grpSp>
      <p:grpSp>
        <p:nvGrpSpPr>
          <p:cNvPr id="12" name="Group 12"/>
          <p:cNvGrpSpPr/>
          <p:nvPr/>
        </p:nvGrpSpPr>
        <p:grpSpPr>
          <a:xfrm>
            <a:off x="15581868" y="7962036"/>
            <a:ext cx="4628396" cy="5385769"/>
            <a:chOff x="0" y="0"/>
            <a:chExt cx="698500" cy="812800"/>
          </a:xfrm>
        </p:grpSpPr>
        <p:sp>
          <p:nvSpPr>
            <p:cNvPr id="13" name="Freeform 13"/>
            <p:cNvSpPr/>
            <p:nvPr/>
          </p:nvSpPr>
          <p:spPr>
            <a:xfrm>
              <a:off x="0" y="17449"/>
              <a:ext cx="698500" cy="777903"/>
            </a:xfrm>
            <a:custGeom>
              <a:avLst/>
              <a:gdLst/>
              <a:ahLst/>
              <a:cxnLst/>
              <a:rect l="l" t="t" r="r" b="b"/>
              <a:pathLst>
                <a:path w="698500" h="777903">
                  <a:moveTo>
                    <a:pt x="405162" y="15081"/>
                  </a:moveTo>
                  <a:lnTo>
                    <a:pt x="642588" y="153221"/>
                  </a:lnTo>
                  <a:cubicBezTo>
                    <a:pt x="677204" y="173361"/>
                    <a:pt x="698500" y="210389"/>
                    <a:pt x="698500" y="250437"/>
                  </a:cubicBezTo>
                  <a:lnTo>
                    <a:pt x="698500" y="527465"/>
                  </a:lnTo>
                  <a:cubicBezTo>
                    <a:pt x="698500" y="567513"/>
                    <a:pt x="677204" y="604541"/>
                    <a:pt x="642588" y="624681"/>
                  </a:cubicBezTo>
                  <a:lnTo>
                    <a:pt x="405162" y="762821"/>
                  </a:lnTo>
                  <a:cubicBezTo>
                    <a:pt x="370599" y="782930"/>
                    <a:pt x="327901" y="782930"/>
                    <a:pt x="293338" y="762821"/>
                  </a:cubicBezTo>
                  <a:lnTo>
                    <a:pt x="55912" y="624681"/>
                  </a:lnTo>
                  <a:cubicBezTo>
                    <a:pt x="21296" y="604541"/>
                    <a:pt x="0" y="567513"/>
                    <a:pt x="0" y="527465"/>
                  </a:cubicBezTo>
                  <a:lnTo>
                    <a:pt x="0" y="250437"/>
                  </a:lnTo>
                  <a:cubicBezTo>
                    <a:pt x="0" y="210389"/>
                    <a:pt x="21296" y="173361"/>
                    <a:pt x="55912" y="153221"/>
                  </a:cubicBezTo>
                  <a:lnTo>
                    <a:pt x="293338" y="15081"/>
                  </a:lnTo>
                  <a:cubicBezTo>
                    <a:pt x="327901" y="-5028"/>
                    <a:pt x="370599" y="-5028"/>
                    <a:pt x="405162" y="15081"/>
                  </a:cubicBezTo>
                  <a:close/>
                </a:path>
              </a:pathLst>
            </a:custGeom>
            <a:blipFill>
              <a:blip r:embed="rId4"/>
              <a:stretch>
                <a:fillRect l="-34312" t="-439" r="-34312" b="-439"/>
              </a:stretch>
            </a:blipFill>
            <a:ln w="200025" cap="rnd">
              <a:solidFill>
                <a:srgbClr val="9C8070"/>
              </a:solidFill>
              <a:prstDash val="solid"/>
              <a:round/>
            </a:ln>
          </p:spPr>
        </p:sp>
      </p:grpSp>
      <p:sp>
        <p:nvSpPr>
          <p:cNvPr id="14" name="TextBox 14"/>
          <p:cNvSpPr txBox="1"/>
          <p:nvPr/>
        </p:nvSpPr>
        <p:spPr>
          <a:xfrm>
            <a:off x="10724653" y="6025612"/>
            <a:ext cx="6419621" cy="391795"/>
          </a:xfrm>
          <a:prstGeom prst="rect">
            <a:avLst/>
          </a:prstGeom>
        </p:spPr>
        <p:txBody>
          <a:bodyPr lIns="0" tIns="0" rIns="0" bIns="0" rtlCol="0" anchor="t">
            <a:spAutoFit/>
          </a:bodyPr>
          <a:lstStyle/>
          <a:p>
            <a:pPr marL="0" lvl="0" indent="0" algn="l">
              <a:lnSpc>
                <a:spcPts val="3079"/>
              </a:lnSpc>
              <a:spcBef>
                <a:spcPct val="0"/>
              </a:spcBef>
            </a:pPr>
            <a:r>
              <a:rPr lang="en-US" sz="2199" b="1" spc="43">
                <a:solidFill>
                  <a:srgbClr val="FFFFFF"/>
                </a:solidFill>
                <a:latin typeface="Poppins Bold"/>
                <a:ea typeface="Poppins Bold"/>
                <a:cs typeface="Poppins Bold"/>
                <a:sym typeface="Poppins Bold"/>
              </a:rPr>
              <a:t>Interactive Discussion &amp; Engagement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grpSp>
        <p:nvGrpSpPr>
          <p:cNvPr id="2" name="Group 2"/>
          <p:cNvGrpSpPr/>
          <p:nvPr/>
        </p:nvGrpSpPr>
        <p:grpSpPr>
          <a:xfrm>
            <a:off x="11302682" y="-9620474"/>
            <a:ext cx="11516017" cy="13400456"/>
            <a:chOff x="0" y="0"/>
            <a:chExt cx="698500" cy="812800"/>
          </a:xfrm>
        </p:grpSpPr>
        <p:sp>
          <p:nvSpPr>
            <p:cNvPr id="3" name="Freeform 3"/>
            <p:cNvSpPr/>
            <p:nvPr/>
          </p:nvSpPr>
          <p:spPr>
            <a:xfrm>
              <a:off x="0" y="6857"/>
              <a:ext cx="698500" cy="799086"/>
            </a:xfrm>
            <a:custGeom>
              <a:avLst/>
              <a:gdLst/>
              <a:ahLst/>
              <a:cxnLst/>
              <a:rect l="l" t="t" r="r" b="b"/>
              <a:pathLst>
                <a:path w="698500" h="799086">
                  <a:moveTo>
                    <a:pt x="371222" y="5927"/>
                  </a:moveTo>
                  <a:lnTo>
                    <a:pt x="676528" y="183559"/>
                  </a:lnTo>
                  <a:cubicBezTo>
                    <a:pt x="690131" y="191474"/>
                    <a:pt x="698500" y="206025"/>
                    <a:pt x="698500" y="221763"/>
                  </a:cubicBezTo>
                  <a:lnTo>
                    <a:pt x="698500" y="577323"/>
                  </a:lnTo>
                  <a:cubicBezTo>
                    <a:pt x="698500" y="593061"/>
                    <a:pt x="690131" y="607612"/>
                    <a:pt x="676528" y="615527"/>
                  </a:cubicBezTo>
                  <a:lnTo>
                    <a:pt x="371222" y="793159"/>
                  </a:lnTo>
                  <a:cubicBezTo>
                    <a:pt x="357640" y="801062"/>
                    <a:pt x="340860" y="801062"/>
                    <a:pt x="327278" y="793159"/>
                  </a:cubicBezTo>
                  <a:lnTo>
                    <a:pt x="21972" y="615527"/>
                  </a:lnTo>
                  <a:cubicBezTo>
                    <a:pt x="8369" y="607612"/>
                    <a:pt x="0" y="593061"/>
                    <a:pt x="0" y="577323"/>
                  </a:cubicBezTo>
                  <a:lnTo>
                    <a:pt x="0" y="221763"/>
                  </a:lnTo>
                  <a:cubicBezTo>
                    <a:pt x="0" y="206025"/>
                    <a:pt x="8369" y="191474"/>
                    <a:pt x="21972" y="183559"/>
                  </a:cubicBezTo>
                  <a:lnTo>
                    <a:pt x="327278" y="5927"/>
                  </a:lnTo>
                  <a:cubicBezTo>
                    <a:pt x="340860" y="-1976"/>
                    <a:pt x="357640" y="-1976"/>
                    <a:pt x="371222" y="5927"/>
                  </a:cubicBezTo>
                  <a:close/>
                </a:path>
              </a:pathLst>
            </a:custGeom>
            <a:solidFill>
              <a:srgbClr val="100F16"/>
            </a:solidFill>
          </p:spPr>
        </p:sp>
        <p:sp>
          <p:nvSpPr>
            <p:cNvPr id="4" name="TextBox 4"/>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5" name="Freeform 5"/>
          <p:cNvSpPr/>
          <p:nvPr/>
        </p:nvSpPr>
        <p:spPr>
          <a:xfrm rot="-2249463">
            <a:off x="-959460" y="22857"/>
            <a:ext cx="5641412" cy="5641412"/>
          </a:xfrm>
          <a:custGeom>
            <a:avLst/>
            <a:gdLst/>
            <a:ahLst/>
            <a:cxnLst/>
            <a:rect l="l" t="t" r="r" b="b"/>
            <a:pathLst>
              <a:path w="5641412" h="5641412">
                <a:moveTo>
                  <a:pt x="0" y="0"/>
                </a:moveTo>
                <a:lnTo>
                  <a:pt x="5641411" y="0"/>
                </a:lnTo>
                <a:lnTo>
                  <a:pt x="5641411" y="5641412"/>
                </a:lnTo>
                <a:lnTo>
                  <a:pt x="0" y="56414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2249463">
            <a:off x="-1406972" y="8684055"/>
            <a:ext cx="3415463" cy="3415463"/>
          </a:xfrm>
          <a:custGeom>
            <a:avLst/>
            <a:gdLst/>
            <a:ahLst/>
            <a:cxnLst/>
            <a:rect l="l" t="t" r="r" b="b"/>
            <a:pathLst>
              <a:path w="3415463" h="3415463">
                <a:moveTo>
                  <a:pt x="0" y="0"/>
                </a:moveTo>
                <a:lnTo>
                  <a:pt x="3415463" y="0"/>
                </a:lnTo>
                <a:lnTo>
                  <a:pt x="3415463" y="3415463"/>
                </a:lnTo>
                <a:lnTo>
                  <a:pt x="0" y="3415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8817922">
            <a:off x="16580269" y="-1027828"/>
            <a:ext cx="3415463" cy="3415463"/>
          </a:xfrm>
          <a:custGeom>
            <a:avLst/>
            <a:gdLst/>
            <a:ahLst/>
            <a:cxnLst/>
            <a:rect l="l" t="t" r="r" b="b"/>
            <a:pathLst>
              <a:path w="3415463" h="3415463">
                <a:moveTo>
                  <a:pt x="0" y="0"/>
                </a:moveTo>
                <a:lnTo>
                  <a:pt x="3415462" y="0"/>
                </a:lnTo>
                <a:lnTo>
                  <a:pt x="3415462" y="3415462"/>
                </a:lnTo>
                <a:lnTo>
                  <a:pt x="0" y="34154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1530504" y="3856181"/>
            <a:ext cx="8043538" cy="756947"/>
          </a:xfrm>
          <a:prstGeom prst="rect">
            <a:avLst/>
          </a:prstGeom>
        </p:spPr>
        <p:txBody>
          <a:bodyPr lIns="0" tIns="0" rIns="0" bIns="0" rtlCol="0" anchor="t">
            <a:spAutoFit/>
          </a:bodyPr>
          <a:lstStyle/>
          <a:p>
            <a:pPr marL="0" lvl="0" indent="0" algn="l">
              <a:lnSpc>
                <a:spcPts val="5263"/>
              </a:lnSpc>
            </a:pPr>
            <a:r>
              <a:rPr lang="en-US" sz="5483" b="1" spc="-279">
                <a:solidFill>
                  <a:srgbClr val="FFFFFF"/>
                </a:solidFill>
                <a:latin typeface="Poppins Bold"/>
                <a:ea typeface="Poppins Bold"/>
                <a:cs typeface="Poppins Bold"/>
                <a:sym typeface="Poppins Bold"/>
              </a:rPr>
              <a:t>LEGISLATIVE LANDSCAPE</a:t>
            </a:r>
          </a:p>
        </p:txBody>
      </p:sp>
      <p:sp>
        <p:nvSpPr>
          <p:cNvPr id="9" name="TextBox 9"/>
          <p:cNvSpPr txBox="1"/>
          <p:nvPr/>
        </p:nvSpPr>
        <p:spPr>
          <a:xfrm>
            <a:off x="1530504" y="2786413"/>
            <a:ext cx="5690425" cy="640080"/>
          </a:xfrm>
          <a:prstGeom prst="rect">
            <a:avLst/>
          </a:prstGeom>
        </p:spPr>
        <p:txBody>
          <a:bodyPr lIns="0" tIns="0" rIns="0" bIns="0" rtlCol="0" anchor="t">
            <a:spAutoFit/>
          </a:bodyPr>
          <a:lstStyle/>
          <a:p>
            <a:pPr marL="0" lvl="0" indent="0" algn="l">
              <a:lnSpc>
                <a:spcPts val="2520"/>
              </a:lnSpc>
            </a:pPr>
            <a:r>
              <a:rPr lang="en-US" sz="1800" spc="880">
                <a:solidFill>
                  <a:srgbClr val="9C8070"/>
                </a:solidFill>
                <a:latin typeface="Poppins"/>
                <a:ea typeface="Poppins"/>
                <a:cs typeface="Poppins"/>
                <a:sym typeface="Poppins"/>
              </a:rPr>
              <a:t>SESSION 44 | ITS USER GROUP CONFERENCE 2026</a:t>
            </a:r>
          </a:p>
        </p:txBody>
      </p:sp>
      <p:sp>
        <p:nvSpPr>
          <p:cNvPr id="10" name="TextBox 10"/>
          <p:cNvSpPr txBox="1"/>
          <p:nvPr/>
        </p:nvSpPr>
        <p:spPr>
          <a:xfrm>
            <a:off x="1530504" y="5386084"/>
            <a:ext cx="6990070" cy="841387"/>
          </a:xfrm>
          <a:prstGeom prst="rect">
            <a:avLst/>
          </a:prstGeom>
        </p:spPr>
        <p:txBody>
          <a:bodyPr lIns="0" tIns="0" rIns="0" bIns="0" rtlCol="0" anchor="t">
            <a:spAutoFit/>
          </a:bodyPr>
          <a:lstStyle/>
          <a:p>
            <a:pPr marL="0" lvl="0" indent="0" algn="l">
              <a:lnSpc>
                <a:spcPts val="3385"/>
              </a:lnSpc>
              <a:spcBef>
                <a:spcPct val="0"/>
              </a:spcBef>
            </a:pPr>
            <a:r>
              <a:rPr lang="en-US" sz="1991" u="none" strike="noStrike">
                <a:solidFill>
                  <a:srgbClr val="FFFFFF">
                    <a:alpha val="71765"/>
                  </a:srgbClr>
                </a:solidFill>
                <a:latin typeface="Poppins"/>
                <a:ea typeface="Poppins"/>
                <a:cs typeface="Poppins"/>
                <a:sym typeface="Poppins"/>
              </a:rPr>
              <a:t>The following legislation governs payroll compliance in South Africa.</a:t>
            </a:r>
          </a:p>
        </p:txBody>
      </p:sp>
      <p:sp>
        <p:nvSpPr>
          <p:cNvPr id="11" name="TextBox 11"/>
          <p:cNvSpPr txBox="1"/>
          <p:nvPr/>
        </p:nvSpPr>
        <p:spPr>
          <a:xfrm>
            <a:off x="10238820" y="1844461"/>
            <a:ext cx="4565931"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Income Tax Act</a:t>
            </a:r>
          </a:p>
        </p:txBody>
      </p:sp>
      <p:sp>
        <p:nvSpPr>
          <p:cNvPr id="12" name="TextBox 12"/>
          <p:cNvSpPr txBox="1"/>
          <p:nvPr/>
        </p:nvSpPr>
        <p:spPr>
          <a:xfrm>
            <a:off x="10229053" y="3022943"/>
            <a:ext cx="3970101"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 Tax Administration Act</a:t>
            </a:r>
          </a:p>
        </p:txBody>
      </p:sp>
      <p:sp>
        <p:nvSpPr>
          <p:cNvPr id="13" name="TextBox 13"/>
          <p:cNvSpPr txBox="1"/>
          <p:nvPr/>
        </p:nvSpPr>
        <p:spPr>
          <a:xfrm>
            <a:off x="10238820" y="7042150"/>
            <a:ext cx="4565931"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Unemployment Insurance Act</a:t>
            </a:r>
          </a:p>
        </p:txBody>
      </p:sp>
      <p:sp>
        <p:nvSpPr>
          <p:cNvPr id="14" name="TextBox 14"/>
          <p:cNvSpPr txBox="1"/>
          <p:nvPr/>
        </p:nvSpPr>
        <p:spPr>
          <a:xfrm>
            <a:off x="5552273" y="8386826"/>
            <a:ext cx="11707027" cy="450850"/>
          </a:xfrm>
          <a:prstGeom prst="rect">
            <a:avLst/>
          </a:prstGeom>
        </p:spPr>
        <p:txBody>
          <a:bodyPr lIns="0" tIns="0" rIns="0" bIns="0" rtlCol="0" anchor="t">
            <a:spAutoFit/>
          </a:bodyPr>
          <a:lstStyle/>
          <a:p>
            <a:pPr marL="0" lvl="0" indent="0" algn="l">
              <a:lnSpc>
                <a:spcPts val="3739"/>
              </a:lnSpc>
              <a:spcBef>
                <a:spcPct val="0"/>
              </a:spcBef>
            </a:pPr>
            <a:r>
              <a:rPr lang="en-US" sz="2199">
                <a:solidFill>
                  <a:srgbClr val="FFFFFF">
                    <a:alpha val="71765"/>
                  </a:srgbClr>
                </a:solidFill>
                <a:latin typeface="Poppins"/>
                <a:ea typeface="Poppins"/>
                <a:cs typeface="Poppins"/>
                <a:sym typeface="Poppins"/>
              </a:rPr>
              <a:t>Payroll systems</a:t>
            </a:r>
            <a:r>
              <a:rPr lang="en-US" sz="2199" u="none" strike="noStrike">
                <a:solidFill>
                  <a:srgbClr val="FFFFFF">
                    <a:alpha val="71765"/>
                  </a:srgbClr>
                </a:solidFill>
                <a:latin typeface="Poppins"/>
                <a:ea typeface="Poppins"/>
                <a:cs typeface="Poppins"/>
                <a:sym typeface="Poppins"/>
              </a:rPr>
              <a:t> must simultaneously comply with multiple statutory frameworks.</a:t>
            </a:r>
          </a:p>
        </p:txBody>
      </p:sp>
      <p:grpSp>
        <p:nvGrpSpPr>
          <p:cNvPr id="15" name="Group 15"/>
          <p:cNvGrpSpPr/>
          <p:nvPr/>
        </p:nvGrpSpPr>
        <p:grpSpPr>
          <a:xfrm>
            <a:off x="9696644" y="7108825"/>
            <a:ext cx="245204" cy="285328"/>
            <a:chOff x="0" y="0"/>
            <a:chExt cx="698500" cy="812800"/>
          </a:xfrm>
        </p:grpSpPr>
        <p:sp>
          <p:nvSpPr>
            <p:cNvPr id="16" name="Freeform 16"/>
            <p:cNvSpPr/>
            <p:nvPr/>
          </p:nvSpPr>
          <p:spPr>
            <a:xfrm>
              <a:off x="0" y="54496"/>
              <a:ext cx="698500" cy="703807"/>
            </a:xfrm>
            <a:custGeom>
              <a:avLst/>
              <a:gdLst/>
              <a:ahLst/>
              <a:cxnLst/>
              <a:rect l="l" t="t" r="r" b="b"/>
              <a:pathLst>
                <a:path w="698500" h="703807">
                  <a:moveTo>
                    <a:pt x="523875" y="47104"/>
                  </a:moveTo>
                  <a:lnTo>
                    <a:pt x="523875" y="47104"/>
                  </a:lnTo>
                  <a:cubicBezTo>
                    <a:pt x="631989" y="110007"/>
                    <a:pt x="698500" y="225653"/>
                    <a:pt x="698500" y="350735"/>
                  </a:cubicBezTo>
                  <a:lnTo>
                    <a:pt x="698500" y="353073"/>
                  </a:lnTo>
                  <a:cubicBezTo>
                    <a:pt x="698500" y="478155"/>
                    <a:pt x="631989" y="593801"/>
                    <a:pt x="523875" y="656704"/>
                  </a:cubicBezTo>
                  <a:lnTo>
                    <a:pt x="523875" y="656704"/>
                  </a:lnTo>
                  <a:cubicBezTo>
                    <a:pt x="415929" y="719509"/>
                    <a:pt x="282571" y="719509"/>
                    <a:pt x="174625" y="656704"/>
                  </a:cubicBezTo>
                  <a:lnTo>
                    <a:pt x="174625" y="656704"/>
                  </a:lnTo>
                  <a:cubicBezTo>
                    <a:pt x="66511" y="593801"/>
                    <a:pt x="0" y="478155"/>
                    <a:pt x="0" y="353073"/>
                  </a:cubicBezTo>
                  <a:lnTo>
                    <a:pt x="0" y="350735"/>
                  </a:lnTo>
                  <a:cubicBezTo>
                    <a:pt x="0" y="225653"/>
                    <a:pt x="66511" y="110007"/>
                    <a:pt x="174625" y="47104"/>
                  </a:cubicBezTo>
                  <a:lnTo>
                    <a:pt x="174625" y="47104"/>
                  </a:lnTo>
                  <a:cubicBezTo>
                    <a:pt x="282571" y="-15701"/>
                    <a:pt x="415929" y="-15701"/>
                    <a:pt x="523875" y="47104"/>
                  </a:cubicBezTo>
                  <a:close/>
                </a:path>
              </a:pathLst>
            </a:custGeom>
            <a:solidFill>
              <a:srgbClr val="9C8070"/>
            </a:solidFill>
          </p:spPr>
        </p:sp>
        <p:sp>
          <p:nvSpPr>
            <p:cNvPr id="17" name="TextBox 17"/>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grpSp>
        <p:nvGrpSpPr>
          <p:cNvPr id="18" name="Group 18"/>
          <p:cNvGrpSpPr/>
          <p:nvPr/>
        </p:nvGrpSpPr>
        <p:grpSpPr>
          <a:xfrm>
            <a:off x="9696644" y="3135028"/>
            <a:ext cx="245204" cy="285328"/>
            <a:chOff x="0" y="0"/>
            <a:chExt cx="698500" cy="812800"/>
          </a:xfrm>
        </p:grpSpPr>
        <p:sp>
          <p:nvSpPr>
            <p:cNvPr id="19" name="Freeform 19"/>
            <p:cNvSpPr/>
            <p:nvPr/>
          </p:nvSpPr>
          <p:spPr>
            <a:xfrm>
              <a:off x="0" y="54496"/>
              <a:ext cx="698500" cy="703807"/>
            </a:xfrm>
            <a:custGeom>
              <a:avLst/>
              <a:gdLst/>
              <a:ahLst/>
              <a:cxnLst/>
              <a:rect l="l" t="t" r="r" b="b"/>
              <a:pathLst>
                <a:path w="698500" h="703807">
                  <a:moveTo>
                    <a:pt x="523875" y="47104"/>
                  </a:moveTo>
                  <a:lnTo>
                    <a:pt x="523875" y="47104"/>
                  </a:lnTo>
                  <a:cubicBezTo>
                    <a:pt x="631989" y="110007"/>
                    <a:pt x="698500" y="225653"/>
                    <a:pt x="698500" y="350735"/>
                  </a:cubicBezTo>
                  <a:lnTo>
                    <a:pt x="698500" y="353073"/>
                  </a:lnTo>
                  <a:cubicBezTo>
                    <a:pt x="698500" y="478155"/>
                    <a:pt x="631989" y="593801"/>
                    <a:pt x="523875" y="656704"/>
                  </a:cubicBezTo>
                  <a:lnTo>
                    <a:pt x="523875" y="656704"/>
                  </a:lnTo>
                  <a:cubicBezTo>
                    <a:pt x="415929" y="719509"/>
                    <a:pt x="282571" y="719509"/>
                    <a:pt x="174625" y="656704"/>
                  </a:cubicBezTo>
                  <a:lnTo>
                    <a:pt x="174625" y="656704"/>
                  </a:lnTo>
                  <a:cubicBezTo>
                    <a:pt x="66511" y="593801"/>
                    <a:pt x="0" y="478155"/>
                    <a:pt x="0" y="353073"/>
                  </a:cubicBezTo>
                  <a:lnTo>
                    <a:pt x="0" y="350735"/>
                  </a:lnTo>
                  <a:cubicBezTo>
                    <a:pt x="0" y="225653"/>
                    <a:pt x="66511" y="110007"/>
                    <a:pt x="174625" y="47104"/>
                  </a:cubicBezTo>
                  <a:lnTo>
                    <a:pt x="174625" y="47104"/>
                  </a:lnTo>
                  <a:cubicBezTo>
                    <a:pt x="282571" y="-15701"/>
                    <a:pt x="415929" y="-15701"/>
                    <a:pt x="523875" y="47104"/>
                  </a:cubicBezTo>
                  <a:close/>
                </a:path>
              </a:pathLst>
            </a:custGeom>
            <a:solidFill>
              <a:srgbClr val="9C8070"/>
            </a:solidFill>
          </p:spPr>
        </p:sp>
        <p:sp>
          <p:nvSpPr>
            <p:cNvPr id="20" name="TextBox 20"/>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grpSp>
        <p:nvGrpSpPr>
          <p:cNvPr id="21" name="Group 21"/>
          <p:cNvGrpSpPr/>
          <p:nvPr/>
        </p:nvGrpSpPr>
        <p:grpSpPr>
          <a:xfrm>
            <a:off x="9574042" y="1911136"/>
            <a:ext cx="245204" cy="285328"/>
            <a:chOff x="0" y="0"/>
            <a:chExt cx="698500" cy="812800"/>
          </a:xfrm>
        </p:grpSpPr>
        <p:sp>
          <p:nvSpPr>
            <p:cNvPr id="22" name="Freeform 22"/>
            <p:cNvSpPr/>
            <p:nvPr/>
          </p:nvSpPr>
          <p:spPr>
            <a:xfrm>
              <a:off x="0" y="54496"/>
              <a:ext cx="698500" cy="703807"/>
            </a:xfrm>
            <a:custGeom>
              <a:avLst/>
              <a:gdLst/>
              <a:ahLst/>
              <a:cxnLst/>
              <a:rect l="l" t="t" r="r" b="b"/>
              <a:pathLst>
                <a:path w="698500" h="703807">
                  <a:moveTo>
                    <a:pt x="523875" y="47104"/>
                  </a:moveTo>
                  <a:lnTo>
                    <a:pt x="523875" y="47104"/>
                  </a:lnTo>
                  <a:cubicBezTo>
                    <a:pt x="631989" y="110007"/>
                    <a:pt x="698500" y="225653"/>
                    <a:pt x="698500" y="350735"/>
                  </a:cubicBezTo>
                  <a:lnTo>
                    <a:pt x="698500" y="353073"/>
                  </a:lnTo>
                  <a:cubicBezTo>
                    <a:pt x="698500" y="478155"/>
                    <a:pt x="631989" y="593801"/>
                    <a:pt x="523875" y="656704"/>
                  </a:cubicBezTo>
                  <a:lnTo>
                    <a:pt x="523875" y="656704"/>
                  </a:lnTo>
                  <a:cubicBezTo>
                    <a:pt x="415929" y="719509"/>
                    <a:pt x="282571" y="719509"/>
                    <a:pt x="174625" y="656704"/>
                  </a:cubicBezTo>
                  <a:lnTo>
                    <a:pt x="174625" y="656704"/>
                  </a:lnTo>
                  <a:cubicBezTo>
                    <a:pt x="66511" y="593801"/>
                    <a:pt x="0" y="478155"/>
                    <a:pt x="0" y="353073"/>
                  </a:cubicBezTo>
                  <a:lnTo>
                    <a:pt x="0" y="350735"/>
                  </a:lnTo>
                  <a:cubicBezTo>
                    <a:pt x="0" y="225653"/>
                    <a:pt x="66511" y="110007"/>
                    <a:pt x="174625" y="47104"/>
                  </a:cubicBezTo>
                  <a:lnTo>
                    <a:pt x="174625" y="47104"/>
                  </a:lnTo>
                  <a:cubicBezTo>
                    <a:pt x="282571" y="-15701"/>
                    <a:pt x="415929" y="-15701"/>
                    <a:pt x="523875" y="47104"/>
                  </a:cubicBezTo>
                  <a:close/>
                </a:path>
              </a:pathLst>
            </a:custGeom>
            <a:solidFill>
              <a:srgbClr val="9C8070"/>
            </a:solidFill>
          </p:spPr>
        </p:sp>
        <p:sp>
          <p:nvSpPr>
            <p:cNvPr id="23" name="TextBox 23"/>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grpSp>
        <p:nvGrpSpPr>
          <p:cNvPr id="24" name="Group 24"/>
          <p:cNvGrpSpPr/>
          <p:nvPr/>
        </p:nvGrpSpPr>
        <p:grpSpPr>
          <a:xfrm>
            <a:off x="1530504" y="8299778"/>
            <a:ext cx="2845213" cy="758170"/>
            <a:chOff x="0" y="0"/>
            <a:chExt cx="1078046" cy="287269"/>
          </a:xfrm>
        </p:grpSpPr>
        <p:sp>
          <p:nvSpPr>
            <p:cNvPr id="25" name="Freeform 25"/>
            <p:cNvSpPr/>
            <p:nvPr/>
          </p:nvSpPr>
          <p:spPr>
            <a:xfrm>
              <a:off x="0" y="0"/>
              <a:ext cx="1078046" cy="287269"/>
            </a:xfrm>
            <a:custGeom>
              <a:avLst/>
              <a:gdLst/>
              <a:ahLst/>
              <a:cxnLst/>
              <a:rect l="l" t="t" r="r" b="b"/>
              <a:pathLst>
                <a:path w="1078046" h="287269">
                  <a:moveTo>
                    <a:pt x="143635" y="0"/>
                  </a:moveTo>
                  <a:lnTo>
                    <a:pt x="934412" y="0"/>
                  </a:lnTo>
                  <a:cubicBezTo>
                    <a:pt x="972506" y="0"/>
                    <a:pt x="1009040" y="15133"/>
                    <a:pt x="1035977" y="42070"/>
                  </a:cubicBezTo>
                  <a:cubicBezTo>
                    <a:pt x="1062913" y="69006"/>
                    <a:pt x="1078046" y="105540"/>
                    <a:pt x="1078046" y="143635"/>
                  </a:cubicBezTo>
                  <a:lnTo>
                    <a:pt x="1078046" y="143635"/>
                  </a:lnTo>
                  <a:cubicBezTo>
                    <a:pt x="1078046" y="181729"/>
                    <a:pt x="1062913" y="218263"/>
                    <a:pt x="1035977" y="245200"/>
                  </a:cubicBezTo>
                  <a:cubicBezTo>
                    <a:pt x="1009040" y="272136"/>
                    <a:pt x="972506" y="287269"/>
                    <a:pt x="934412" y="287269"/>
                  </a:cubicBezTo>
                  <a:lnTo>
                    <a:pt x="143635" y="287269"/>
                  </a:lnTo>
                  <a:cubicBezTo>
                    <a:pt x="105540" y="287269"/>
                    <a:pt x="69006" y="272136"/>
                    <a:pt x="42070" y="245200"/>
                  </a:cubicBezTo>
                  <a:cubicBezTo>
                    <a:pt x="15133" y="218263"/>
                    <a:pt x="0" y="181729"/>
                    <a:pt x="0" y="143635"/>
                  </a:cubicBezTo>
                  <a:lnTo>
                    <a:pt x="0" y="143635"/>
                  </a:lnTo>
                  <a:cubicBezTo>
                    <a:pt x="0" y="105540"/>
                    <a:pt x="15133" y="69006"/>
                    <a:pt x="42070" y="42070"/>
                  </a:cubicBezTo>
                  <a:cubicBezTo>
                    <a:pt x="69006" y="15133"/>
                    <a:pt x="105540" y="0"/>
                    <a:pt x="143635" y="0"/>
                  </a:cubicBezTo>
                  <a:close/>
                </a:path>
              </a:pathLst>
            </a:custGeom>
            <a:solidFill>
              <a:srgbClr val="9C8070"/>
            </a:solidFill>
            <a:ln cap="rnd">
              <a:noFill/>
              <a:prstDash val="solid"/>
              <a:round/>
            </a:ln>
          </p:spPr>
        </p:sp>
        <p:sp>
          <p:nvSpPr>
            <p:cNvPr id="26" name="TextBox 26"/>
            <p:cNvSpPr txBox="1"/>
            <p:nvPr/>
          </p:nvSpPr>
          <p:spPr>
            <a:xfrm>
              <a:off x="0" y="-28575"/>
              <a:ext cx="1078046" cy="315844"/>
            </a:xfrm>
            <a:prstGeom prst="rect">
              <a:avLst/>
            </a:prstGeom>
          </p:spPr>
          <p:txBody>
            <a:bodyPr lIns="50800" tIns="50800" rIns="50800" bIns="50800" rtlCol="0" anchor="ctr"/>
            <a:lstStyle/>
            <a:p>
              <a:pPr marL="0" lvl="0" indent="0" algn="ctr">
                <a:lnSpc>
                  <a:spcPts val="3469"/>
                </a:lnSpc>
                <a:spcBef>
                  <a:spcPct val="0"/>
                </a:spcBef>
              </a:pPr>
              <a:endParaRPr/>
            </a:p>
          </p:txBody>
        </p:sp>
      </p:grpSp>
      <p:sp>
        <p:nvSpPr>
          <p:cNvPr id="27" name="TextBox 27"/>
          <p:cNvSpPr txBox="1"/>
          <p:nvPr/>
        </p:nvSpPr>
        <p:spPr>
          <a:xfrm>
            <a:off x="1588860" y="8482076"/>
            <a:ext cx="2728500" cy="208566"/>
          </a:xfrm>
          <a:prstGeom prst="rect">
            <a:avLst/>
          </a:prstGeom>
        </p:spPr>
        <p:txBody>
          <a:bodyPr lIns="0" tIns="0" rIns="0" bIns="0" rtlCol="0" anchor="t">
            <a:spAutoFit/>
          </a:bodyPr>
          <a:lstStyle/>
          <a:p>
            <a:pPr marL="0" lvl="0" indent="0" algn="ctr">
              <a:lnSpc>
                <a:spcPts val="1680"/>
              </a:lnSpc>
              <a:spcBef>
                <a:spcPct val="0"/>
              </a:spcBef>
            </a:pPr>
            <a:r>
              <a:rPr lang="en-US" sz="1200" b="1" spc="150">
                <a:solidFill>
                  <a:srgbClr val="21202C"/>
                </a:solidFill>
                <a:latin typeface="Poppins Bold"/>
                <a:ea typeface="Poppins Bold"/>
                <a:cs typeface="Poppins Bold"/>
                <a:sym typeface="Poppins Bold"/>
              </a:rPr>
              <a:t>VIEW SOLUTIONS</a:t>
            </a:r>
          </a:p>
        </p:txBody>
      </p:sp>
      <p:sp>
        <p:nvSpPr>
          <p:cNvPr id="28" name="TextBox 28"/>
          <p:cNvSpPr txBox="1"/>
          <p:nvPr/>
        </p:nvSpPr>
        <p:spPr>
          <a:xfrm>
            <a:off x="10238820" y="4296656"/>
            <a:ext cx="7920669"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Compensation for Occupational Injuries and Diseases Act</a:t>
            </a:r>
          </a:p>
        </p:txBody>
      </p:sp>
      <p:grpSp>
        <p:nvGrpSpPr>
          <p:cNvPr id="29" name="Group 29"/>
          <p:cNvGrpSpPr/>
          <p:nvPr/>
        </p:nvGrpSpPr>
        <p:grpSpPr>
          <a:xfrm>
            <a:off x="9696644" y="4363331"/>
            <a:ext cx="245204" cy="285328"/>
            <a:chOff x="0" y="0"/>
            <a:chExt cx="698500" cy="812800"/>
          </a:xfrm>
        </p:grpSpPr>
        <p:sp>
          <p:nvSpPr>
            <p:cNvPr id="30" name="Freeform 30"/>
            <p:cNvSpPr/>
            <p:nvPr/>
          </p:nvSpPr>
          <p:spPr>
            <a:xfrm>
              <a:off x="0" y="54496"/>
              <a:ext cx="698500" cy="703807"/>
            </a:xfrm>
            <a:custGeom>
              <a:avLst/>
              <a:gdLst/>
              <a:ahLst/>
              <a:cxnLst/>
              <a:rect l="l" t="t" r="r" b="b"/>
              <a:pathLst>
                <a:path w="698500" h="703807">
                  <a:moveTo>
                    <a:pt x="523875" y="47104"/>
                  </a:moveTo>
                  <a:lnTo>
                    <a:pt x="523875" y="47104"/>
                  </a:lnTo>
                  <a:cubicBezTo>
                    <a:pt x="631989" y="110007"/>
                    <a:pt x="698500" y="225653"/>
                    <a:pt x="698500" y="350735"/>
                  </a:cubicBezTo>
                  <a:lnTo>
                    <a:pt x="698500" y="353073"/>
                  </a:lnTo>
                  <a:cubicBezTo>
                    <a:pt x="698500" y="478155"/>
                    <a:pt x="631989" y="593801"/>
                    <a:pt x="523875" y="656704"/>
                  </a:cubicBezTo>
                  <a:lnTo>
                    <a:pt x="523875" y="656704"/>
                  </a:lnTo>
                  <a:cubicBezTo>
                    <a:pt x="415929" y="719509"/>
                    <a:pt x="282571" y="719509"/>
                    <a:pt x="174625" y="656704"/>
                  </a:cubicBezTo>
                  <a:lnTo>
                    <a:pt x="174625" y="656704"/>
                  </a:lnTo>
                  <a:cubicBezTo>
                    <a:pt x="66511" y="593801"/>
                    <a:pt x="0" y="478155"/>
                    <a:pt x="0" y="353073"/>
                  </a:cubicBezTo>
                  <a:lnTo>
                    <a:pt x="0" y="350735"/>
                  </a:lnTo>
                  <a:cubicBezTo>
                    <a:pt x="0" y="225653"/>
                    <a:pt x="66511" y="110007"/>
                    <a:pt x="174625" y="47104"/>
                  </a:cubicBezTo>
                  <a:lnTo>
                    <a:pt x="174625" y="47104"/>
                  </a:lnTo>
                  <a:cubicBezTo>
                    <a:pt x="282571" y="-15701"/>
                    <a:pt x="415929" y="-15701"/>
                    <a:pt x="523875" y="47104"/>
                  </a:cubicBezTo>
                  <a:close/>
                </a:path>
              </a:pathLst>
            </a:custGeom>
            <a:solidFill>
              <a:srgbClr val="9C8070"/>
            </a:solidFill>
          </p:spPr>
        </p:sp>
        <p:sp>
          <p:nvSpPr>
            <p:cNvPr id="31" name="TextBox 31"/>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32" name="TextBox 32"/>
          <p:cNvSpPr txBox="1"/>
          <p:nvPr/>
        </p:nvSpPr>
        <p:spPr>
          <a:xfrm>
            <a:off x="10238820" y="5635625"/>
            <a:ext cx="4967522"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Skills Development Levies Act</a:t>
            </a:r>
          </a:p>
        </p:txBody>
      </p:sp>
      <p:grpSp>
        <p:nvGrpSpPr>
          <p:cNvPr id="33" name="Group 33"/>
          <p:cNvGrpSpPr/>
          <p:nvPr/>
        </p:nvGrpSpPr>
        <p:grpSpPr>
          <a:xfrm>
            <a:off x="9696644" y="5721263"/>
            <a:ext cx="245204" cy="285328"/>
            <a:chOff x="0" y="0"/>
            <a:chExt cx="698500" cy="812800"/>
          </a:xfrm>
        </p:grpSpPr>
        <p:sp>
          <p:nvSpPr>
            <p:cNvPr id="34" name="Freeform 34"/>
            <p:cNvSpPr/>
            <p:nvPr/>
          </p:nvSpPr>
          <p:spPr>
            <a:xfrm>
              <a:off x="0" y="54496"/>
              <a:ext cx="698500" cy="703807"/>
            </a:xfrm>
            <a:custGeom>
              <a:avLst/>
              <a:gdLst/>
              <a:ahLst/>
              <a:cxnLst/>
              <a:rect l="l" t="t" r="r" b="b"/>
              <a:pathLst>
                <a:path w="698500" h="703807">
                  <a:moveTo>
                    <a:pt x="523875" y="47104"/>
                  </a:moveTo>
                  <a:lnTo>
                    <a:pt x="523875" y="47104"/>
                  </a:lnTo>
                  <a:cubicBezTo>
                    <a:pt x="631989" y="110007"/>
                    <a:pt x="698500" y="225653"/>
                    <a:pt x="698500" y="350735"/>
                  </a:cubicBezTo>
                  <a:lnTo>
                    <a:pt x="698500" y="353073"/>
                  </a:lnTo>
                  <a:cubicBezTo>
                    <a:pt x="698500" y="478155"/>
                    <a:pt x="631989" y="593801"/>
                    <a:pt x="523875" y="656704"/>
                  </a:cubicBezTo>
                  <a:lnTo>
                    <a:pt x="523875" y="656704"/>
                  </a:lnTo>
                  <a:cubicBezTo>
                    <a:pt x="415929" y="719509"/>
                    <a:pt x="282571" y="719509"/>
                    <a:pt x="174625" y="656704"/>
                  </a:cubicBezTo>
                  <a:lnTo>
                    <a:pt x="174625" y="656704"/>
                  </a:lnTo>
                  <a:cubicBezTo>
                    <a:pt x="66511" y="593801"/>
                    <a:pt x="0" y="478155"/>
                    <a:pt x="0" y="353073"/>
                  </a:cubicBezTo>
                  <a:lnTo>
                    <a:pt x="0" y="350735"/>
                  </a:lnTo>
                  <a:cubicBezTo>
                    <a:pt x="0" y="225653"/>
                    <a:pt x="66511" y="110007"/>
                    <a:pt x="174625" y="47104"/>
                  </a:cubicBezTo>
                  <a:lnTo>
                    <a:pt x="174625" y="47104"/>
                  </a:lnTo>
                  <a:cubicBezTo>
                    <a:pt x="282571" y="-15701"/>
                    <a:pt x="415929" y="-15701"/>
                    <a:pt x="523875" y="47104"/>
                  </a:cubicBezTo>
                  <a:close/>
                </a:path>
              </a:pathLst>
            </a:custGeom>
            <a:solidFill>
              <a:srgbClr val="9C8070"/>
            </a:solidFill>
          </p:spPr>
        </p:sp>
        <p:sp>
          <p:nvSpPr>
            <p:cNvPr id="35" name="TextBox 35"/>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grpSp>
        <p:nvGrpSpPr>
          <p:cNvPr id="2" name="Group 2"/>
          <p:cNvGrpSpPr/>
          <p:nvPr/>
        </p:nvGrpSpPr>
        <p:grpSpPr>
          <a:xfrm>
            <a:off x="11302682" y="-9620474"/>
            <a:ext cx="11516017" cy="13400456"/>
            <a:chOff x="0" y="0"/>
            <a:chExt cx="698500" cy="812800"/>
          </a:xfrm>
        </p:grpSpPr>
        <p:sp>
          <p:nvSpPr>
            <p:cNvPr id="3" name="Freeform 3"/>
            <p:cNvSpPr/>
            <p:nvPr/>
          </p:nvSpPr>
          <p:spPr>
            <a:xfrm>
              <a:off x="0" y="6857"/>
              <a:ext cx="698500" cy="799086"/>
            </a:xfrm>
            <a:custGeom>
              <a:avLst/>
              <a:gdLst/>
              <a:ahLst/>
              <a:cxnLst/>
              <a:rect l="l" t="t" r="r" b="b"/>
              <a:pathLst>
                <a:path w="698500" h="799086">
                  <a:moveTo>
                    <a:pt x="371222" y="5927"/>
                  </a:moveTo>
                  <a:lnTo>
                    <a:pt x="676528" y="183559"/>
                  </a:lnTo>
                  <a:cubicBezTo>
                    <a:pt x="690131" y="191474"/>
                    <a:pt x="698500" y="206025"/>
                    <a:pt x="698500" y="221763"/>
                  </a:cubicBezTo>
                  <a:lnTo>
                    <a:pt x="698500" y="577323"/>
                  </a:lnTo>
                  <a:cubicBezTo>
                    <a:pt x="698500" y="593061"/>
                    <a:pt x="690131" y="607612"/>
                    <a:pt x="676528" y="615527"/>
                  </a:cubicBezTo>
                  <a:lnTo>
                    <a:pt x="371222" y="793159"/>
                  </a:lnTo>
                  <a:cubicBezTo>
                    <a:pt x="357640" y="801062"/>
                    <a:pt x="340860" y="801062"/>
                    <a:pt x="327278" y="793159"/>
                  </a:cubicBezTo>
                  <a:lnTo>
                    <a:pt x="21972" y="615527"/>
                  </a:lnTo>
                  <a:cubicBezTo>
                    <a:pt x="8369" y="607612"/>
                    <a:pt x="0" y="593061"/>
                    <a:pt x="0" y="577323"/>
                  </a:cubicBezTo>
                  <a:lnTo>
                    <a:pt x="0" y="221763"/>
                  </a:lnTo>
                  <a:cubicBezTo>
                    <a:pt x="0" y="206025"/>
                    <a:pt x="8369" y="191474"/>
                    <a:pt x="21972" y="183559"/>
                  </a:cubicBezTo>
                  <a:lnTo>
                    <a:pt x="327278" y="5927"/>
                  </a:lnTo>
                  <a:cubicBezTo>
                    <a:pt x="340860" y="-1976"/>
                    <a:pt x="357640" y="-1976"/>
                    <a:pt x="371222" y="5927"/>
                  </a:cubicBezTo>
                  <a:close/>
                </a:path>
              </a:pathLst>
            </a:custGeom>
            <a:solidFill>
              <a:srgbClr val="100F16"/>
            </a:solidFill>
          </p:spPr>
        </p:sp>
        <p:sp>
          <p:nvSpPr>
            <p:cNvPr id="4" name="TextBox 4"/>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5" name="Freeform 5"/>
          <p:cNvSpPr/>
          <p:nvPr/>
        </p:nvSpPr>
        <p:spPr>
          <a:xfrm rot="-2249463">
            <a:off x="-959460" y="22857"/>
            <a:ext cx="5641412" cy="5641412"/>
          </a:xfrm>
          <a:custGeom>
            <a:avLst/>
            <a:gdLst/>
            <a:ahLst/>
            <a:cxnLst/>
            <a:rect l="l" t="t" r="r" b="b"/>
            <a:pathLst>
              <a:path w="5641412" h="5641412">
                <a:moveTo>
                  <a:pt x="0" y="0"/>
                </a:moveTo>
                <a:lnTo>
                  <a:pt x="5641411" y="0"/>
                </a:lnTo>
                <a:lnTo>
                  <a:pt x="5641411" y="5641412"/>
                </a:lnTo>
                <a:lnTo>
                  <a:pt x="0" y="56414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2249463">
            <a:off x="-1406972" y="8684055"/>
            <a:ext cx="3415463" cy="3415463"/>
          </a:xfrm>
          <a:custGeom>
            <a:avLst/>
            <a:gdLst/>
            <a:ahLst/>
            <a:cxnLst/>
            <a:rect l="l" t="t" r="r" b="b"/>
            <a:pathLst>
              <a:path w="3415463" h="3415463">
                <a:moveTo>
                  <a:pt x="0" y="0"/>
                </a:moveTo>
                <a:lnTo>
                  <a:pt x="3415463" y="0"/>
                </a:lnTo>
                <a:lnTo>
                  <a:pt x="3415463" y="3415463"/>
                </a:lnTo>
                <a:lnTo>
                  <a:pt x="0" y="3415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8817922">
            <a:off x="16580269" y="-1027828"/>
            <a:ext cx="3415463" cy="3415463"/>
          </a:xfrm>
          <a:custGeom>
            <a:avLst/>
            <a:gdLst/>
            <a:ahLst/>
            <a:cxnLst/>
            <a:rect l="l" t="t" r="r" b="b"/>
            <a:pathLst>
              <a:path w="3415463" h="3415463">
                <a:moveTo>
                  <a:pt x="0" y="0"/>
                </a:moveTo>
                <a:lnTo>
                  <a:pt x="3415462" y="0"/>
                </a:lnTo>
                <a:lnTo>
                  <a:pt x="3415462" y="3415462"/>
                </a:lnTo>
                <a:lnTo>
                  <a:pt x="0" y="34154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1530504" y="3547112"/>
            <a:ext cx="7505218" cy="1422971"/>
          </a:xfrm>
          <a:prstGeom prst="rect">
            <a:avLst/>
          </a:prstGeom>
        </p:spPr>
        <p:txBody>
          <a:bodyPr lIns="0" tIns="0" rIns="0" bIns="0" rtlCol="0" anchor="t">
            <a:spAutoFit/>
          </a:bodyPr>
          <a:lstStyle/>
          <a:p>
            <a:pPr marL="0" lvl="0" indent="0" algn="l">
              <a:lnSpc>
                <a:spcPts val="5263"/>
              </a:lnSpc>
            </a:pPr>
            <a:r>
              <a:rPr lang="en-US" sz="5483" b="1" spc="-279">
                <a:solidFill>
                  <a:srgbClr val="FFFFFF"/>
                </a:solidFill>
                <a:latin typeface="Poppins Bold"/>
                <a:ea typeface="Poppins Bold"/>
                <a:cs typeface="Poppins Bold"/>
                <a:sym typeface="Poppins Bold"/>
              </a:rPr>
              <a:t>MISSING PAYROLL AUDIT TRAILS</a:t>
            </a:r>
          </a:p>
        </p:txBody>
      </p:sp>
      <p:sp>
        <p:nvSpPr>
          <p:cNvPr id="9" name="TextBox 9"/>
          <p:cNvSpPr txBox="1"/>
          <p:nvPr/>
        </p:nvSpPr>
        <p:spPr>
          <a:xfrm>
            <a:off x="1530504" y="2786413"/>
            <a:ext cx="5690425" cy="640080"/>
          </a:xfrm>
          <a:prstGeom prst="rect">
            <a:avLst/>
          </a:prstGeom>
        </p:spPr>
        <p:txBody>
          <a:bodyPr lIns="0" tIns="0" rIns="0" bIns="0" rtlCol="0" anchor="t">
            <a:spAutoFit/>
          </a:bodyPr>
          <a:lstStyle/>
          <a:p>
            <a:pPr marL="0" lvl="0" indent="0" algn="l">
              <a:lnSpc>
                <a:spcPts val="2520"/>
              </a:lnSpc>
            </a:pPr>
            <a:r>
              <a:rPr lang="en-US" sz="1800" spc="880">
                <a:solidFill>
                  <a:srgbClr val="9C8070"/>
                </a:solidFill>
                <a:latin typeface="Poppins"/>
                <a:ea typeface="Poppins"/>
                <a:cs typeface="Poppins"/>
                <a:sym typeface="Poppins"/>
              </a:rPr>
              <a:t>SESSION 44 | ITS USER GROUP CONFERENCE 2026</a:t>
            </a:r>
          </a:p>
        </p:txBody>
      </p:sp>
      <p:sp>
        <p:nvSpPr>
          <p:cNvPr id="10" name="TextBox 10"/>
          <p:cNvSpPr txBox="1"/>
          <p:nvPr/>
        </p:nvSpPr>
        <p:spPr>
          <a:xfrm>
            <a:off x="1530504" y="6533627"/>
            <a:ext cx="7020480" cy="1711325"/>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Incomplete or absent audit trails represent one of the most critical compliance failures in university payroll systems, exposing institutions to regulatory penalties and governance failures.</a:t>
            </a:r>
          </a:p>
        </p:txBody>
      </p:sp>
      <p:sp>
        <p:nvSpPr>
          <p:cNvPr id="11" name="TextBox 11"/>
          <p:cNvSpPr txBox="1"/>
          <p:nvPr/>
        </p:nvSpPr>
        <p:spPr>
          <a:xfrm>
            <a:off x="10082362" y="2139802"/>
            <a:ext cx="4565931"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The Compliance Risk</a:t>
            </a:r>
          </a:p>
        </p:txBody>
      </p:sp>
      <p:sp>
        <p:nvSpPr>
          <p:cNvPr id="12" name="TextBox 12"/>
          <p:cNvSpPr txBox="1"/>
          <p:nvPr/>
        </p:nvSpPr>
        <p:spPr>
          <a:xfrm>
            <a:off x="10238820" y="4903408"/>
            <a:ext cx="3970101"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Institutional Exposure</a:t>
            </a:r>
          </a:p>
        </p:txBody>
      </p:sp>
      <p:sp>
        <p:nvSpPr>
          <p:cNvPr id="13" name="TextBox 13"/>
          <p:cNvSpPr txBox="1"/>
          <p:nvPr/>
        </p:nvSpPr>
        <p:spPr>
          <a:xfrm>
            <a:off x="10238820" y="5409007"/>
            <a:ext cx="7685427" cy="1711325"/>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Without proper audit trails, universities face qualified audit opinions, council oversight inquiries, potential litigation from employees, and inability to defend tax positions during SARS assessments.</a:t>
            </a:r>
          </a:p>
        </p:txBody>
      </p:sp>
      <p:sp>
        <p:nvSpPr>
          <p:cNvPr id="14" name="TextBox 14"/>
          <p:cNvSpPr txBox="1"/>
          <p:nvPr/>
        </p:nvSpPr>
        <p:spPr>
          <a:xfrm>
            <a:off x="10082362" y="2526941"/>
            <a:ext cx="7880999" cy="1711325"/>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SARS and internal auditors require complete documentation of all payroll changes, approvals, and calculations. Missing audit trails make it impossible to demonstrate compliance during investigations or disputes.</a:t>
            </a:r>
          </a:p>
        </p:txBody>
      </p:sp>
      <p:sp>
        <p:nvSpPr>
          <p:cNvPr id="15" name="TextBox 15"/>
          <p:cNvSpPr txBox="1"/>
          <p:nvPr/>
        </p:nvSpPr>
        <p:spPr>
          <a:xfrm>
            <a:off x="10238820" y="7468188"/>
            <a:ext cx="4565931" cy="368300"/>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Poppins Bold"/>
                <a:ea typeface="Poppins Bold"/>
                <a:cs typeface="Poppins Bold"/>
                <a:sym typeface="Poppins Bold"/>
              </a:rPr>
              <a:t>ERP Solution Requirements</a:t>
            </a:r>
          </a:p>
        </p:txBody>
      </p:sp>
      <p:sp>
        <p:nvSpPr>
          <p:cNvPr id="16" name="TextBox 16"/>
          <p:cNvSpPr txBox="1"/>
          <p:nvPr/>
        </p:nvSpPr>
        <p:spPr>
          <a:xfrm>
            <a:off x="10238820" y="7975600"/>
            <a:ext cx="7020480" cy="1711325"/>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ITS must implement comprehensive change logging, approval workflows, calculation audit history, and tamper-proof records. Every payroll transaction should be traceable from input to payment.</a:t>
            </a:r>
          </a:p>
        </p:txBody>
      </p:sp>
      <p:grpSp>
        <p:nvGrpSpPr>
          <p:cNvPr id="17" name="Group 17"/>
          <p:cNvGrpSpPr/>
          <p:nvPr/>
        </p:nvGrpSpPr>
        <p:grpSpPr>
          <a:xfrm>
            <a:off x="9574042" y="7534863"/>
            <a:ext cx="245204" cy="285328"/>
            <a:chOff x="0" y="0"/>
            <a:chExt cx="698500" cy="812800"/>
          </a:xfrm>
        </p:grpSpPr>
        <p:sp>
          <p:nvSpPr>
            <p:cNvPr id="18" name="Freeform 18"/>
            <p:cNvSpPr/>
            <p:nvPr/>
          </p:nvSpPr>
          <p:spPr>
            <a:xfrm>
              <a:off x="0" y="54496"/>
              <a:ext cx="698500" cy="703807"/>
            </a:xfrm>
            <a:custGeom>
              <a:avLst/>
              <a:gdLst/>
              <a:ahLst/>
              <a:cxnLst/>
              <a:rect l="l" t="t" r="r" b="b"/>
              <a:pathLst>
                <a:path w="698500" h="703807">
                  <a:moveTo>
                    <a:pt x="523875" y="47104"/>
                  </a:moveTo>
                  <a:lnTo>
                    <a:pt x="523875" y="47104"/>
                  </a:lnTo>
                  <a:cubicBezTo>
                    <a:pt x="631989" y="110007"/>
                    <a:pt x="698500" y="225653"/>
                    <a:pt x="698500" y="350735"/>
                  </a:cubicBezTo>
                  <a:lnTo>
                    <a:pt x="698500" y="353073"/>
                  </a:lnTo>
                  <a:cubicBezTo>
                    <a:pt x="698500" y="478155"/>
                    <a:pt x="631989" y="593801"/>
                    <a:pt x="523875" y="656704"/>
                  </a:cubicBezTo>
                  <a:lnTo>
                    <a:pt x="523875" y="656704"/>
                  </a:lnTo>
                  <a:cubicBezTo>
                    <a:pt x="415929" y="719509"/>
                    <a:pt x="282571" y="719509"/>
                    <a:pt x="174625" y="656704"/>
                  </a:cubicBezTo>
                  <a:lnTo>
                    <a:pt x="174625" y="656704"/>
                  </a:lnTo>
                  <a:cubicBezTo>
                    <a:pt x="66511" y="593801"/>
                    <a:pt x="0" y="478155"/>
                    <a:pt x="0" y="353073"/>
                  </a:cubicBezTo>
                  <a:lnTo>
                    <a:pt x="0" y="350735"/>
                  </a:lnTo>
                  <a:cubicBezTo>
                    <a:pt x="0" y="225653"/>
                    <a:pt x="66511" y="110007"/>
                    <a:pt x="174625" y="47104"/>
                  </a:cubicBezTo>
                  <a:lnTo>
                    <a:pt x="174625" y="47104"/>
                  </a:lnTo>
                  <a:cubicBezTo>
                    <a:pt x="282571" y="-15701"/>
                    <a:pt x="415929" y="-15701"/>
                    <a:pt x="523875" y="47104"/>
                  </a:cubicBezTo>
                  <a:close/>
                </a:path>
              </a:pathLst>
            </a:custGeom>
            <a:solidFill>
              <a:srgbClr val="9C8070"/>
            </a:solidFill>
          </p:spPr>
        </p:sp>
        <p:sp>
          <p:nvSpPr>
            <p:cNvPr id="19" name="TextBox 19"/>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grpSp>
        <p:nvGrpSpPr>
          <p:cNvPr id="20" name="Group 20"/>
          <p:cNvGrpSpPr/>
          <p:nvPr/>
        </p:nvGrpSpPr>
        <p:grpSpPr>
          <a:xfrm>
            <a:off x="9574042" y="5000836"/>
            <a:ext cx="245204" cy="285328"/>
            <a:chOff x="0" y="0"/>
            <a:chExt cx="698500" cy="812800"/>
          </a:xfrm>
        </p:grpSpPr>
        <p:sp>
          <p:nvSpPr>
            <p:cNvPr id="21" name="Freeform 21"/>
            <p:cNvSpPr/>
            <p:nvPr/>
          </p:nvSpPr>
          <p:spPr>
            <a:xfrm>
              <a:off x="0" y="54496"/>
              <a:ext cx="698500" cy="703807"/>
            </a:xfrm>
            <a:custGeom>
              <a:avLst/>
              <a:gdLst/>
              <a:ahLst/>
              <a:cxnLst/>
              <a:rect l="l" t="t" r="r" b="b"/>
              <a:pathLst>
                <a:path w="698500" h="703807">
                  <a:moveTo>
                    <a:pt x="523875" y="47104"/>
                  </a:moveTo>
                  <a:lnTo>
                    <a:pt x="523875" y="47104"/>
                  </a:lnTo>
                  <a:cubicBezTo>
                    <a:pt x="631989" y="110007"/>
                    <a:pt x="698500" y="225653"/>
                    <a:pt x="698500" y="350735"/>
                  </a:cubicBezTo>
                  <a:lnTo>
                    <a:pt x="698500" y="353073"/>
                  </a:lnTo>
                  <a:cubicBezTo>
                    <a:pt x="698500" y="478155"/>
                    <a:pt x="631989" y="593801"/>
                    <a:pt x="523875" y="656704"/>
                  </a:cubicBezTo>
                  <a:lnTo>
                    <a:pt x="523875" y="656704"/>
                  </a:lnTo>
                  <a:cubicBezTo>
                    <a:pt x="415929" y="719509"/>
                    <a:pt x="282571" y="719509"/>
                    <a:pt x="174625" y="656704"/>
                  </a:cubicBezTo>
                  <a:lnTo>
                    <a:pt x="174625" y="656704"/>
                  </a:lnTo>
                  <a:cubicBezTo>
                    <a:pt x="66511" y="593801"/>
                    <a:pt x="0" y="478155"/>
                    <a:pt x="0" y="353073"/>
                  </a:cubicBezTo>
                  <a:lnTo>
                    <a:pt x="0" y="350735"/>
                  </a:lnTo>
                  <a:cubicBezTo>
                    <a:pt x="0" y="225653"/>
                    <a:pt x="66511" y="110007"/>
                    <a:pt x="174625" y="47104"/>
                  </a:cubicBezTo>
                  <a:lnTo>
                    <a:pt x="174625" y="47104"/>
                  </a:lnTo>
                  <a:cubicBezTo>
                    <a:pt x="282571" y="-15701"/>
                    <a:pt x="415929" y="-15701"/>
                    <a:pt x="523875" y="47104"/>
                  </a:cubicBezTo>
                  <a:close/>
                </a:path>
              </a:pathLst>
            </a:custGeom>
            <a:solidFill>
              <a:srgbClr val="9C8070"/>
            </a:solidFill>
          </p:spPr>
        </p:sp>
        <p:sp>
          <p:nvSpPr>
            <p:cNvPr id="22" name="TextBox 22"/>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grpSp>
        <p:nvGrpSpPr>
          <p:cNvPr id="23" name="Group 23"/>
          <p:cNvGrpSpPr/>
          <p:nvPr/>
        </p:nvGrpSpPr>
        <p:grpSpPr>
          <a:xfrm>
            <a:off x="9574042" y="2206477"/>
            <a:ext cx="245204" cy="285328"/>
            <a:chOff x="0" y="0"/>
            <a:chExt cx="698500" cy="812800"/>
          </a:xfrm>
        </p:grpSpPr>
        <p:sp>
          <p:nvSpPr>
            <p:cNvPr id="24" name="Freeform 24"/>
            <p:cNvSpPr/>
            <p:nvPr/>
          </p:nvSpPr>
          <p:spPr>
            <a:xfrm>
              <a:off x="0" y="54496"/>
              <a:ext cx="698500" cy="703807"/>
            </a:xfrm>
            <a:custGeom>
              <a:avLst/>
              <a:gdLst/>
              <a:ahLst/>
              <a:cxnLst/>
              <a:rect l="l" t="t" r="r" b="b"/>
              <a:pathLst>
                <a:path w="698500" h="703807">
                  <a:moveTo>
                    <a:pt x="523875" y="47104"/>
                  </a:moveTo>
                  <a:lnTo>
                    <a:pt x="523875" y="47104"/>
                  </a:lnTo>
                  <a:cubicBezTo>
                    <a:pt x="631989" y="110007"/>
                    <a:pt x="698500" y="225653"/>
                    <a:pt x="698500" y="350735"/>
                  </a:cubicBezTo>
                  <a:lnTo>
                    <a:pt x="698500" y="353073"/>
                  </a:lnTo>
                  <a:cubicBezTo>
                    <a:pt x="698500" y="478155"/>
                    <a:pt x="631989" y="593801"/>
                    <a:pt x="523875" y="656704"/>
                  </a:cubicBezTo>
                  <a:lnTo>
                    <a:pt x="523875" y="656704"/>
                  </a:lnTo>
                  <a:cubicBezTo>
                    <a:pt x="415929" y="719509"/>
                    <a:pt x="282571" y="719509"/>
                    <a:pt x="174625" y="656704"/>
                  </a:cubicBezTo>
                  <a:lnTo>
                    <a:pt x="174625" y="656704"/>
                  </a:lnTo>
                  <a:cubicBezTo>
                    <a:pt x="66511" y="593801"/>
                    <a:pt x="0" y="478155"/>
                    <a:pt x="0" y="353073"/>
                  </a:cubicBezTo>
                  <a:lnTo>
                    <a:pt x="0" y="350735"/>
                  </a:lnTo>
                  <a:cubicBezTo>
                    <a:pt x="0" y="225653"/>
                    <a:pt x="66511" y="110007"/>
                    <a:pt x="174625" y="47104"/>
                  </a:cubicBezTo>
                  <a:lnTo>
                    <a:pt x="174625" y="47104"/>
                  </a:lnTo>
                  <a:cubicBezTo>
                    <a:pt x="282571" y="-15701"/>
                    <a:pt x="415929" y="-15701"/>
                    <a:pt x="523875" y="47104"/>
                  </a:cubicBezTo>
                  <a:close/>
                </a:path>
              </a:pathLst>
            </a:custGeom>
            <a:solidFill>
              <a:srgbClr val="9C8070"/>
            </a:solidFill>
          </p:spPr>
        </p:sp>
        <p:sp>
          <p:nvSpPr>
            <p:cNvPr id="25" name="TextBox 25"/>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grpSp>
        <p:nvGrpSpPr>
          <p:cNvPr id="26" name="Group 26"/>
          <p:cNvGrpSpPr/>
          <p:nvPr/>
        </p:nvGrpSpPr>
        <p:grpSpPr>
          <a:xfrm>
            <a:off x="1530504" y="8299778"/>
            <a:ext cx="2845213" cy="758170"/>
            <a:chOff x="0" y="0"/>
            <a:chExt cx="1078046" cy="287269"/>
          </a:xfrm>
        </p:grpSpPr>
        <p:sp>
          <p:nvSpPr>
            <p:cNvPr id="27" name="Freeform 27"/>
            <p:cNvSpPr/>
            <p:nvPr/>
          </p:nvSpPr>
          <p:spPr>
            <a:xfrm>
              <a:off x="0" y="0"/>
              <a:ext cx="1078046" cy="287269"/>
            </a:xfrm>
            <a:custGeom>
              <a:avLst/>
              <a:gdLst/>
              <a:ahLst/>
              <a:cxnLst/>
              <a:rect l="l" t="t" r="r" b="b"/>
              <a:pathLst>
                <a:path w="1078046" h="287269">
                  <a:moveTo>
                    <a:pt x="143635" y="0"/>
                  </a:moveTo>
                  <a:lnTo>
                    <a:pt x="934412" y="0"/>
                  </a:lnTo>
                  <a:cubicBezTo>
                    <a:pt x="972506" y="0"/>
                    <a:pt x="1009040" y="15133"/>
                    <a:pt x="1035977" y="42070"/>
                  </a:cubicBezTo>
                  <a:cubicBezTo>
                    <a:pt x="1062913" y="69006"/>
                    <a:pt x="1078046" y="105540"/>
                    <a:pt x="1078046" y="143635"/>
                  </a:cubicBezTo>
                  <a:lnTo>
                    <a:pt x="1078046" y="143635"/>
                  </a:lnTo>
                  <a:cubicBezTo>
                    <a:pt x="1078046" y="181729"/>
                    <a:pt x="1062913" y="218263"/>
                    <a:pt x="1035977" y="245200"/>
                  </a:cubicBezTo>
                  <a:cubicBezTo>
                    <a:pt x="1009040" y="272136"/>
                    <a:pt x="972506" y="287269"/>
                    <a:pt x="934412" y="287269"/>
                  </a:cubicBezTo>
                  <a:lnTo>
                    <a:pt x="143635" y="287269"/>
                  </a:lnTo>
                  <a:cubicBezTo>
                    <a:pt x="105540" y="287269"/>
                    <a:pt x="69006" y="272136"/>
                    <a:pt x="42070" y="245200"/>
                  </a:cubicBezTo>
                  <a:cubicBezTo>
                    <a:pt x="15133" y="218263"/>
                    <a:pt x="0" y="181729"/>
                    <a:pt x="0" y="143635"/>
                  </a:cubicBezTo>
                  <a:lnTo>
                    <a:pt x="0" y="143635"/>
                  </a:lnTo>
                  <a:cubicBezTo>
                    <a:pt x="0" y="105540"/>
                    <a:pt x="15133" y="69006"/>
                    <a:pt x="42070" y="42070"/>
                  </a:cubicBezTo>
                  <a:cubicBezTo>
                    <a:pt x="69006" y="15133"/>
                    <a:pt x="105540" y="0"/>
                    <a:pt x="143635" y="0"/>
                  </a:cubicBezTo>
                  <a:close/>
                </a:path>
              </a:pathLst>
            </a:custGeom>
            <a:solidFill>
              <a:srgbClr val="9C8070"/>
            </a:solidFill>
            <a:ln cap="rnd">
              <a:noFill/>
              <a:prstDash val="solid"/>
              <a:round/>
            </a:ln>
          </p:spPr>
        </p:sp>
        <p:sp>
          <p:nvSpPr>
            <p:cNvPr id="28" name="TextBox 28"/>
            <p:cNvSpPr txBox="1"/>
            <p:nvPr/>
          </p:nvSpPr>
          <p:spPr>
            <a:xfrm>
              <a:off x="0" y="-28575"/>
              <a:ext cx="1078046" cy="315844"/>
            </a:xfrm>
            <a:prstGeom prst="rect">
              <a:avLst/>
            </a:prstGeom>
          </p:spPr>
          <p:txBody>
            <a:bodyPr lIns="50800" tIns="50800" rIns="50800" bIns="50800" rtlCol="0" anchor="ctr"/>
            <a:lstStyle/>
            <a:p>
              <a:pPr marL="0" lvl="0" indent="0" algn="ctr">
                <a:lnSpc>
                  <a:spcPts val="3469"/>
                </a:lnSpc>
                <a:spcBef>
                  <a:spcPct val="0"/>
                </a:spcBef>
              </a:pPr>
              <a:endParaRPr/>
            </a:p>
          </p:txBody>
        </p:sp>
      </p:grpSp>
      <p:sp>
        <p:nvSpPr>
          <p:cNvPr id="29" name="TextBox 29"/>
          <p:cNvSpPr txBox="1"/>
          <p:nvPr/>
        </p:nvSpPr>
        <p:spPr>
          <a:xfrm>
            <a:off x="1588860" y="8482076"/>
            <a:ext cx="2728500" cy="208566"/>
          </a:xfrm>
          <a:prstGeom prst="rect">
            <a:avLst/>
          </a:prstGeom>
        </p:spPr>
        <p:txBody>
          <a:bodyPr lIns="0" tIns="0" rIns="0" bIns="0" rtlCol="0" anchor="t">
            <a:spAutoFit/>
          </a:bodyPr>
          <a:lstStyle/>
          <a:p>
            <a:pPr marL="0" lvl="0" indent="0" algn="ctr">
              <a:lnSpc>
                <a:spcPts val="1680"/>
              </a:lnSpc>
              <a:spcBef>
                <a:spcPct val="0"/>
              </a:spcBef>
            </a:pPr>
            <a:r>
              <a:rPr lang="en-US" sz="1200" b="1" spc="150">
                <a:solidFill>
                  <a:srgbClr val="21202C"/>
                </a:solidFill>
                <a:latin typeface="Poppins Bold"/>
                <a:ea typeface="Poppins Bold"/>
                <a:cs typeface="Poppins Bold"/>
                <a:sym typeface="Poppins Bold"/>
              </a:rPr>
              <a:t>VIEW SOLUTIONS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grpSp>
        <p:nvGrpSpPr>
          <p:cNvPr id="2" name="Group 2"/>
          <p:cNvGrpSpPr/>
          <p:nvPr/>
        </p:nvGrpSpPr>
        <p:grpSpPr>
          <a:xfrm>
            <a:off x="10690302" y="-4142156"/>
            <a:ext cx="11516017" cy="13400456"/>
            <a:chOff x="0" y="0"/>
            <a:chExt cx="698500" cy="812800"/>
          </a:xfrm>
        </p:grpSpPr>
        <p:sp>
          <p:nvSpPr>
            <p:cNvPr id="3" name="Freeform 3"/>
            <p:cNvSpPr/>
            <p:nvPr/>
          </p:nvSpPr>
          <p:spPr>
            <a:xfrm>
              <a:off x="0" y="6857"/>
              <a:ext cx="698500" cy="799086"/>
            </a:xfrm>
            <a:custGeom>
              <a:avLst/>
              <a:gdLst/>
              <a:ahLst/>
              <a:cxnLst/>
              <a:rect l="l" t="t" r="r" b="b"/>
              <a:pathLst>
                <a:path w="698500" h="799086">
                  <a:moveTo>
                    <a:pt x="371222" y="5927"/>
                  </a:moveTo>
                  <a:lnTo>
                    <a:pt x="676528" y="183559"/>
                  </a:lnTo>
                  <a:cubicBezTo>
                    <a:pt x="690131" y="191474"/>
                    <a:pt x="698500" y="206025"/>
                    <a:pt x="698500" y="221763"/>
                  </a:cubicBezTo>
                  <a:lnTo>
                    <a:pt x="698500" y="577323"/>
                  </a:lnTo>
                  <a:cubicBezTo>
                    <a:pt x="698500" y="593061"/>
                    <a:pt x="690131" y="607612"/>
                    <a:pt x="676528" y="615527"/>
                  </a:cubicBezTo>
                  <a:lnTo>
                    <a:pt x="371222" y="793159"/>
                  </a:lnTo>
                  <a:cubicBezTo>
                    <a:pt x="357640" y="801062"/>
                    <a:pt x="340860" y="801062"/>
                    <a:pt x="327278" y="793159"/>
                  </a:cubicBezTo>
                  <a:lnTo>
                    <a:pt x="21972" y="615527"/>
                  </a:lnTo>
                  <a:cubicBezTo>
                    <a:pt x="8369" y="607612"/>
                    <a:pt x="0" y="593061"/>
                    <a:pt x="0" y="577323"/>
                  </a:cubicBezTo>
                  <a:lnTo>
                    <a:pt x="0" y="221763"/>
                  </a:lnTo>
                  <a:cubicBezTo>
                    <a:pt x="0" y="206025"/>
                    <a:pt x="8369" y="191474"/>
                    <a:pt x="21972" y="183559"/>
                  </a:cubicBezTo>
                  <a:lnTo>
                    <a:pt x="327278" y="5927"/>
                  </a:lnTo>
                  <a:cubicBezTo>
                    <a:pt x="340860" y="-1976"/>
                    <a:pt x="357640" y="-1976"/>
                    <a:pt x="371222" y="5927"/>
                  </a:cubicBezTo>
                  <a:close/>
                </a:path>
              </a:pathLst>
            </a:custGeom>
            <a:solidFill>
              <a:srgbClr val="100F16"/>
            </a:solidFill>
          </p:spPr>
        </p:sp>
        <p:sp>
          <p:nvSpPr>
            <p:cNvPr id="4" name="TextBox 4"/>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grpSp>
        <p:nvGrpSpPr>
          <p:cNvPr id="5" name="Group 5"/>
          <p:cNvGrpSpPr/>
          <p:nvPr/>
        </p:nvGrpSpPr>
        <p:grpSpPr>
          <a:xfrm>
            <a:off x="9508118" y="2025684"/>
            <a:ext cx="6298721" cy="7329420"/>
            <a:chOff x="0" y="0"/>
            <a:chExt cx="698500" cy="812800"/>
          </a:xfrm>
        </p:grpSpPr>
        <p:sp>
          <p:nvSpPr>
            <p:cNvPr id="6" name="Freeform 6"/>
            <p:cNvSpPr/>
            <p:nvPr/>
          </p:nvSpPr>
          <p:spPr>
            <a:xfrm>
              <a:off x="0" y="12822"/>
              <a:ext cx="698500" cy="787157"/>
            </a:xfrm>
            <a:custGeom>
              <a:avLst/>
              <a:gdLst/>
              <a:ahLst/>
              <a:cxnLst/>
              <a:rect l="l" t="t" r="r" b="b"/>
              <a:pathLst>
                <a:path w="698500" h="787157">
                  <a:moveTo>
                    <a:pt x="390335" y="11082"/>
                  </a:moveTo>
                  <a:lnTo>
                    <a:pt x="657415" y="166474"/>
                  </a:lnTo>
                  <a:cubicBezTo>
                    <a:pt x="682852" y="181274"/>
                    <a:pt x="698500" y="208482"/>
                    <a:pt x="698500" y="237911"/>
                  </a:cubicBezTo>
                  <a:lnTo>
                    <a:pt x="698500" y="549245"/>
                  </a:lnTo>
                  <a:cubicBezTo>
                    <a:pt x="698500" y="578674"/>
                    <a:pt x="682852" y="605882"/>
                    <a:pt x="657415" y="620682"/>
                  </a:cubicBezTo>
                  <a:lnTo>
                    <a:pt x="390335" y="776074"/>
                  </a:lnTo>
                  <a:cubicBezTo>
                    <a:pt x="364938" y="790851"/>
                    <a:pt x="333562" y="790851"/>
                    <a:pt x="308165" y="776074"/>
                  </a:cubicBezTo>
                  <a:lnTo>
                    <a:pt x="41085" y="620682"/>
                  </a:lnTo>
                  <a:cubicBezTo>
                    <a:pt x="15648" y="605882"/>
                    <a:pt x="0" y="578674"/>
                    <a:pt x="0" y="549245"/>
                  </a:cubicBezTo>
                  <a:lnTo>
                    <a:pt x="0" y="237911"/>
                  </a:lnTo>
                  <a:cubicBezTo>
                    <a:pt x="0" y="208482"/>
                    <a:pt x="15648" y="181274"/>
                    <a:pt x="41085" y="166474"/>
                  </a:cubicBezTo>
                  <a:lnTo>
                    <a:pt x="308165" y="11082"/>
                  </a:lnTo>
                  <a:cubicBezTo>
                    <a:pt x="333562" y="-3695"/>
                    <a:pt x="364938" y="-3695"/>
                    <a:pt x="390335" y="11082"/>
                  </a:cubicBezTo>
                  <a:close/>
                </a:path>
              </a:pathLst>
            </a:custGeom>
            <a:blipFill>
              <a:blip r:embed="rId2"/>
              <a:stretch>
                <a:fillRect t="-4860" b="-4860"/>
              </a:stretch>
            </a:blipFill>
            <a:ln w="200025" cap="rnd">
              <a:solidFill>
                <a:srgbClr val="9C8070"/>
              </a:solidFill>
              <a:prstDash val="solid"/>
              <a:round/>
            </a:ln>
          </p:spPr>
        </p:sp>
      </p:grpSp>
      <p:sp>
        <p:nvSpPr>
          <p:cNvPr id="7" name="Freeform 7"/>
          <p:cNvSpPr/>
          <p:nvPr/>
        </p:nvSpPr>
        <p:spPr>
          <a:xfrm rot="-2249463">
            <a:off x="-959460" y="22857"/>
            <a:ext cx="5641412" cy="5641412"/>
          </a:xfrm>
          <a:custGeom>
            <a:avLst/>
            <a:gdLst/>
            <a:ahLst/>
            <a:cxnLst/>
            <a:rect l="l" t="t" r="r" b="b"/>
            <a:pathLst>
              <a:path w="5641412" h="5641412">
                <a:moveTo>
                  <a:pt x="0" y="0"/>
                </a:moveTo>
                <a:lnTo>
                  <a:pt x="5641411" y="0"/>
                </a:lnTo>
                <a:lnTo>
                  <a:pt x="5641411" y="5641412"/>
                </a:lnTo>
                <a:lnTo>
                  <a:pt x="0" y="5641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1530504" y="2729233"/>
            <a:ext cx="7141100" cy="704841"/>
          </a:xfrm>
          <a:prstGeom prst="rect">
            <a:avLst/>
          </a:prstGeom>
        </p:spPr>
        <p:txBody>
          <a:bodyPr lIns="0" tIns="0" rIns="0" bIns="0" rtlCol="0" anchor="t">
            <a:spAutoFit/>
          </a:bodyPr>
          <a:lstStyle/>
          <a:p>
            <a:pPr marL="0" lvl="0" indent="0" algn="l">
              <a:lnSpc>
                <a:spcPts val="4961"/>
              </a:lnSpc>
            </a:pPr>
            <a:r>
              <a:rPr lang="en-US" sz="5168" b="1" spc="-263">
                <a:solidFill>
                  <a:srgbClr val="FFFFFF"/>
                </a:solidFill>
                <a:latin typeface="Poppins Bold"/>
                <a:ea typeface="Poppins Bold"/>
                <a:cs typeface="Poppins Bold"/>
                <a:sym typeface="Poppins Bold"/>
              </a:rPr>
              <a:t>LIVE POLL</a:t>
            </a:r>
          </a:p>
        </p:txBody>
      </p:sp>
      <p:sp>
        <p:nvSpPr>
          <p:cNvPr id="9" name="TextBox 9"/>
          <p:cNvSpPr txBox="1"/>
          <p:nvPr/>
        </p:nvSpPr>
        <p:spPr>
          <a:xfrm>
            <a:off x="1530504" y="1959009"/>
            <a:ext cx="6179357" cy="720725"/>
          </a:xfrm>
          <a:prstGeom prst="rect">
            <a:avLst/>
          </a:prstGeom>
        </p:spPr>
        <p:txBody>
          <a:bodyPr lIns="0" tIns="0" rIns="0" bIns="0" rtlCol="0" anchor="t">
            <a:spAutoFit/>
          </a:bodyPr>
          <a:lstStyle/>
          <a:p>
            <a:pPr marL="0" lvl="0" indent="0" algn="l">
              <a:lnSpc>
                <a:spcPts val="2800"/>
              </a:lnSpc>
            </a:pPr>
            <a:r>
              <a:rPr lang="en-US" sz="2000" spc="978">
                <a:solidFill>
                  <a:srgbClr val="9C8070"/>
                </a:solidFill>
                <a:latin typeface="Poppins"/>
                <a:ea typeface="Poppins"/>
                <a:cs typeface="Poppins"/>
                <a:sym typeface="Poppins"/>
              </a:rPr>
              <a:t>SESSION 44 | ITS USER GROUP CONFERENCE 2026</a:t>
            </a:r>
          </a:p>
        </p:txBody>
      </p:sp>
      <p:sp>
        <p:nvSpPr>
          <p:cNvPr id="10" name="TextBox 10"/>
          <p:cNvSpPr txBox="1"/>
          <p:nvPr/>
        </p:nvSpPr>
        <p:spPr>
          <a:xfrm>
            <a:off x="1530504" y="6549992"/>
            <a:ext cx="5580559" cy="2568575"/>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Cast your vote now:</a:t>
            </a:r>
          </a:p>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 Retirement lump sums</a:t>
            </a:r>
          </a:p>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 Travel allowances</a:t>
            </a:r>
          </a:p>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 COIDA reporting</a:t>
            </a:r>
          </a:p>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 AA88 deductions</a:t>
            </a:r>
          </a:p>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 Backpay settlements</a:t>
            </a:r>
          </a:p>
        </p:txBody>
      </p:sp>
      <p:sp>
        <p:nvSpPr>
          <p:cNvPr id="11" name="TextBox 11"/>
          <p:cNvSpPr txBox="1"/>
          <p:nvPr/>
        </p:nvSpPr>
        <p:spPr>
          <a:xfrm>
            <a:off x="1530504" y="5296694"/>
            <a:ext cx="7977614" cy="915035"/>
          </a:xfrm>
          <a:prstGeom prst="rect">
            <a:avLst/>
          </a:prstGeom>
        </p:spPr>
        <p:txBody>
          <a:bodyPr lIns="0" tIns="0" rIns="0" bIns="0" rtlCol="0" anchor="t">
            <a:spAutoFit/>
          </a:bodyPr>
          <a:lstStyle/>
          <a:p>
            <a:pPr marL="0" lvl="0" indent="0" algn="l">
              <a:lnSpc>
                <a:spcPts val="3640"/>
              </a:lnSpc>
              <a:spcBef>
                <a:spcPct val="0"/>
              </a:spcBef>
            </a:pPr>
            <a:r>
              <a:rPr lang="en-US" sz="2600" b="1" spc="52">
                <a:solidFill>
                  <a:srgbClr val="FFFFFF"/>
                </a:solidFill>
                <a:latin typeface="Poppins Bold"/>
                <a:ea typeface="Poppins Bold"/>
                <a:cs typeface="Poppins Bold"/>
                <a:sym typeface="Poppins Bold"/>
              </a:rPr>
              <a:t>Which payroll area creates the highest institutional risk?</a:t>
            </a:r>
          </a:p>
        </p:txBody>
      </p:sp>
      <p:sp>
        <p:nvSpPr>
          <p:cNvPr id="12" name="Freeform 12"/>
          <p:cNvSpPr/>
          <p:nvPr/>
        </p:nvSpPr>
        <p:spPr>
          <a:xfrm rot="-2249463">
            <a:off x="8555361" y="6184883"/>
            <a:ext cx="3415463" cy="3415463"/>
          </a:xfrm>
          <a:custGeom>
            <a:avLst/>
            <a:gdLst/>
            <a:ahLst/>
            <a:cxnLst/>
            <a:rect l="l" t="t" r="r" b="b"/>
            <a:pathLst>
              <a:path w="3415463" h="3415463">
                <a:moveTo>
                  <a:pt x="0" y="0"/>
                </a:moveTo>
                <a:lnTo>
                  <a:pt x="3415462" y="0"/>
                </a:lnTo>
                <a:lnTo>
                  <a:pt x="3415462" y="3415462"/>
                </a:lnTo>
                <a:lnTo>
                  <a:pt x="0" y="34154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rot="8817922">
            <a:off x="16580269" y="-1027828"/>
            <a:ext cx="3415463" cy="3415463"/>
          </a:xfrm>
          <a:custGeom>
            <a:avLst/>
            <a:gdLst/>
            <a:ahLst/>
            <a:cxnLst/>
            <a:rect l="l" t="t" r="r" b="b"/>
            <a:pathLst>
              <a:path w="3415463" h="3415463">
                <a:moveTo>
                  <a:pt x="0" y="0"/>
                </a:moveTo>
                <a:lnTo>
                  <a:pt x="3415462" y="0"/>
                </a:lnTo>
                <a:lnTo>
                  <a:pt x="3415462" y="3415462"/>
                </a:lnTo>
                <a:lnTo>
                  <a:pt x="0" y="34154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1202C"/>
        </a:solidFill>
        <a:effectLst/>
      </p:bgPr>
    </p:bg>
    <p:spTree>
      <p:nvGrpSpPr>
        <p:cNvPr id="1" name=""/>
        <p:cNvGrpSpPr/>
        <p:nvPr/>
      </p:nvGrpSpPr>
      <p:grpSpPr>
        <a:xfrm>
          <a:off x="0" y="0"/>
          <a:ext cx="0" cy="0"/>
          <a:chOff x="0" y="0"/>
          <a:chExt cx="0" cy="0"/>
        </a:xfrm>
      </p:grpSpPr>
      <p:grpSp>
        <p:nvGrpSpPr>
          <p:cNvPr id="2" name="Group 2"/>
          <p:cNvGrpSpPr/>
          <p:nvPr/>
        </p:nvGrpSpPr>
        <p:grpSpPr>
          <a:xfrm>
            <a:off x="10872361" y="-1287961"/>
            <a:ext cx="11516017" cy="13400456"/>
            <a:chOff x="0" y="0"/>
            <a:chExt cx="698500" cy="812800"/>
          </a:xfrm>
        </p:grpSpPr>
        <p:sp>
          <p:nvSpPr>
            <p:cNvPr id="3" name="Freeform 3"/>
            <p:cNvSpPr/>
            <p:nvPr/>
          </p:nvSpPr>
          <p:spPr>
            <a:xfrm>
              <a:off x="0" y="6857"/>
              <a:ext cx="698500" cy="799086"/>
            </a:xfrm>
            <a:custGeom>
              <a:avLst/>
              <a:gdLst/>
              <a:ahLst/>
              <a:cxnLst/>
              <a:rect l="l" t="t" r="r" b="b"/>
              <a:pathLst>
                <a:path w="698500" h="799086">
                  <a:moveTo>
                    <a:pt x="371222" y="5927"/>
                  </a:moveTo>
                  <a:lnTo>
                    <a:pt x="676528" y="183559"/>
                  </a:lnTo>
                  <a:cubicBezTo>
                    <a:pt x="690131" y="191474"/>
                    <a:pt x="698500" y="206025"/>
                    <a:pt x="698500" y="221763"/>
                  </a:cubicBezTo>
                  <a:lnTo>
                    <a:pt x="698500" y="577323"/>
                  </a:lnTo>
                  <a:cubicBezTo>
                    <a:pt x="698500" y="593061"/>
                    <a:pt x="690131" y="607612"/>
                    <a:pt x="676528" y="615527"/>
                  </a:cubicBezTo>
                  <a:lnTo>
                    <a:pt x="371222" y="793159"/>
                  </a:lnTo>
                  <a:cubicBezTo>
                    <a:pt x="357640" y="801062"/>
                    <a:pt x="340860" y="801062"/>
                    <a:pt x="327278" y="793159"/>
                  </a:cubicBezTo>
                  <a:lnTo>
                    <a:pt x="21972" y="615527"/>
                  </a:lnTo>
                  <a:cubicBezTo>
                    <a:pt x="8369" y="607612"/>
                    <a:pt x="0" y="593061"/>
                    <a:pt x="0" y="577323"/>
                  </a:cubicBezTo>
                  <a:lnTo>
                    <a:pt x="0" y="221763"/>
                  </a:lnTo>
                  <a:cubicBezTo>
                    <a:pt x="0" y="206025"/>
                    <a:pt x="8369" y="191474"/>
                    <a:pt x="21972" y="183559"/>
                  </a:cubicBezTo>
                  <a:lnTo>
                    <a:pt x="327278" y="5927"/>
                  </a:lnTo>
                  <a:cubicBezTo>
                    <a:pt x="340860" y="-1976"/>
                    <a:pt x="357640" y="-1976"/>
                    <a:pt x="371222" y="5927"/>
                  </a:cubicBezTo>
                  <a:close/>
                </a:path>
              </a:pathLst>
            </a:custGeom>
            <a:solidFill>
              <a:srgbClr val="100F16"/>
            </a:solidFill>
          </p:spPr>
        </p:sp>
        <p:sp>
          <p:nvSpPr>
            <p:cNvPr id="4" name="TextBox 4"/>
            <p:cNvSpPr txBox="1"/>
            <p:nvPr/>
          </p:nvSpPr>
          <p:spPr>
            <a:xfrm>
              <a:off x="0" y="73025"/>
              <a:ext cx="698500" cy="600075"/>
            </a:xfrm>
            <a:prstGeom prst="rect">
              <a:avLst/>
            </a:prstGeom>
          </p:spPr>
          <p:txBody>
            <a:bodyPr lIns="50800" tIns="50800" rIns="50800" bIns="50800" rtlCol="0" anchor="ctr"/>
            <a:lstStyle/>
            <a:p>
              <a:pPr marL="0" lvl="0" indent="0" algn="ctr">
                <a:lnSpc>
                  <a:spcPts val="3612"/>
                </a:lnSpc>
              </a:pPr>
              <a:endParaRPr/>
            </a:p>
          </p:txBody>
        </p:sp>
      </p:grpSp>
      <p:sp>
        <p:nvSpPr>
          <p:cNvPr id="5" name="Freeform 5"/>
          <p:cNvSpPr/>
          <p:nvPr/>
        </p:nvSpPr>
        <p:spPr>
          <a:xfrm rot="-2249463">
            <a:off x="-1158070" y="7000648"/>
            <a:ext cx="5641412" cy="5641412"/>
          </a:xfrm>
          <a:custGeom>
            <a:avLst/>
            <a:gdLst/>
            <a:ahLst/>
            <a:cxnLst/>
            <a:rect l="l" t="t" r="r" b="b"/>
            <a:pathLst>
              <a:path w="5641412" h="5641412">
                <a:moveTo>
                  <a:pt x="0" y="0"/>
                </a:moveTo>
                <a:lnTo>
                  <a:pt x="5641412" y="0"/>
                </a:lnTo>
                <a:lnTo>
                  <a:pt x="5641412" y="5641411"/>
                </a:lnTo>
                <a:lnTo>
                  <a:pt x="0" y="56414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2249463">
            <a:off x="-1903496" y="144845"/>
            <a:ext cx="3415463" cy="3415463"/>
          </a:xfrm>
          <a:custGeom>
            <a:avLst/>
            <a:gdLst/>
            <a:ahLst/>
            <a:cxnLst/>
            <a:rect l="l" t="t" r="r" b="b"/>
            <a:pathLst>
              <a:path w="3415463" h="3415463">
                <a:moveTo>
                  <a:pt x="0" y="0"/>
                </a:moveTo>
                <a:lnTo>
                  <a:pt x="3415462" y="0"/>
                </a:lnTo>
                <a:lnTo>
                  <a:pt x="3415462" y="3415462"/>
                </a:lnTo>
                <a:lnTo>
                  <a:pt x="0" y="34154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8817922">
            <a:off x="16745777" y="8701897"/>
            <a:ext cx="3415463" cy="3415463"/>
          </a:xfrm>
          <a:custGeom>
            <a:avLst/>
            <a:gdLst/>
            <a:ahLst/>
            <a:cxnLst/>
            <a:rect l="l" t="t" r="r" b="b"/>
            <a:pathLst>
              <a:path w="3415463" h="3415463">
                <a:moveTo>
                  <a:pt x="0" y="0"/>
                </a:moveTo>
                <a:lnTo>
                  <a:pt x="3415462" y="0"/>
                </a:lnTo>
                <a:lnTo>
                  <a:pt x="3415462" y="3415462"/>
                </a:lnTo>
                <a:lnTo>
                  <a:pt x="0" y="34154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1530504" y="2943545"/>
            <a:ext cx="7141100" cy="1951865"/>
          </a:xfrm>
          <a:prstGeom prst="rect">
            <a:avLst/>
          </a:prstGeom>
        </p:spPr>
        <p:txBody>
          <a:bodyPr lIns="0" tIns="0" rIns="0" bIns="0" rtlCol="0" anchor="t">
            <a:spAutoFit/>
          </a:bodyPr>
          <a:lstStyle/>
          <a:p>
            <a:pPr marL="0" lvl="0" indent="0" algn="l">
              <a:lnSpc>
                <a:spcPts val="4961"/>
              </a:lnSpc>
            </a:pPr>
            <a:r>
              <a:rPr lang="en-US" sz="5168" b="1" spc="-263">
                <a:solidFill>
                  <a:srgbClr val="FFFFFF"/>
                </a:solidFill>
                <a:latin typeface="Poppins Bold"/>
                <a:ea typeface="Poppins Bold"/>
                <a:cs typeface="Poppins Bold"/>
                <a:sym typeface="Poppins Bold"/>
              </a:rPr>
              <a:t>RETIREMENT LUMP SUM TAXATION FRAMEWORK</a:t>
            </a:r>
          </a:p>
        </p:txBody>
      </p:sp>
      <p:sp>
        <p:nvSpPr>
          <p:cNvPr id="9" name="TextBox 9"/>
          <p:cNvSpPr txBox="1"/>
          <p:nvPr/>
        </p:nvSpPr>
        <p:spPr>
          <a:xfrm>
            <a:off x="1530504" y="2173321"/>
            <a:ext cx="6883418" cy="720725"/>
          </a:xfrm>
          <a:prstGeom prst="rect">
            <a:avLst/>
          </a:prstGeom>
        </p:spPr>
        <p:txBody>
          <a:bodyPr lIns="0" tIns="0" rIns="0" bIns="0" rtlCol="0" anchor="t">
            <a:spAutoFit/>
          </a:bodyPr>
          <a:lstStyle/>
          <a:p>
            <a:pPr marL="0" lvl="0" indent="0" algn="l">
              <a:lnSpc>
                <a:spcPts val="2800"/>
              </a:lnSpc>
            </a:pPr>
            <a:r>
              <a:rPr lang="en-US" sz="2000" spc="978">
                <a:solidFill>
                  <a:srgbClr val="9C8070"/>
                </a:solidFill>
                <a:latin typeface="Poppins"/>
                <a:ea typeface="Poppins"/>
                <a:cs typeface="Poppins"/>
                <a:sym typeface="Poppins"/>
              </a:rPr>
              <a:t>SESSION 44 | ITS USER GROUP CONFERENCE 2026</a:t>
            </a:r>
          </a:p>
        </p:txBody>
      </p:sp>
      <p:sp>
        <p:nvSpPr>
          <p:cNvPr id="10" name="TextBox 10"/>
          <p:cNvSpPr txBox="1"/>
          <p:nvPr/>
        </p:nvSpPr>
        <p:spPr>
          <a:xfrm>
            <a:off x="1530504" y="5956969"/>
            <a:ext cx="7963876" cy="1711325"/>
          </a:xfrm>
          <a:prstGeom prst="rect">
            <a:avLst/>
          </a:prstGeom>
        </p:spPr>
        <p:txBody>
          <a:bodyPr lIns="0" tIns="0" rIns="0" bIns="0" rtlCol="0" anchor="t">
            <a:spAutoFit/>
          </a:bodyPr>
          <a:lstStyle/>
          <a:p>
            <a:pPr marL="0" lvl="0" indent="0" algn="l">
              <a:lnSpc>
                <a:spcPts val="3400"/>
              </a:lnSpc>
              <a:spcBef>
                <a:spcPct val="0"/>
              </a:spcBef>
            </a:pPr>
            <a:r>
              <a:rPr lang="en-US" sz="2000" u="none" strike="noStrike">
                <a:solidFill>
                  <a:srgbClr val="FFFFFF">
                    <a:alpha val="71765"/>
                  </a:srgbClr>
                </a:solidFill>
                <a:latin typeface="Poppins"/>
                <a:ea typeface="Poppins"/>
                <a:cs typeface="Poppins"/>
                <a:sym typeface="Poppins"/>
              </a:rPr>
              <a:t>Income Tax Act Second Schedule governs taxation of lump sums from pension funds, provident funds, retirement annuities, preservation funds, and divorce assignments. Cumulative lifetime taxation applies.</a:t>
            </a:r>
          </a:p>
        </p:txBody>
      </p:sp>
      <p:sp>
        <p:nvSpPr>
          <p:cNvPr id="11" name="TextBox 11"/>
          <p:cNvSpPr txBox="1"/>
          <p:nvPr/>
        </p:nvSpPr>
        <p:spPr>
          <a:xfrm>
            <a:off x="1530504" y="7989854"/>
            <a:ext cx="3738390" cy="391795"/>
          </a:xfrm>
          <a:prstGeom prst="rect">
            <a:avLst/>
          </a:prstGeom>
        </p:spPr>
        <p:txBody>
          <a:bodyPr lIns="0" tIns="0" rIns="0" bIns="0" rtlCol="0" anchor="t">
            <a:spAutoFit/>
          </a:bodyPr>
          <a:lstStyle/>
          <a:p>
            <a:pPr marL="0" lvl="0" indent="0" algn="l">
              <a:lnSpc>
                <a:spcPts val="3079"/>
              </a:lnSpc>
              <a:spcBef>
                <a:spcPct val="0"/>
              </a:spcBef>
            </a:pPr>
            <a:r>
              <a:rPr lang="en-US" sz="2199" b="1" spc="43">
                <a:solidFill>
                  <a:srgbClr val="FFFFFF"/>
                </a:solidFill>
                <a:latin typeface="Poppins Bold"/>
                <a:ea typeface="Poppins Bold"/>
                <a:cs typeface="Poppins Bold"/>
                <a:sym typeface="Poppins Bold"/>
              </a:rPr>
              <a:t>Withdrawal Tax Table</a:t>
            </a:r>
          </a:p>
        </p:txBody>
      </p:sp>
      <p:sp>
        <p:nvSpPr>
          <p:cNvPr id="12" name="TextBox 12"/>
          <p:cNvSpPr txBox="1"/>
          <p:nvPr/>
        </p:nvSpPr>
        <p:spPr>
          <a:xfrm>
            <a:off x="5882011" y="7989854"/>
            <a:ext cx="3937000" cy="391795"/>
          </a:xfrm>
          <a:prstGeom prst="rect">
            <a:avLst/>
          </a:prstGeom>
        </p:spPr>
        <p:txBody>
          <a:bodyPr lIns="0" tIns="0" rIns="0" bIns="0" rtlCol="0" anchor="t">
            <a:spAutoFit/>
          </a:bodyPr>
          <a:lstStyle/>
          <a:p>
            <a:pPr marL="0" lvl="0" indent="0" algn="l">
              <a:lnSpc>
                <a:spcPts val="3079"/>
              </a:lnSpc>
              <a:spcBef>
                <a:spcPct val="0"/>
              </a:spcBef>
            </a:pPr>
            <a:r>
              <a:rPr lang="en-US" sz="2199" b="1" spc="43">
                <a:solidFill>
                  <a:srgbClr val="FFFFFF"/>
                </a:solidFill>
                <a:latin typeface="Poppins Bold"/>
                <a:ea typeface="Poppins Bold"/>
                <a:cs typeface="Poppins Bold"/>
                <a:sym typeface="Poppins Bold"/>
              </a:rPr>
              <a:t>Cumulative Lifetime Rule</a:t>
            </a:r>
          </a:p>
        </p:txBody>
      </p:sp>
      <p:pic>
        <p:nvPicPr>
          <p:cNvPr id="13" name="Picture 13"/>
          <p:cNvPicPr>
            <a:picLocks noChangeAspect="1"/>
          </p:cNvPicPr>
          <p:nvPr/>
        </p:nvPicPr>
        <p:blipFill>
          <a:blip r:embed="rId6"/>
          <a:stretch>
            <a:fillRect/>
          </a:stretch>
        </p:blipFill>
        <p:spPr>
          <a:xfrm>
            <a:off x="9370074" y="862853"/>
            <a:ext cx="8542535" cy="856129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2251</Words>
  <Application>Microsoft Office PowerPoint</Application>
  <PresentationFormat>Custom</PresentationFormat>
  <Paragraphs>278</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Poppins Bold</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driven presentation</dc:title>
  <dc:creator>Queen Ambe</dc:creator>
  <cp:lastModifiedBy>Queen Ambe</cp:lastModifiedBy>
  <cp:revision>11</cp:revision>
  <dcterms:created xsi:type="dcterms:W3CDTF">2006-08-16T00:00:00Z</dcterms:created>
  <dcterms:modified xsi:type="dcterms:W3CDTF">2026-03-15T20:39:49Z</dcterms:modified>
  <dc:identifier>DAHD6I3N3WE</dc:identifier>
</cp:coreProperties>
</file>