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36"/>
  </p:notesMasterIdLst>
  <p:sldIdLst>
    <p:sldId id="271" r:id="rId4"/>
    <p:sldId id="273" r:id="rId5"/>
    <p:sldId id="958" r:id="rId6"/>
    <p:sldId id="275" r:id="rId7"/>
    <p:sldId id="901" r:id="rId8"/>
    <p:sldId id="992" r:id="rId9"/>
    <p:sldId id="993" r:id="rId10"/>
    <p:sldId id="996" r:id="rId11"/>
    <p:sldId id="994" r:id="rId12"/>
    <p:sldId id="998" r:id="rId13"/>
    <p:sldId id="997" r:id="rId14"/>
    <p:sldId id="999" r:id="rId15"/>
    <p:sldId id="1000" r:id="rId16"/>
    <p:sldId id="1001" r:id="rId17"/>
    <p:sldId id="1002" r:id="rId18"/>
    <p:sldId id="1004" r:id="rId19"/>
    <p:sldId id="1003" r:id="rId20"/>
    <p:sldId id="2076136674" r:id="rId21"/>
    <p:sldId id="1005" r:id="rId22"/>
    <p:sldId id="1014" r:id="rId23"/>
    <p:sldId id="1006" r:id="rId24"/>
    <p:sldId id="1008" r:id="rId25"/>
    <p:sldId id="1009" r:id="rId26"/>
    <p:sldId id="1010" r:id="rId27"/>
    <p:sldId id="1017" r:id="rId28"/>
    <p:sldId id="1018" r:id="rId29"/>
    <p:sldId id="1016" r:id="rId30"/>
    <p:sldId id="1011" r:id="rId31"/>
    <p:sldId id="1012" r:id="rId32"/>
    <p:sldId id="1013" r:id="rId33"/>
    <p:sldId id="2076136673" r:id="rId34"/>
    <p:sldId id="269" r:id="rId3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74"/>
    <p:restoredTop sz="97379"/>
  </p:normalViewPr>
  <p:slideViewPr>
    <p:cSldViewPr snapToGrid="0" showGuides="1">
      <p:cViewPr varScale="1">
        <p:scale>
          <a:sx n="114" d="100"/>
          <a:sy n="114" d="100"/>
        </p:scale>
        <p:origin x="98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18/03/2026</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2.svg"/><Relationship Id="rId7" Type="http://schemas.openxmlformats.org/officeDocument/2006/relationships/hyperlink" Target="https://pixabay.com/en/period-board-deadline-due-date-481478/" TargetMode="Externa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hyperlink" Target="https://www.jurnal.umsb.ac.id/index.php/IJPR/index"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nl/wijzigen-lijst-pin-pijlen-1076220/" TargetMode="External"/><Relationship Id="rId3" Type="http://schemas.openxmlformats.org/officeDocument/2006/relationships/image" Target="../media/image22.svg"/><Relationship Id="rId7" Type="http://schemas.openxmlformats.org/officeDocument/2006/relationships/image" Target="../media/image28.jp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4.svg"/><Relationship Id="rId10" Type="http://schemas.openxmlformats.org/officeDocument/2006/relationships/hyperlink" Target="https://www.thebluediamondgallery.com/handwriting/a/approval-process.html" TargetMode="External"/><Relationship Id="rId4" Type="http://schemas.openxmlformats.org/officeDocument/2006/relationships/image" Target="../media/image23.png"/><Relationship Id="rId9"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www.picserver.org/highway-signs2/p/payroll-services.html" TargetMode="External"/><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raphic 19">
            <a:extLst>
              <a:ext uri="{FF2B5EF4-FFF2-40B4-BE49-F238E27FC236}">
                <a16:creationId xmlns:a16="http://schemas.microsoft.com/office/drawing/2014/main" id="{3E32CA38-96D8-3280-65E2-E938F0CFB978}"/>
              </a:ext>
            </a:extLst>
          </p:cNvPr>
          <p:cNvSpPr/>
          <p:nvPr/>
        </p:nvSpPr>
        <p:spPr>
          <a:xfrm>
            <a:off x="-2976309" y="1362267"/>
            <a:ext cx="1779343" cy="2152458"/>
          </a:xfrm>
          <a:custGeom>
            <a:avLst/>
            <a:gdLst>
              <a:gd name="connsiteX0" fmla="*/ 6088772 w 7888251"/>
              <a:gd name="connsiteY0" fmla="*/ 9538228 h 9542357"/>
              <a:gd name="connsiteX1" fmla="*/ 5228461 w 7888251"/>
              <a:gd name="connsiteY1" fmla="*/ 9315256 h 9542357"/>
              <a:gd name="connsiteX2" fmla="*/ 4368151 w 7888251"/>
              <a:gd name="connsiteY2" fmla="*/ 8237560 h 9542357"/>
              <a:gd name="connsiteX3" fmla="*/ 4368151 w 7888251"/>
              <a:gd name="connsiteY3" fmla="*/ 8229303 h 9542357"/>
              <a:gd name="connsiteX4" fmla="*/ 3516073 w 7888251"/>
              <a:gd name="connsiteY4" fmla="*/ 5041635 h 9542357"/>
              <a:gd name="connsiteX5" fmla="*/ 2766903 w 7888251"/>
              <a:gd name="connsiteY5" fmla="*/ 7845296 h 9542357"/>
              <a:gd name="connsiteX6" fmla="*/ 2087710 w 7888251"/>
              <a:gd name="connsiteY6" fmla="*/ 8687632 h 9542357"/>
              <a:gd name="connsiteX7" fmla="*/ 1013351 w 7888251"/>
              <a:gd name="connsiteY7" fmla="*/ 8803248 h 9542357"/>
              <a:gd name="connsiteX8" fmla="*/ 173622 w 7888251"/>
              <a:gd name="connsiteY8" fmla="*/ 8121946 h 9542357"/>
              <a:gd name="connsiteX9" fmla="*/ 58365 w 7888251"/>
              <a:gd name="connsiteY9" fmla="*/ 7048379 h 9542357"/>
              <a:gd name="connsiteX10" fmla="*/ 1289144 w 7888251"/>
              <a:gd name="connsiteY10" fmla="*/ 2419654 h 9542357"/>
              <a:gd name="connsiteX11" fmla="*/ 2507575 w 7888251"/>
              <a:gd name="connsiteY11" fmla="*/ 1482348 h 9542357"/>
              <a:gd name="connsiteX12" fmla="*/ 3446095 w 7888251"/>
              <a:gd name="connsiteY12" fmla="*/ 1895258 h 9542357"/>
              <a:gd name="connsiteX13" fmla="*/ 3701307 w 7888251"/>
              <a:gd name="connsiteY13" fmla="*/ 937306 h 9542357"/>
              <a:gd name="connsiteX14" fmla="*/ 4919737 w 7888251"/>
              <a:gd name="connsiteY14" fmla="*/ 0 h 9542357"/>
              <a:gd name="connsiteX15" fmla="*/ 6138168 w 7888251"/>
              <a:gd name="connsiteY15" fmla="*/ 937306 h 9542357"/>
              <a:gd name="connsiteX16" fmla="*/ 7817626 w 7888251"/>
              <a:gd name="connsiteY16" fmla="*/ 7238318 h 9542357"/>
              <a:gd name="connsiteX17" fmla="*/ 7665321 w 7888251"/>
              <a:gd name="connsiteY17" fmla="*/ 8605051 h 9542357"/>
              <a:gd name="connsiteX18" fmla="*/ 6590963 w 7888251"/>
              <a:gd name="connsiteY18" fmla="*/ 9468033 h 9542357"/>
              <a:gd name="connsiteX19" fmla="*/ 6084656 w 7888251"/>
              <a:gd name="connsiteY19" fmla="*/ 9542357 h 9542357"/>
              <a:gd name="connsiteX20" fmla="*/ 5211996 w 7888251"/>
              <a:gd name="connsiteY20" fmla="*/ 7993944 h 9542357"/>
              <a:gd name="connsiteX21" fmla="*/ 5648326 w 7888251"/>
              <a:gd name="connsiteY21" fmla="*/ 8538985 h 9542357"/>
              <a:gd name="connsiteX22" fmla="*/ 6348100 w 7888251"/>
              <a:gd name="connsiteY22" fmla="*/ 8617438 h 9542357"/>
              <a:gd name="connsiteX23" fmla="*/ 6895570 w 7888251"/>
              <a:gd name="connsiteY23" fmla="*/ 8175624 h 9542357"/>
              <a:gd name="connsiteX24" fmla="*/ 6973781 w 7888251"/>
              <a:gd name="connsiteY24" fmla="*/ 7473677 h 9542357"/>
              <a:gd name="connsiteX25" fmla="*/ 6973781 w 7888251"/>
              <a:gd name="connsiteY25" fmla="*/ 7465419 h 9542357"/>
              <a:gd name="connsiteX26" fmla="*/ 5286090 w 7888251"/>
              <a:gd name="connsiteY26" fmla="*/ 1164407 h 9542357"/>
              <a:gd name="connsiteX27" fmla="*/ 4915621 w 7888251"/>
              <a:gd name="connsiteY27" fmla="*/ 879499 h 9542357"/>
              <a:gd name="connsiteX28" fmla="*/ 4545153 w 7888251"/>
              <a:gd name="connsiteY28" fmla="*/ 1164407 h 9542357"/>
              <a:gd name="connsiteX29" fmla="*/ 3964752 w 7888251"/>
              <a:gd name="connsiteY29" fmla="*/ 3336315 h 9542357"/>
              <a:gd name="connsiteX30" fmla="*/ 5207880 w 7888251"/>
              <a:gd name="connsiteY30" fmla="*/ 7998072 h 9542357"/>
              <a:gd name="connsiteX31" fmla="*/ 2507575 w 7888251"/>
              <a:gd name="connsiteY31" fmla="*/ 2365976 h 9542357"/>
              <a:gd name="connsiteX32" fmla="*/ 2141222 w 7888251"/>
              <a:gd name="connsiteY32" fmla="*/ 2650884 h 9542357"/>
              <a:gd name="connsiteX33" fmla="*/ 902210 w 7888251"/>
              <a:gd name="connsiteY33" fmla="*/ 7296125 h 9542357"/>
              <a:gd name="connsiteX34" fmla="*/ 943374 w 7888251"/>
              <a:gd name="connsiteY34" fmla="*/ 7700777 h 9542357"/>
              <a:gd name="connsiteX35" fmla="*/ 1260330 w 7888251"/>
              <a:gd name="connsiteY35" fmla="*/ 7956782 h 9542357"/>
              <a:gd name="connsiteX36" fmla="*/ 1663729 w 7888251"/>
              <a:gd name="connsiteY36" fmla="*/ 7915491 h 9542357"/>
              <a:gd name="connsiteX37" fmla="*/ 1918941 w 7888251"/>
              <a:gd name="connsiteY37" fmla="*/ 7601679 h 9542357"/>
              <a:gd name="connsiteX38" fmla="*/ 3059161 w 7888251"/>
              <a:gd name="connsiteY38" fmla="*/ 3336315 h 9542357"/>
              <a:gd name="connsiteX39" fmla="*/ 2878043 w 7888251"/>
              <a:gd name="connsiteY39" fmla="*/ 2650884 h 9542357"/>
              <a:gd name="connsiteX40" fmla="*/ 2507575 w 7888251"/>
              <a:gd name="connsiteY40" fmla="*/ 2365976 h 954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8251" h="9542357">
                <a:moveTo>
                  <a:pt x="6088772" y="9538228"/>
                </a:moveTo>
                <a:cubicBezTo>
                  <a:pt x="5792397" y="9538228"/>
                  <a:pt x="5496022" y="9463904"/>
                  <a:pt x="5228461" y="9315256"/>
                </a:cubicBezTo>
                <a:cubicBezTo>
                  <a:pt x="4808597" y="9084027"/>
                  <a:pt x="4499873" y="8700020"/>
                  <a:pt x="4368151" y="8237560"/>
                </a:cubicBezTo>
                <a:lnTo>
                  <a:pt x="4368151" y="8229303"/>
                </a:lnTo>
                <a:cubicBezTo>
                  <a:pt x="4368151" y="8229303"/>
                  <a:pt x="3516073" y="5041635"/>
                  <a:pt x="3516073" y="5041635"/>
                </a:cubicBezTo>
                <a:lnTo>
                  <a:pt x="2766903" y="7845296"/>
                </a:lnTo>
                <a:cubicBezTo>
                  <a:pt x="2659878" y="8208657"/>
                  <a:pt x="2421132" y="8505953"/>
                  <a:pt x="2087710" y="8687632"/>
                </a:cubicBezTo>
                <a:cubicBezTo>
                  <a:pt x="1758405" y="8869313"/>
                  <a:pt x="1375587" y="8910604"/>
                  <a:pt x="1013351" y="8803248"/>
                </a:cubicBezTo>
                <a:cubicBezTo>
                  <a:pt x="651115" y="8695891"/>
                  <a:pt x="354740" y="8456403"/>
                  <a:pt x="173622" y="8121946"/>
                </a:cubicBezTo>
                <a:cubicBezTo>
                  <a:pt x="-7496" y="7791617"/>
                  <a:pt x="-48659" y="7411740"/>
                  <a:pt x="58365" y="7048379"/>
                </a:cubicBezTo>
                <a:lnTo>
                  <a:pt x="1289144" y="2419654"/>
                </a:lnTo>
                <a:cubicBezTo>
                  <a:pt x="1437332" y="1858097"/>
                  <a:pt x="1927174" y="1482348"/>
                  <a:pt x="2507575" y="1482348"/>
                </a:cubicBezTo>
                <a:cubicBezTo>
                  <a:pt x="2878043" y="1482348"/>
                  <a:pt x="3211465" y="1635125"/>
                  <a:pt x="3446095" y="1895258"/>
                </a:cubicBezTo>
                <a:lnTo>
                  <a:pt x="3701307" y="937306"/>
                </a:lnTo>
                <a:cubicBezTo>
                  <a:pt x="3849494" y="375748"/>
                  <a:pt x="4339337" y="0"/>
                  <a:pt x="4919737" y="0"/>
                </a:cubicBezTo>
                <a:cubicBezTo>
                  <a:pt x="5500138" y="0"/>
                  <a:pt x="5989980" y="375748"/>
                  <a:pt x="6138168" y="937306"/>
                </a:cubicBezTo>
                <a:lnTo>
                  <a:pt x="7817626" y="7238318"/>
                </a:lnTo>
                <a:cubicBezTo>
                  <a:pt x="7949348" y="7700777"/>
                  <a:pt x="7895836" y="8183882"/>
                  <a:pt x="7665321" y="8605051"/>
                </a:cubicBezTo>
                <a:cubicBezTo>
                  <a:pt x="7434808" y="9026220"/>
                  <a:pt x="7051990" y="9335902"/>
                  <a:pt x="6590963" y="9468033"/>
                </a:cubicBezTo>
                <a:cubicBezTo>
                  <a:pt x="6426310" y="9517582"/>
                  <a:pt x="6253425" y="9542357"/>
                  <a:pt x="6084656" y="9542357"/>
                </a:cubicBezTo>
                <a:close/>
                <a:moveTo>
                  <a:pt x="5211996" y="7993944"/>
                </a:moveTo>
                <a:cubicBezTo>
                  <a:pt x="5281973" y="8229303"/>
                  <a:pt x="5438394" y="8423370"/>
                  <a:pt x="5648326" y="8538985"/>
                </a:cubicBezTo>
                <a:cubicBezTo>
                  <a:pt x="5862374" y="8658729"/>
                  <a:pt x="6109354" y="8683504"/>
                  <a:pt x="6348100" y="8617438"/>
                </a:cubicBezTo>
                <a:cubicBezTo>
                  <a:pt x="6582730" y="8547243"/>
                  <a:pt x="6776197" y="8390337"/>
                  <a:pt x="6895570" y="8175624"/>
                </a:cubicBezTo>
                <a:cubicBezTo>
                  <a:pt x="7014943" y="7960911"/>
                  <a:pt x="7039642" y="7713165"/>
                  <a:pt x="6973781" y="7473677"/>
                </a:cubicBezTo>
                <a:lnTo>
                  <a:pt x="6973781" y="7465419"/>
                </a:lnTo>
                <a:cubicBezTo>
                  <a:pt x="6973781" y="7465419"/>
                  <a:pt x="5286090" y="1164407"/>
                  <a:pt x="5286090" y="1164407"/>
                </a:cubicBezTo>
                <a:cubicBezTo>
                  <a:pt x="5216112" y="900145"/>
                  <a:pt x="4985598" y="879499"/>
                  <a:pt x="4915621" y="879499"/>
                </a:cubicBezTo>
                <a:cubicBezTo>
                  <a:pt x="4845644" y="879499"/>
                  <a:pt x="4619246" y="900145"/>
                  <a:pt x="4545153" y="1164407"/>
                </a:cubicBezTo>
                <a:lnTo>
                  <a:pt x="3964752" y="3336315"/>
                </a:lnTo>
                <a:lnTo>
                  <a:pt x="5207880" y="7998072"/>
                </a:lnTo>
                <a:close/>
                <a:moveTo>
                  <a:pt x="2507575" y="2365976"/>
                </a:moveTo>
                <a:cubicBezTo>
                  <a:pt x="2437597" y="2365976"/>
                  <a:pt x="2211200" y="2386622"/>
                  <a:pt x="2141222" y="2650884"/>
                </a:cubicBezTo>
                <a:lnTo>
                  <a:pt x="902210" y="7296125"/>
                </a:lnTo>
                <a:cubicBezTo>
                  <a:pt x="861047" y="7432386"/>
                  <a:pt x="877513" y="7576905"/>
                  <a:pt x="943374" y="7700777"/>
                </a:cubicBezTo>
                <a:cubicBezTo>
                  <a:pt x="1009235" y="7824650"/>
                  <a:pt x="1124492" y="7915491"/>
                  <a:pt x="1260330" y="7956782"/>
                </a:cubicBezTo>
                <a:cubicBezTo>
                  <a:pt x="1396169" y="7998072"/>
                  <a:pt x="1540240" y="7981556"/>
                  <a:pt x="1663729" y="7915491"/>
                </a:cubicBezTo>
                <a:cubicBezTo>
                  <a:pt x="1787219" y="7849425"/>
                  <a:pt x="1877778" y="7737939"/>
                  <a:pt x="1918941" y="7601679"/>
                </a:cubicBezTo>
                <a:lnTo>
                  <a:pt x="3059161" y="3336315"/>
                </a:lnTo>
                <a:lnTo>
                  <a:pt x="2878043" y="2650884"/>
                </a:lnTo>
                <a:cubicBezTo>
                  <a:pt x="2808066" y="2386622"/>
                  <a:pt x="2577552" y="2365976"/>
                  <a:pt x="2507575" y="2365976"/>
                </a:cubicBezTo>
                <a:close/>
              </a:path>
            </a:pathLst>
          </a:custGeom>
          <a:solidFill>
            <a:schemeClr val="tx1"/>
          </a:solidFill>
          <a:ln w="0" cap="flat">
            <a:noFill/>
            <a:prstDash val="solid"/>
            <a:miter/>
          </a:ln>
        </p:spPr>
        <p:txBody>
          <a:bodyPr rtlCol="0" anchor="ctr"/>
          <a:lstStyle/>
          <a:p>
            <a:endParaRPr lang="en-GB" dirty="0"/>
          </a:p>
        </p:txBody>
      </p:sp>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084871" y="1362267"/>
            <a:ext cx="5701725" cy="1420336"/>
          </a:xfrm>
        </p:spPr>
        <p:txBody>
          <a:bodyPr/>
          <a:lstStyle/>
          <a:p>
            <a:r>
              <a:rPr lang="en-US" dirty="0"/>
              <a:t>Driving Efficiency &amp; Simplifying Payroll Reconciliations</a:t>
            </a:r>
            <a:r>
              <a:rPr lang="en-GB" dirty="0"/>
              <a:t>Title</a:t>
            </a:r>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p:txBody>
          <a:bodyPr/>
          <a:lstStyle/>
          <a:p>
            <a:pPr>
              <a:lnSpc>
                <a:spcPts val="1660"/>
              </a:lnSpc>
            </a:pPr>
            <a:r>
              <a:rPr lang="en-GB" sz="1200" b="1" dirty="0"/>
              <a:t>                    Presenter:	Allie de Nysschen</a:t>
            </a:r>
          </a:p>
        </p:txBody>
      </p:sp>
      <p:sp>
        <p:nvSpPr>
          <p:cNvPr id="3" name="TextBox 2">
            <a:extLst>
              <a:ext uri="{FF2B5EF4-FFF2-40B4-BE49-F238E27FC236}">
                <a16:creationId xmlns:a16="http://schemas.microsoft.com/office/drawing/2014/main" id="{2D99DC71-AE94-8309-6031-59870F0C0AA5}"/>
              </a:ext>
            </a:extLst>
          </p:cNvPr>
          <p:cNvSpPr txBox="1"/>
          <p:nvPr/>
        </p:nvSpPr>
        <p:spPr>
          <a:xfrm>
            <a:off x="3716296" y="2782603"/>
            <a:ext cx="6060988" cy="646331"/>
          </a:xfrm>
          <a:prstGeom prst="rect">
            <a:avLst/>
          </a:prstGeom>
          <a:noFill/>
        </p:spPr>
        <p:txBody>
          <a:bodyPr wrap="square">
            <a:spAutoFit/>
          </a:bodyPr>
          <a:lstStyle/>
          <a:p>
            <a:r>
              <a:rPr kumimoji="0" lang="en-US" sz="1800" b="1" i="1" u="none" strike="noStrike" kern="1200" cap="none" spc="0" normalizeH="0" baseline="0" noProof="0" dirty="0">
                <a:ln>
                  <a:noFill/>
                </a:ln>
                <a:solidFill>
                  <a:srgbClr val="FFFFFF"/>
                </a:solidFill>
                <a:effectLst/>
                <a:uLnTx/>
                <a:uFillTx/>
                <a:latin typeface="Calibri"/>
                <a:ea typeface="+mj-ea"/>
                <a:cs typeface="+mj-cs"/>
              </a:rPr>
              <a:t>Building compliant workplaces </a:t>
            </a:r>
            <a:endParaRPr lang="en-US" b="1" i="1" dirty="0">
              <a:solidFill>
                <a:srgbClr val="FFFFFF"/>
              </a:solidFill>
              <a:latin typeface="Calibri"/>
              <a:ea typeface="+mj-ea"/>
              <a:cs typeface="+mj-cs"/>
            </a:endParaRPr>
          </a:p>
          <a:p>
            <a:r>
              <a:rPr kumimoji="0" lang="en-US" sz="1800" b="1" i="1" u="none" strike="noStrike" kern="1200" cap="none" spc="0" normalizeH="0" baseline="0" noProof="0" dirty="0">
                <a:ln>
                  <a:noFill/>
                </a:ln>
                <a:solidFill>
                  <a:srgbClr val="FFFFFF"/>
                </a:solidFill>
                <a:effectLst/>
                <a:uLnTx/>
                <a:uFillTx/>
                <a:latin typeface="Calibri"/>
                <a:ea typeface="+mj-ea"/>
                <a:cs typeface="+mj-cs"/>
              </a:rPr>
              <a:t>where people thrive!!! </a:t>
            </a:r>
            <a:endParaRPr lang="en-ZA" dirty="0"/>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A8780-3DD9-AAC5-C4EC-348E11F804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EE93C7-B8D2-2A4A-5F37-B71CB7E578A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C0A34569-3F7A-7856-E4C2-2AB60B3A5795}"/>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A262F06B-6142-9AAE-1672-0EC0420DB05A}"/>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6050777-D353-88EC-FC41-95F879500C8E}"/>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3 - </a:t>
            </a:r>
            <a:r>
              <a:rPr kumimoji="0" lang="en-US" sz="1702" i="0" u="none" strike="noStrike" kern="1200" cap="none" spc="0" normalizeH="0" baseline="0" noProof="0" dirty="0">
                <a:ln>
                  <a:noFill/>
                </a:ln>
                <a:solidFill>
                  <a:srgbClr val="00AEEF"/>
                </a:solidFill>
                <a:effectLst/>
                <a:uLnTx/>
                <a:uFillTx/>
                <a:latin typeface="Calibri"/>
              </a:rPr>
              <a:t>Now </a:t>
            </a:r>
            <a:r>
              <a:rPr lang="en-US" sz="1702" dirty="0">
                <a:solidFill>
                  <a:srgbClr val="00AEEF"/>
                </a:solidFill>
                <a:latin typeface="Calibri"/>
              </a:rPr>
              <a:t>setup the Run Cycle control file for April</a:t>
            </a:r>
            <a:r>
              <a:rPr kumimoji="0" lang="en-US" sz="1702" i="0" u="none" strike="noStrike" kern="1200" cap="none" spc="0" normalizeH="0" baseline="0" noProof="0" dirty="0">
                <a:ln>
                  <a:noFill/>
                </a:ln>
                <a:solidFill>
                  <a:srgbClr val="00AEEF"/>
                </a:solidFill>
                <a:effectLst/>
                <a:uLnTx/>
                <a:uFillTx/>
                <a:latin typeface="Calibri"/>
              </a:rPr>
              <a:t> {</a:t>
            </a:r>
            <a:r>
              <a:rPr lang="en-US" sz="1702" dirty="0">
                <a:solidFill>
                  <a:srgbClr val="00AEEF"/>
                </a:solidFill>
                <a:latin typeface="Calibri"/>
              </a:rPr>
              <a:t>FPRM-2} Change the cycle for Events A,C,T,O and P to the current Payroll Cycle,</a:t>
            </a:r>
          </a:p>
          <a:p>
            <a:pPr lvl="0">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71929F4-C32B-A098-F304-BE6BBEE8CD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7D027975-B400-9D96-4B8F-0A39517B7C5D}"/>
              </a:ext>
            </a:extLst>
          </p:cNvPr>
          <p:cNvPicPr>
            <a:picLocks noChangeAspect="1"/>
          </p:cNvPicPr>
          <p:nvPr/>
        </p:nvPicPr>
        <p:blipFill>
          <a:blip r:embed="rId4"/>
          <a:stretch>
            <a:fillRect/>
          </a:stretch>
        </p:blipFill>
        <p:spPr>
          <a:xfrm>
            <a:off x="2394282" y="2001058"/>
            <a:ext cx="3998841" cy="2148026"/>
          </a:xfrm>
          <a:prstGeom prst="rect">
            <a:avLst/>
          </a:prstGeom>
        </p:spPr>
      </p:pic>
    </p:spTree>
    <p:extLst>
      <p:ext uri="{BB962C8B-B14F-4D97-AF65-F5344CB8AC3E}">
        <p14:creationId xmlns:p14="http://schemas.microsoft.com/office/powerpoint/2010/main" val="25137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8176-C999-D579-DFAC-E0FDD3C1CB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1060B-7168-919D-78DD-369FE9ED636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976A0197-E48A-47B0-23AA-62DBE988C081}"/>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A3765178-36F0-9B05-76B9-D42EE204FC9B}"/>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E330285F-D8E0-0E2F-B6C1-2FA325D1DC2F}"/>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4 – </a:t>
            </a:r>
            <a:r>
              <a:rPr kumimoji="0" lang="en-US" sz="1702" i="0" u="none" strike="noStrike" kern="1200" cap="none" spc="0" normalizeH="0" baseline="0" noProof="0" dirty="0">
                <a:ln>
                  <a:noFill/>
                </a:ln>
                <a:solidFill>
                  <a:srgbClr val="00AEEF"/>
                </a:solidFill>
                <a:effectLst/>
                <a:uLnTx/>
                <a:uFillTx/>
                <a:latin typeface="Calibri"/>
              </a:rPr>
              <a:t>Now Sort out claims</a:t>
            </a:r>
            <a:endParaRPr lang="en-US" sz="1702" dirty="0">
              <a:solidFill>
                <a:srgbClr val="00AEEF"/>
              </a:solidFill>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33289C11-97FE-7C36-89A3-83EC1B0011B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graphicFrame>
        <p:nvGraphicFramePr>
          <p:cNvPr id="4" name="Table 3">
            <a:extLst>
              <a:ext uri="{FF2B5EF4-FFF2-40B4-BE49-F238E27FC236}">
                <a16:creationId xmlns:a16="http://schemas.microsoft.com/office/drawing/2014/main" id="{50F6F75C-9B5E-5720-B3BC-C4A033DB36BC}"/>
              </a:ext>
            </a:extLst>
          </p:cNvPr>
          <p:cNvGraphicFramePr>
            <a:graphicFrameLocks noGrp="1"/>
          </p:cNvGraphicFramePr>
          <p:nvPr>
            <p:extLst>
              <p:ext uri="{D42A27DB-BD31-4B8C-83A1-F6EECF244321}">
                <p14:modId xmlns:p14="http://schemas.microsoft.com/office/powerpoint/2010/main" val="70458011"/>
              </p:ext>
            </p:extLst>
          </p:nvPr>
        </p:nvGraphicFramePr>
        <p:xfrm>
          <a:off x="2407947" y="1857851"/>
          <a:ext cx="4876798" cy="1432560"/>
        </p:xfrm>
        <a:graphic>
          <a:graphicData uri="http://schemas.openxmlformats.org/drawingml/2006/table">
            <a:tbl>
              <a:tblPr/>
              <a:tblGrid>
                <a:gridCol w="641684">
                  <a:extLst>
                    <a:ext uri="{9D8B030D-6E8A-4147-A177-3AD203B41FA5}">
                      <a16:colId xmlns:a16="http://schemas.microsoft.com/office/drawing/2014/main" val="1263150924"/>
                    </a:ext>
                  </a:extLst>
                </a:gridCol>
                <a:gridCol w="1026694">
                  <a:extLst>
                    <a:ext uri="{9D8B030D-6E8A-4147-A177-3AD203B41FA5}">
                      <a16:colId xmlns:a16="http://schemas.microsoft.com/office/drawing/2014/main" val="24106098"/>
                    </a:ext>
                  </a:extLst>
                </a:gridCol>
                <a:gridCol w="641684">
                  <a:extLst>
                    <a:ext uri="{9D8B030D-6E8A-4147-A177-3AD203B41FA5}">
                      <a16:colId xmlns:a16="http://schemas.microsoft.com/office/drawing/2014/main" val="4143131971"/>
                    </a:ext>
                  </a:extLst>
                </a:gridCol>
                <a:gridCol w="641684">
                  <a:extLst>
                    <a:ext uri="{9D8B030D-6E8A-4147-A177-3AD203B41FA5}">
                      <a16:colId xmlns:a16="http://schemas.microsoft.com/office/drawing/2014/main" val="3252912472"/>
                    </a:ext>
                  </a:extLst>
                </a:gridCol>
                <a:gridCol w="641684">
                  <a:extLst>
                    <a:ext uri="{9D8B030D-6E8A-4147-A177-3AD203B41FA5}">
                      <a16:colId xmlns:a16="http://schemas.microsoft.com/office/drawing/2014/main" val="1746210874"/>
                    </a:ext>
                  </a:extLst>
                </a:gridCol>
                <a:gridCol w="641684">
                  <a:extLst>
                    <a:ext uri="{9D8B030D-6E8A-4147-A177-3AD203B41FA5}">
                      <a16:colId xmlns:a16="http://schemas.microsoft.com/office/drawing/2014/main" val="2246559805"/>
                    </a:ext>
                  </a:extLst>
                </a:gridCol>
                <a:gridCol w="641684">
                  <a:extLst>
                    <a:ext uri="{9D8B030D-6E8A-4147-A177-3AD203B41FA5}">
                      <a16:colId xmlns:a16="http://schemas.microsoft.com/office/drawing/2014/main" val="3884770377"/>
                    </a:ext>
                  </a:extLst>
                </a:gridCol>
              </a:tblGrid>
              <a:tr h="182880">
                <a:tc>
                  <a:txBody>
                    <a:bodyPr/>
                    <a:lstStyle/>
                    <a:p>
                      <a:pPr algn="l" fontAlgn="b">
                        <a:buNone/>
                      </a:pPr>
                      <a:r>
                        <a:rPr lang="en-ZA" sz="1100" b="1" i="0" u="none" strike="noStrike" dirty="0">
                          <a:solidFill>
                            <a:srgbClr val="000000"/>
                          </a:solidFill>
                          <a:effectLst/>
                          <a:latin typeface="Calibri" panose="020F0502020204030204" pitchFamily="34" charset="0"/>
                        </a:rPr>
                        <a:t>FPRIC-1</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Maintain Claims</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86329992"/>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FPRIC-2</a:t>
                      </a:r>
                    </a:p>
                  </a:txBody>
                  <a:tcPr marL="0" marR="0" marT="0" marB="0" anchor="b">
                    <a:lnL>
                      <a:noFill/>
                    </a:lnL>
                    <a:lnR>
                      <a:noFill/>
                    </a:lnR>
                    <a:lnT>
                      <a:noFill/>
                    </a:lnT>
                    <a:lnB>
                      <a:noFill/>
                    </a:lnB>
                    <a:solidFill>
                      <a:srgbClr val="FFC000"/>
                    </a:solidFill>
                  </a:tcPr>
                </a:tc>
                <a:tc gridSpan="2">
                  <a:txBody>
                    <a:bodyPr/>
                    <a:lstStyle/>
                    <a:p>
                      <a:pPr algn="l" fontAlgn="b">
                        <a:buNone/>
                      </a:pPr>
                      <a:r>
                        <a:rPr lang="en-ZA" sz="1100" b="1" i="0" u="none" strike="noStrike" dirty="0">
                          <a:solidFill>
                            <a:srgbClr val="000000"/>
                          </a:solidFill>
                          <a:effectLst/>
                          <a:latin typeface="Calibri" panose="020F0502020204030204" pitchFamily="34" charset="0"/>
                        </a:rPr>
                        <a:t>Generate Fixed Claims</a:t>
                      </a:r>
                    </a:p>
                  </a:txBody>
                  <a:tcPr marL="0" marR="0" marT="0" marB="0" anchor="b">
                    <a:lnL>
                      <a:noFill/>
                    </a:lnL>
                    <a:lnR>
                      <a:noFill/>
                    </a:lnR>
                    <a:lnT>
                      <a:noFill/>
                    </a:lnT>
                    <a:lnB>
                      <a:noFill/>
                    </a:lnB>
                    <a:solidFill>
                      <a:srgbClr val="FFC000"/>
                    </a:solidFill>
                  </a:tcPr>
                </a:tc>
                <a:tc hMerge="1">
                  <a:txBody>
                    <a:bodyPr/>
                    <a:lstStyle/>
                    <a:p>
                      <a:endParaRPr lang="en-ZA"/>
                    </a:p>
                  </a:txBody>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97137178"/>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FPRIC-5</a:t>
                      </a:r>
                    </a:p>
                  </a:txBody>
                  <a:tcPr marL="0" marR="0" marT="0" marB="0" anchor="b">
                    <a:lnL>
                      <a:noFill/>
                    </a:lnL>
                    <a:lnR>
                      <a:noFill/>
                    </a:lnR>
                    <a:lnT>
                      <a:noFill/>
                    </a:lnT>
                    <a:lnB>
                      <a:noFill/>
                    </a:lnB>
                    <a:noFill/>
                  </a:tcPr>
                </a:tc>
                <a:tc gridSpan="4">
                  <a:txBody>
                    <a:bodyPr/>
                    <a:lstStyle/>
                    <a:p>
                      <a:pPr algn="l" fontAlgn="b">
                        <a:buNone/>
                      </a:pPr>
                      <a:r>
                        <a:rPr lang="en-US" sz="1100" b="0" i="0" u="none" strike="noStrike" dirty="0">
                          <a:solidFill>
                            <a:srgbClr val="000000"/>
                          </a:solidFill>
                          <a:effectLst/>
                          <a:latin typeface="Calibri" panose="020F0502020204030204" pitchFamily="34" charset="0"/>
                        </a:rPr>
                        <a:t>Unapproved  / Approved but not final claims</a:t>
                      </a:r>
                    </a:p>
                  </a:txBody>
                  <a:tcPr marL="0" marR="0" marT="0" marB="0" anchor="b">
                    <a:lnL>
                      <a:noFill/>
                    </a:lnL>
                    <a:lnR>
                      <a:noFill/>
                    </a:lnR>
                    <a:lnT>
                      <a:noFill/>
                    </a:lnT>
                    <a:lnB>
                      <a:noFill/>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52139683"/>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FPRIC-3</a:t>
                      </a:r>
                    </a:p>
                  </a:txBody>
                  <a:tcPr marL="0" marR="0" marT="0" marB="0" anchor="b">
                    <a:lnL>
                      <a:noFill/>
                    </a:lnL>
                    <a:lnR>
                      <a:noFill/>
                    </a:lnR>
                    <a:lnT>
                      <a:noFill/>
                    </a:lnT>
                    <a:lnB>
                      <a:noFill/>
                    </a:lnB>
                    <a:noFill/>
                  </a:tcPr>
                </a:tc>
                <a:tc gridSpan="2">
                  <a:txBody>
                    <a:bodyPr/>
                    <a:lstStyle/>
                    <a:p>
                      <a:pPr algn="l" fontAlgn="b">
                        <a:buNone/>
                      </a:pPr>
                      <a:r>
                        <a:rPr lang="en-ZA" sz="1100" b="1" i="0" u="none" strike="noStrike" dirty="0">
                          <a:solidFill>
                            <a:srgbClr val="000000"/>
                          </a:solidFill>
                          <a:effectLst/>
                          <a:latin typeface="Calibri" panose="020F0502020204030204" pitchFamily="34" charset="0"/>
                        </a:rPr>
                        <a:t>Copy Claims to Payroll</a:t>
                      </a:r>
                    </a:p>
                  </a:txBody>
                  <a:tcPr marL="0" marR="0" marT="0" marB="0" anchor="b">
                    <a:lnL>
                      <a:noFill/>
                    </a:lnL>
                    <a:lnR>
                      <a:noFill/>
                    </a:lnR>
                    <a:lnT>
                      <a:noFill/>
                    </a:lnT>
                    <a:lnB>
                      <a:noFill/>
                    </a:lnB>
                    <a:noFill/>
                  </a:tcPr>
                </a:tc>
                <a:tc hMerge="1">
                  <a:txBody>
                    <a:bodyPr/>
                    <a:lstStyle/>
                    <a:p>
                      <a:endParaRPr lang="en-ZA"/>
                    </a:p>
                  </a:txBody>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42690090"/>
                  </a:ext>
                </a:extLst>
              </a:tr>
              <a:tr h="182880">
                <a:tc>
                  <a:txBody>
                    <a:bodyPr/>
                    <a:lstStyle/>
                    <a:p>
                      <a:pPr algn="l" fontAlgn="b">
                        <a:buNone/>
                      </a:pPr>
                      <a:r>
                        <a:rPr lang="en-ZA" sz="1100" b="0" i="0" u="none" strike="noStrike" dirty="0">
                          <a:solidFill>
                            <a:srgbClr val="000000"/>
                          </a:solidFill>
                          <a:effectLst/>
                          <a:latin typeface="Calibri" panose="020F0502020204030204" pitchFamily="34" charset="0"/>
                        </a:rPr>
                        <a:t>FPRIC-4</a:t>
                      </a:r>
                    </a:p>
                  </a:txBody>
                  <a:tcPr marL="0" marR="0" marT="0" marB="0" anchor="b">
                    <a:lnL>
                      <a:noFill/>
                    </a:lnL>
                    <a:lnR>
                      <a:noFill/>
                    </a:lnR>
                    <a:lnT>
                      <a:noFill/>
                    </a:lnT>
                    <a:lnB>
                      <a:noFill/>
                    </a:lnB>
                    <a:noFill/>
                  </a:tcPr>
                </a:tc>
                <a:tc>
                  <a:txBody>
                    <a:bodyPr/>
                    <a:lstStyle/>
                    <a:p>
                      <a:pPr algn="l" fontAlgn="b">
                        <a:buNone/>
                      </a:pPr>
                      <a:r>
                        <a:rPr lang="en-ZA" sz="1100" b="0" i="0" u="none" strike="noStrike" dirty="0">
                          <a:solidFill>
                            <a:srgbClr val="000000"/>
                          </a:solidFill>
                          <a:effectLst/>
                          <a:latin typeface="Calibri" panose="020F0502020204030204" pitchFamily="34" charset="0"/>
                        </a:rPr>
                        <a:t>Rollback claims</a:t>
                      </a: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644425808"/>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FPRIC-6</a:t>
                      </a:r>
                    </a:p>
                  </a:txBody>
                  <a:tcPr marL="0" marR="0" marT="0" marB="0" anchor="b">
                    <a:lnL>
                      <a:noFill/>
                    </a:lnL>
                    <a:lnR>
                      <a:noFill/>
                    </a:lnR>
                    <a:lnT>
                      <a:noFill/>
                    </a:lnT>
                    <a:lnB>
                      <a:noFill/>
                    </a:lnB>
                    <a:solidFill>
                      <a:srgbClr val="FFC000"/>
                    </a:solidFill>
                  </a:tcPr>
                </a:tc>
                <a:tc gridSpan="6">
                  <a:txBody>
                    <a:bodyPr/>
                    <a:lstStyle/>
                    <a:p>
                      <a:pPr algn="l" fontAlgn="b">
                        <a:buNone/>
                      </a:pPr>
                      <a:r>
                        <a:rPr lang="en-US" sz="1100" b="1" i="0" u="none" strike="noStrike" dirty="0">
                          <a:solidFill>
                            <a:srgbClr val="000000"/>
                          </a:solidFill>
                          <a:effectLst/>
                          <a:latin typeface="Calibri" panose="020F0502020204030204" pitchFamily="34" charset="0"/>
                        </a:rPr>
                        <a:t>Report to run to resolve all Approved / Approved but not final claims</a:t>
                      </a:r>
                    </a:p>
                  </a:txBody>
                  <a:tcPr marL="0" marR="0" marT="0" marB="0" anchor="b">
                    <a:lnL>
                      <a:noFill/>
                    </a:lnL>
                    <a:lnR>
                      <a:noFill/>
                    </a:lnR>
                    <a:lnT>
                      <a:noFill/>
                    </a:lnT>
                    <a:lnB>
                      <a:noFill/>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22210548"/>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FPRICR-1</a:t>
                      </a:r>
                    </a:p>
                  </a:txBody>
                  <a:tcPr marL="0" marR="0" marT="0" marB="0" anchor="b">
                    <a:lnL>
                      <a:noFill/>
                    </a:lnL>
                    <a:lnR>
                      <a:noFill/>
                    </a:lnR>
                    <a:lnT>
                      <a:noFill/>
                    </a:lnT>
                    <a:lnB>
                      <a:noFill/>
                    </a:lnB>
                    <a:solidFill>
                      <a:srgbClr val="FFC000"/>
                    </a:solidFill>
                  </a:tcPr>
                </a:tc>
                <a:tc gridSpan="2">
                  <a:txBody>
                    <a:bodyPr/>
                    <a:lstStyle/>
                    <a:p>
                      <a:pPr algn="l" fontAlgn="b">
                        <a:buNone/>
                      </a:pPr>
                      <a:r>
                        <a:rPr lang="en-ZA" sz="1100" b="0" i="0" u="none" strike="noStrike" dirty="0">
                          <a:solidFill>
                            <a:srgbClr val="000000"/>
                          </a:solidFill>
                          <a:effectLst/>
                          <a:latin typeface="Calibri" panose="020F0502020204030204" pitchFamily="34" charset="0"/>
                        </a:rPr>
                        <a:t>List Appointments / Contracts</a:t>
                      </a:r>
                    </a:p>
                  </a:txBody>
                  <a:tcPr marL="0" marR="0" marT="0" marB="0" anchor="b">
                    <a:lnL>
                      <a:noFill/>
                    </a:lnL>
                    <a:lnR>
                      <a:noFill/>
                    </a:lnR>
                    <a:lnT>
                      <a:noFill/>
                    </a:lnT>
                    <a:lnB>
                      <a:noFill/>
                    </a:lnB>
                    <a:solidFill>
                      <a:srgbClr val="FFC000"/>
                    </a:solidFill>
                  </a:tcPr>
                </a:tc>
                <a:tc hMerge="1">
                  <a:txBody>
                    <a:bodyPr/>
                    <a:lstStyle/>
                    <a:p>
                      <a:endParaRPr lang="en-ZA"/>
                    </a:p>
                  </a:txBody>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buNone/>
                      </a:pPr>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3236082737"/>
                  </a:ext>
                </a:extLst>
              </a:tr>
            </a:tbl>
          </a:graphicData>
        </a:graphic>
      </p:graphicFrame>
    </p:spTree>
    <p:extLst>
      <p:ext uri="{BB962C8B-B14F-4D97-AF65-F5344CB8AC3E}">
        <p14:creationId xmlns:p14="http://schemas.microsoft.com/office/powerpoint/2010/main" val="27575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22D8-84BC-330C-5060-7AE9806A38A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1471C-4DE9-4B59-6E42-633FCFFB44F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0A441F5-5201-FD88-2051-30C5183B037A}"/>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6FBE8067-3724-AD5B-066A-903D9CB2DD60}"/>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604D96F7-F3A6-22D8-37D9-BF52B35D8A02}"/>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5 – </a:t>
            </a:r>
            <a:r>
              <a:rPr kumimoji="0" lang="en-US" sz="1702" i="0" u="none" strike="noStrike" kern="1200" cap="none" spc="0" normalizeH="0" baseline="0" noProof="0" dirty="0">
                <a:ln>
                  <a:noFill/>
                </a:ln>
                <a:solidFill>
                  <a:srgbClr val="00AEEF"/>
                </a:solidFill>
                <a:effectLst/>
                <a:uLnTx/>
                <a:uFillTx/>
                <a:latin typeface="Calibri"/>
              </a:rPr>
              <a:t>Now Apply Individual Changes, based on Source documentation received.</a:t>
            </a:r>
            <a:endParaRPr lang="en-US" sz="1702" dirty="0">
              <a:solidFill>
                <a:srgbClr val="00AEEF"/>
              </a:solidFill>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22F78FB1-BBEB-9AF0-4132-9125AA8359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graphicFrame>
        <p:nvGraphicFramePr>
          <p:cNvPr id="8" name="Table 7">
            <a:extLst>
              <a:ext uri="{FF2B5EF4-FFF2-40B4-BE49-F238E27FC236}">
                <a16:creationId xmlns:a16="http://schemas.microsoft.com/office/drawing/2014/main" id="{8F2248C6-5E77-ED3D-C658-DB65F81A96D4}"/>
              </a:ext>
            </a:extLst>
          </p:cNvPr>
          <p:cNvGraphicFramePr>
            <a:graphicFrameLocks noGrp="1"/>
          </p:cNvGraphicFramePr>
          <p:nvPr>
            <p:extLst>
              <p:ext uri="{D42A27DB-BD31-4B8C-83A1-F6EECF244321}">
                <p14:modId xmlns:p14="http://schemas.microsoft.com/office/powerpoint/2010/main" val="2995753892"/>
              </p:ext>
            </p:extLst>
          </p:nvPr>
        </p:nvGraphicFramePr>
        <p:xfrm>
          <a:off x="2453586" y="2151773"/>
          <a:ext cx="2438400" cy="701040"/>
        </p:xfrm>
        <a:graphic>
          <a:graphicData uri="http://schemas.openxmlformats.org/drawingml/2006/table">
            <a:tbl>
              <a:tblPr/>
              <a:tblGrid>
                <a:gridCol w="677333">
                  <a:extLst>
                    <a:ext uri="{9D8B030D-6E8A-4147-A177-3AD203B41FA5}">
                      <a16:colId xmlns:a16="http://schemas.microsoft.com/office/drawing/2014/main" val="2230871573"/>
                    </a:ext>
                  </a:extLst>
                </a:gridCol>
                <a:gridCol w="1083734">
                  <a:extLst>
                    <a:ext uri="{9D8B030D-6E8A-4147-A177-3AD203B41FA5}">
                      <a16:colId xmlns:a16="http://schemas.microsoft.com/office/drawing/2014/main" val="3421366746"/>
                    </a:ext>
                  </a:extLst>
                </a:gridCol>
                <a:gridCol w="677333">
                  <a:extLst>
                    <a:ext uri="{9D8B030D-6E8A-4147-A177-3AD203B41FA5}">
                      <a16:colId xmlns:a16="http://schemas.microsoft.com/office/drawing/2014/main" val="1892691416"/>
                    </a:ext>
                  </a:extLst>
                </a:gridCol>
              </a:tblGrid>
              <a:tr h="182880">
                <a:tc>
                  <a:txBody>
                    <a:bodyPr/>
                    <a:lstStyle/>
                    <a:p>
                      <a:pPr algn="l" fontAlgn="b">
                        <a:buNone/>
                      </a:pPr>
                      <a:r>
                        <a:rPr lang="en-ZA" sz="1100" b="1" i="0" u="none" strike="noStrike" dirty="0">
                          <a:solidFill>
                            <a:srgbClr val="000000"/>
                          </a:solidFill>
                          <a:effectLst/>
                          <a:latin typeface="Calibri" panose="020F0502020204030204" pitchFamily="34" charset="0"/>
                        </a:rPr>
                        <a:t>FPRI-1</a:t>
                      </a:r>
                    </a:p>
                  </a:txBody>
                  <a:tcPr marL="0" marR="0" marT="0" marB="0" anchor="b">
                    <a:lnL>
                      <a:noFill/>
                    </a:lnL>
                    <a:lnR>
                      <a:noFill/>
                    </a:lnR>
                    <a:lnT>
                      <a:noFill/>
                    </a:lnT>
                    <a:lnB>
                      <a:noFill/>
                    </a:lnB>
                    <a:noFill/>
                  </a:tcPr>
                </a:tc>
                <a:tc>
                  <a:txBody>
                    <a:bodyPr/>
                    <a:lstStyle/>
                    <a:p>
                      <a:pPr algn="l" fontAlgn="b">
                        <a:buNone/>
                      </a:pPr>
                      <a:r>
                        <a:rPr lang="en-ZA" sz="1100" b="0" i="0" u="none" strike="noStrike" dirty="0">
                          <a:solidFill>
                            <a:srgbClr val="000000"/>
                          </a:solidFill>
                          <a:effectLst/>
                          <a:latin typeface="Calibri" panose="020F0502020204030204" pitchFamily="34" charset="0"/>
                        </a:rPr>
                        <a:t>Fixed Salary Detail </a:t>
                      </a: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576093640"/>
                  </a:ext>
                </a:extLst>
              </a:tr>
              <a:tr h="182880">
                <a:tc>
                  <a:txBody>
                    <a:bodyPr/>
                    <a:lstStyle/>
                    <a:p>
                      <a:pPr algn="l" fontAlgn="ctr">
                        <a:buNone/>
                      </a:pPr>
                      <a:r>
                        <a:rPr lang="en-ZA" sz="1100" b="1" i="0" u="none" strike="noStrike" dirty="0">
                          <a:solidFill>
                            <a:srgbClr val="000000"/>
                          </a:solidFill>
                          <a:effectLst/>
                          <a:latin typeface="Calibri" panose="020F0502020204030204" pitchFamily="34" charset="0"/>
                        </a:rPr>
                        <a:t>FPRI-2</a:t>
                      </a:r>
                    </a:p>
                  </a:txBody>
                  <a:tcPr marL="0" marR="0" marT="0" marB="0" anchor="ctr">
                    <a:lnL>
                      <a:noFill/>
                    </a:lnL>
                    <a:lnR>
                      <a:noFill/>
                    </a:lnR>
                    <a:lnT>
                      <a:noFill/>
                    </a:lnT>
                    <a:lnB>
                      <a:noFill/>
                    </a:lnB>
                    <a:noFill/>
                  </a:tcPr>
                </a:tc>
                <a:tc gridSpan="2">
                  <a:txBody>
                    <a:bodyPr/>
                    <a:lstStyle/>
                    <a:p>
                      <a:pPr algn="l" fontAlgn="b">
                        <a:buNone/>
                      </a:pPr>
                      <a:r>
                        <a:rPr lang="en-ZA" sz="1100" b="0" i="0" u="none" strike="noStrike" dirty="0">
                          <a:solidFill>
                            <a:srgbClr val="000000"/>
                          </a:solidFill>
                          <a:effectLst/>
                          <a:latin typeface="Calibri" panose="020F0502020204030204" pitchFamily="34" charset="0"/>
                        </a:rPr>
                        <a:t>Individual Earnings / Deductions</a:t>
                      </a:r>
                    </a:p>
                  </a:txBody>
                  <a:tcPr marL="0" marR="0" marT="0" marB="0" anchor="b">
                    <a:lnL>
                      <a:noFill/>
                    </a:lnL>
                    <a:lnR>
                      <a:noFill/>
                    </a:lnR>
                    <a:lnT>
                      <a:noFill/>
                    </a:lnT>
                    <a:lnB>
                      <a:noFill/>
                    </a:lnB>
                    <a:noFill/>
                  </a:tcPr>
                </a:tc>
                <a:tc hMerge="1">
                  <a:txBody>
                    <a:bodyPr/>
                    <a:lstStyle/>
                    <a:p>
                      <a:endParaRPr lang="en-ZA"/>
                    </a:p>
                  </a:txBody>
                  <a:tcPr/>
                </a:tc>
                <a:extLst>
                  <a:ext uri="{0D108BD9-81ED-4DB2-BD59-A6C34878D82A}">
                    <a16:rowId xmlns:a16="http://schemas.microsoft.com/office/drawing/2014/main" val="2921823560"/>
                  </a:ext>
                </a:extLst>
              </a:tr>
              <a:tr h="182880">
                <a:tc>
                  <a:txBody>
                    <a:bodyPr/>
                    <a:lstStyle/>
                    <a:p>
                      <a:pPr algn="l" fontAlgn="b">
                        <a:buNone/>
                      </a:pPr>
                      <a:r>
                        <a:rPr lang="en-ZA" sz="1100" b="1" i="0" u="none" strike="noStrike" dirty="0">
                          <a:solidFill>
                            <a:srgbClr val="000000"/>
                          </a:solidFill>
                          <a:effectLst/>
                          <a:latin typeface="Calibri" panose="020F0502020204030204" pitchFamily="34" charset="0"/>
                        </a:rPr>
                        <a:t>FPRI-4</a:t>
                      </a:r>
                    </a:p>
                  </a:txBody>
                  <a:tcPr marL="0" marR="0" marT="0" marB="0" anchor="b">
                    <a:lnL>
                      <a:noFill/>
                    </a:lnL>
                    <a:lnR>
                      <a:noFill/>
                    </a:lnR>
                    <a:lnT>
                      <a:noFill/>
                    </a:lnT>
                    <a:lnB>
                      <a:noFill/>
                    </a:lnB>
                    <a:noFill/>
                  </a:tcPr>
                </a:tc>
                <a:tc>
                  <a:txBody>
                    <a:bodyPr/>
                    <a:lstStyle/>
                    <a:p>
                      <a:pPr algn="l" fontAlgn="b">
                        <a:buNone/>
                      </a:pPr>
                      <a:r>
                        <a:rPr lang="en-ZA" sz="1100" b="0" i="0" u="none" strike="noStrike" dirty="0">
                          <a:solidFill>
                            <a:srgbClr val="000000"/>
                          </a:solidFill>
                          <a:effectLst/>
                          <a:latin typeface="Calibri" panose="020F0502020204030204" pitchFamily="34" charset="0"/>
                        </a:rPr>
                        <a:t>Tax Directives</a:t>
                      </a:r>
                    </a:p>
                  </a:txBody>
                  <a:tcPr marL="0" marR="0" marT="0" marB="0" anchor="b">
                    <a:lnL>
                      <a:noFill/>
                    </a:lnL>
                    <a:lnR>
                      <a:noFill/>
                    </a:lnR>
                    <a:lnT>
                      <a:noFill/>
                    </a:lnT>
                    <a:lnB>
                      <a:noFill/>
                    </a:lnB>
                    <a:noFill/>
                  </a:tcPr>
                </a:tc>
                <a:tc>
                  <a:txBody>
                    <a:bodyPr/>
                    <a:lstStyle/>
                    <a:p>
                      <a:pPr algn="l" fontAlgn="b">
                        <a:buNone/>
                      </a:pPr>
                      <a:endParaRPr lang="en-ZA"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90233352"/>
                  </a:ext>
                </a:extLst>
              </a:tr>
            </a:tbl>
          </a:graphicData>
        </a:graphic>
      </p:graphicFrame>
    </p:spTree>
    <p:extLst>
      <p:ext uri="{BB962C8B-B14F-4D97-AF65-F5344CB8AC3E}">
        <p14:creationId xmlns:p14="http://schemas.microsoft.com/office/powerpoint/2010/main" val="12423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E05A7-0763-A595-2390-91E8D7C282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CF227-07F5-B9BD-D9F3-13A32A925150}"/>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658FC67-5FC8-6ED0-115A-74916E64E96A}"/>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B5E1D73C-3DB1-E6C6-C397-DCFEFB5A3A21}"/>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D0665C8-EFAA-5AE4-CEDE-6B6AF3063C16}"/>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6 – </a:t>
            </a:r>
            <a:r>
              <a:rPr kumimoji="0" lang="en-US" sz="1702" i="0" u="none" strike="noStrike" kern="1200" cap="none" spc="0" normalizeH="0" baseline="0" noProof="0" dirty="0">
                <a:ln>
                  <a:noFill/>
                </a:ln>
                <a:solidFill>
                  <a:srgbClr val="00AEEF"/>
                </a:solidFill>
                <a:effectLst/>
                <a:uLnTx/>
                <a:uFillTx/>
                <a:latin typeface="Calibri"/>
              </a:rPr>
              <a:t>Now run Payroll Validations to determine if any errors exists in data or Data changes.</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F75D444B-DA67-1AB4-B3EE-E0FBE10731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4" name="Picture 3">
            <a:extLst>
              <a:ext uri="{FF2B5EF4-FFF2-40B4-BE49-F238E27FC236}">
                <a16:creationId xmlns:a16="http://schemas.microsoft.com/office/drawing/2014/main" id="{62E03294-DE7F-51F1-E59E-6D91A8BEFAFD}"/>
              </a:ext>
            </a:extLst>
          </p:cNvPr>
          <p:cNvPicPr>
            <a:picLocks noChangeAspect="1"/>
          </p:cNvPicPr>
          <p:nvPr/>
        </p:nvPicPr>
        <p:blipFill>
          <a:blip r:embed="rId4"/>
          <a:stretch>
            <a:fillRect/>
          </a:stretch>
        </p:blipFill>
        <p:spPr>
          <a:xfrm>
            <a:off x="2456849" y="2051559"/>
            <a:ext cx="3063240" cy="1478280"/>
          </a:xfrm>
          <a:prstGeom prst="rect">
            <a:avLst/>
          </a:prstGeom>
        </p:spPr>
      </p:pic>
    </p:spTree>
    <p:extLst>
      <p:ext uri="{BB962C8B-B14F-4D97-AF65-F5344CB8AC3E}">
        <p14:creationId xmlns:p14="http://schemas.microsoft.com/office/powerpoint/2010/main" val="11029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EEF6-4982-26FF-ACB3-82E51C1999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8E7AB-C714-9906-E9D0-BCF7B9F8A359}"/>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09D3CB03-8328-4829-4357-60746AD8F600}"/>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DD63EC2C-14F7-225D-A4AA-7CFFA6B2CA6E}"/>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47A4053D-A8C3-B453-6132-6CBBAB1B41C6}"/>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7 – </a:t>
            </a:r>
            <a:r>
              <a:rPr kumimoji="0" lang="en-US" sz="1702" i="0" u="none" strike="noStrike" kern="1200" cap="none" spc="0" normalizeH="0" baseline="0" noProof="0" dirty="0">
                <a:ln>
                  <a:noFill/>
                </a:ln>
                <a:solidFill>
                  <a:srgbClr val="00AEEF"/>
                </a:solidFill>
                <a:effectLst/>
                <a:uLnTx/>
                <a:uFillTx/>
                <a:latin typeface="Calibri"/>
              </a:rPr>
              <a:t>Now run Automatic Notch Increases</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1972F3D-F823-20E4-5CCB-FB0182B962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6BE80678-2191-38D1-4596-91B14F229B17}"/>
              </a:ext>
            </a:extLst>
          </p:cNvPr>
          <p:cNvPicPr>
            <a:picLocks noChangeAspect="1"/>
          </p:cNvPicPr>
          <p:nvPr/>
        </p:nvPicPr>
        <p:blipFill>
          <a:blip r:embed="rId4"/>
          <a:stretch>
            <a:fillRect/>
          </a:stretch>
        </p:blipFill>
        <p:spPr>
          <a:xfrm>
            <a:off x="2438240" y="1993808"/>
            <a:ext cx="1844040" cy="198120"/>
          </a:xfrm>
          <a:prstGeom prst="rect">
            <a:avLst/>
          </a:prstGeom>
        </p:spPr>
      </p:pic>
    </p:spTree>
    <p:extLst>
      <p:ext uri="{BB962C8B-B14F-4D97-AF65-F5344CB8AC3E}">
        <p14:creationId xmlns:p14="http://schemas.microsoft.com/office/powerpoint/2010/main" val="10036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ACE5B-0614-9D57-DEA4-08D279AE74F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97B2A5-A6C3-D3EF-3CBD-26FD8CC22155}"/>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6E6A1A63-B0B6-A7C9-7C58-31856D381D34}"/>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92D35CA2-6C87-50D6-2226-33F52575B8AC}"/>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C73241F-B3EA-2490-70B8-25989D4EBB61}"/>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8 – </a:t>
            </a:r>
            <a:r>
              <a:rPr kumimoji="0" lang="en-US" sz="1702" i="0" u="none" strike="noStrike" kern="1200" cap="none" spc="0" normalizeH="0" baseline="0" noProof="0" dirty="0">
                <a:ln>
                  <a:noFill/>
                </a:ln>
                <a:solidFill>
                  <a:srgbClr val="00AEEF"/>
                </a:solidFill>
                <a:effectLst/>
                <a:uLnTx/>
                <a:uFillTx/>
                <a:latin typeface="Calibri"/>
              </a:rPr>
              <a:t>Now run the full Salary Calculation</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Please check the</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Salary Calc report up to the Last Page for errors.</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8CE4E388-B765-9DCC-6ECD-2B6F428A06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4" name="Picture 3">
            <a:extLst>
              <a:ext uri="{FF2B5EF4-FFF2-40B4-BE49-F238E27FC236}">
                <a16:creationId xmlns:a16="http://schemas.microsoft.com/office/drawing/2014/main" id="{D3F83FBF-DED5-CDE7-B58C-1C6909766518}"/>
              </a:ext>
            </a:extLst>
          </p:cNvPr>
          <p:cNvPicPr>
            <a:picLocks noChangeAspect="1"/>
          </p:cNvPicPr>
          <p:nvPr/>
        </p:nvPicPr>
        <p:blipFill>
          <a:blip r:embed="rId4"/>
          <a:stretch>
            <a:fillRect/>
          </a:stretch>
        </p:blipFill>
        <p:spPr>
          <a:xfrm>
            <a:off x="2424764" y="1923018"/>
            <a:ext cx="2453640" cy="198120"/>
          </a:xfrm>
          <a:prstGeom prst="rect">
            <a:avLst/>
          </a:prstGeom>
        </p:spPr>
      </p:pic>
    </p:spTree>
    <p:extLst>
      <p:ext uri="{BB962C8B-B14F-4D97-AF65-F5344CB8AC3E}">
        <p14:creationId xmlns:p14="http://schemas.microsoft.com/office/powerpoint/2010/main" val="41553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4307B-FF2D-735B-8CC5-7A16526AE4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64E69E-B8CC-00BB-558F-6F499C4DF364}"/>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0F5F963F-A572-4FD2-3114-FCACBBCCB1AF}"/>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4172CC59-EAE6-216A-3C4D-B20BB4B4CCC8}"/>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CA2A7756-DF92-911B-D3E0-BBD3ADEDF647}"/>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rPr>
              <a:t>Typical Errors</a:t>
            </a:r>
          </a:p>
          <a:p>
            <a:pPr marL="286007" lvl="0" indent="-286007">
              <a:buFont typeface="Arial" panose="020B0604020202020204" pitchFamily="34" charset="0"/>
              <a:buChar char="•"/>
              <a:defRPr/>
            </a:pPr>
            <a:r>
              <a:rPr lang="en-US" sz="1702" b="1" dirty="0">
                <a:solidFill>
                  <a:srgbClr val="00AEEF"/>
                </a:solidFill>
                <a:latin typeface="Calibri"/>
              </a:rPr>
              <a:t>Check for Non-Balancing or Negative Pay slips. </a:t>
            </a:r>
          </a:p>
          <a:p>
            <a:pPr marL="286007" lvl="0" indent="-286007">
              <a:buFont typeface="Arial" panose="020B0604020202020204" pitchFamily="34" charset="0"/>
              <a:buChar char="•"/>
              <a:defRPr/>
            </a:pPr>
            <a:endParaRPr kumimoji="0" lang="en-US" sz="1702" b="1" i="0" u="none" strike="noStrike" kern="1200" cap="none" spc="0" normalizeH="0" baseline="0" noProof="0" dirty="0">
              <a:ln>
                <a:noFill/>
              </a:ln>
              <a:solidFill>
                <a:srgbClr val="00AEEF"/>
              </a:solidFill>
              <a:effectLst/>
              <a:uLnTx/>
              <a:uFillTx/>
              <a:latin typeface="Calibri"/>
            </a:endParaRPr>
          </a:p>
          <a:p>
            <a:pPr marL="342900" lvl="0" indent="-342900" algn="just">
              <a:lnSpc>
                <a:spcPct val="107000"/>
              </a:lnSpc>
              <a:spcAft>
                <a:spcPts val="800"/>
              </a:spcAft>
              <a:buFont typeface="+mj-lt"/>
              <a:buAutoNum type="arabicPeriod"/>
            </a:pPr>
            <a:r>
              <a:rPr lang="en-US" sz="1800" kern="100" dirty="0">
                <a:latin typeface="Calibri" panose="020F0502020204030204" pitchFamily="34" charset="0"/>
                <a:ea typeface="Calibri" panose="020F0502020204030204" pitchFamily="34" charset="0"/>
                <a:cs typeface="Times New Roman" panose="02020603050405020304" pitchFamily="18" charset="0"/>
              </a:rPr>
              <a:t>Full Salary Calculation - View calculations report to ensure there is no Non-Balancing or Negative or </a:t>
            </a:r>
            <a:r>
              <a:rPr lang="en-ZA" sz="1800" kern="100" dirty="0">
                <a:latin typeface="Calibri" panose="020F0502020204030204" pitchFamily="34" charset="0"/>
                <a:ea typeface="Calibri" panose="020F0502020204030204" pitchFamily="34" charset="0"/>
                <a:cs typeface="Times New Roman" panose="02020603050405020304" pitchFamily="18" charset="0"/>
              </a:rPr>
              <a:t> </a:t>
            </a:r>
            <a:endParaRPr kumimoji="0" lang="en-US" sz="1702" b="1" i="0" u="none" strike="noStrike" kern="1200" cap="none" spc="0" normalizeH="0" baseline="0" noProof="0" dirty="0">
              <a:ln>
                <a:noFill/>
              </a:ln>
              <a:solidFill>
                <a:srgbClr val="00AEEF"/>
              </a:solidFill>
              <a:effectLst/>
              <a:uLnTx/>
              <a:uFillTx/>
              <a:latin typeface="Calibri"/>
            </a:endParaRPr>
          </a:p>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rPr>
              <a:t>If the calc was disrupted i.e.</a:t>
            </a:r>
            <a:r>
              <a:rPr kumimoji="0" lang="en-US" sz="1702" b="1" i="0" u="none" strike="noStrike" kern="1200" cap="none" spc="0" normalizeH="0" noProof="0" dirty="0">
                <a:ln>
                  <a:noFill/>
                </a:ln>
                <a:solidFill>
                  <a:srgbClr val="00AEEF"/>
                </a:solidFill>
                <a:effectLst/>
                <a:uLnTx/>
                <a:uFillTx/>
                <a:latin typeface="Calibri"/>
              </a:rPr>
              <a:t> power failure</a:t>
            </a: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A1A62FEF-4A90-930C-A7A7-FF770A24BF3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9" name="Picture 8">
            <a:extLst>
              <a:ext uri="{FF2B5EF4-FFF2-40B4-BE49-F238E27FC236}">
                <a16:creationId xmlns:a16="http://schemas.microsoft.com/office/drawing/2014/main" id="{11A5060B-7328-1462-73A7-AD57C1A6E102}"/>
              </a:ext>
            </a:extLst>
          </p:cNvPr>
          <p:cNvPicPr>
            <a:picLocks noChangeAspect="1"/>
          </p:cNvPicPr>
          <p:nvPr/>
        </p:nvPicPr>
        <p:blipFill>
          <a:blip r:embed="rId4"/>
          <a:stretch>
            <a:fillRect/>
          </a:stretch>
        </p:blipFill>
        <p:spPr>
          <a:xfrm>
            <a:off x="2476230" y="2162409"/>
            <a:ext cx="3779848" cy="967824"/>
          </a:xfrm>
          <a:prstGeom prst="rect">
            <a:avLst/>
          </a:prstGeom>
        </p:spPr>
      </p:pic>
      <p:pic>
        <p:nvPicPr>
          <p:cNvPr id="11" name="Picture 10">
            <a:extLst>
              <a:ext uri="{FF2B5EF4-FFF2-40B4-BE49-F238E27FC236}">
                <a16:creationId xmlns:a16="http://schemas.microsoft.com/office/drawing/2014/main" id="{15477ECA-9CB9-3991-0512-1ABF3BCD31C6}"/>
              </a:ext>
            </a:extLst>
          </p:cNvPr>
          <p:cNvPicPr>
            <a:picLocks noChangeAspect="1"/>
          </p:cNvPicPr>
          <p:nvPr/>
        </p:nvPicPr>
        <p:blipFill>
          <a:blip r:embed="rId5"/>
          <a:stretch>
            <a:fillRect/>
          </a:stretch>
        </p:blipFill>
        <p:spPr>
          <a:xfrm>
            <a:off x="2420718" y="3434084"/>
            <a:ext cx="5433531" cy="899238"/>
          </a:xfrm>
          <a:prstGeom prst="rect">
            <a:avLst/>
          </a:prstGeom>
        </p:spPr>
      </p:pic>
    </p:spTree>
    <p:extLst>
      <p:ext uri="{BB962C8B-B14F-4D97-AF65-F5344CB8AC3E}">
        <p14:creationId xmlns:p14="http://schemas.microsoft.com/office/powerpoint/2010/main" val="12859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C8ACE-4AC7-1282-2EB3-5F6298D4516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3161D-5AC5-53A0-A27F-19B0A215AD2A}"/>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2EA2CB4F-DED4-40FD-546F-E670A606A5DE}"/>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A8587F5B-9397-E5FE-DBFD-8204D28D53F9}"/>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9DB2C8A-C3A3-5CF9-7BFC-8E97EAD93039}"/>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9 – </a:t>
            </a:r>
            <a:r>
              <a:rPr kumimoji="0" lang="en-US" sz="1702" b="1" i="0" u="none" strike="noStrike" kern="1200" cap="none" spc="0" normalizeH="0" baseline="0" noProof="0" dirty="0">
                <a:ln>
                  <a:noFill/>
                </a:ln>
                <a:solidFill>
                  <a:srgbClr val="00AEEF"/>
                </a:solidFill>
                <a:effectLst/>
                <a:uLnTx/>
                <a:uFillTx/>
                <a:latin typeface="Calibri"/>
              </a:rPr>
              <a:t>Errors occurred Rollback the Calc</a:t>
            </a:r>
          </a:p>
          <a:p>
            <a:pPr marL="286007" lvl="0" indent="-286007">
              <a:buFont typeface="Arial" panose="020B0604020202020204" pitchFamily="34" charset="0"/>
              <a:buChar char="•"/>
              <a:defRPr/>
            </a:pPr>
            <a:r>
              <a:rPr lang="en-US" sz="1702" b="1" dirty="0">
                <a:solidFill>
                  <a:srgbClr val="00AEEF"/>
                </a:solidFill>
                <a:latin typeface="Calibri"/>
              </a:rPr>
              <a:t>If it is only a few individuals</a:t>
            </a:r>
          </a:p>
          <a:p>
            <a:pPr lvl="0">
              <a:defRPr/>
            </a:pPr>
            <a:r>
              <a:rPr lang="en-US" sz="1702" b="1" dirty="0">
                <a:solidFill>
                  <a:srgbClr val="00AEEF"/>
                </a:solidFill>
                <a:latin typeface="Calibri"/>
              </a:rPr>
              <a:t>      Do a single Rollback {FPRN-23} for the affected Individual, correct the</a:t>
            </a:r>
          </a:p>
          <a:p>
            <a:pPr lvl="0">
              <a:defRPr/>
            </a:pPr>
            <a:r>
              <a:rPr lang="en-US" sz="1702" b="1" dirty="0">
                <a:solidFill>
                  <a:srgbClr val="00AEEF"/>
                </a:solidFill>
                <a:latin typeface="Calibri"/>
              </a:rPr>
              <a:t>      data.</a:t>
            </a:r>
          </a:p>
          <a:p>
            <a:pPr lvl="0">
              <a:defRPr/>
            </a:pPr>
            <a:r>
              <a:rPr lang="en-US" sz="1702" b="1" dirty="0">
                <a:solidFill>
                  <a:srgbClr val="00AEEF"/>
                </a:solidFill>
                <a:latin typeface="Calibri"/>
              </a:rPr>
              <a:t>      Do a single Calculation {FPRN-3} for the person again</a:t>
            </a:r>
          </a:p>
          <a:p>
            <a:pPr lvl="0">
              <a:defRPr/>
            </a:pPr>
            <a:endParaRPr lang="en-US" sz="1702" b="1" dirty="0">
              <a:solidFill>
                <a:srgbClr val="00AEEF"/>
              </a:solidFill>
              <a:latin typeface="Calibri"/>
            </a:endParaRPr>
          </a:p>
          <a:p>
            <a:pPr marL="286007" lvl="0" indent="-286007">
              <a:buFont typeface="Arial" panose="020B0604020202020204" pitchFamily="34" charset="0"/>
              <a:buChar char="•"/>
              <a:defRPr/>
            </a:pPr>
            <a:r>
              <a:rPr lang="en-US" sz="1702" b="1" dirty="0">
                <a:solidFill>
                  <a:srgbClr val="00AEEF"/>
                </a:solidFill>
                <a:latin typeface="Calibri"/>
              </a:rPr>
              <a:t>If There is quite a lot of Errors</a:t>
            </a:r>
            <a:endParaRPr kumimoji="0" lang="en-US" sz="1702" b="1" i="0" u="none" strike="noStrike" kern="1200" cap="none" spc="0" normalizeH="0" baseline="0" noProof="0" dirty="0">
              <a:ln>
                <a:noFill/>
              </a:ln>
              <a:solidFill>
                <a:srgbClr val="00AEEF"/>
              </a:solidFill>
              <a:effectLst/>
              <a:uLnTx/>
              <a:uFillTx/>
              <a:latin typeface="Calibri"/>
            </a:endParaRPr>
          </a:p>
          <a:p>
            <a:pPr lvl="0" defTabSz="457200">
              <a:spcBef>
                <a:spcPts val="0"/>
              </a:spcBef>
              <a:defRPr/>
            </a:pPr>
            <a:r>
              <a:rPr lang="en-US" sz="1702" b="1" dirty="0">
                <a:solidFill>
                  <a:srgbClr val="00AEEF"/>
                </a:solidFill>
                <a:cs typeface="+mn-cs"/>
              </a:rPr>
              <a:t>     Do a Full Rollback {FPRN-22} for all personnel, correct the</a:t>
            </a:r>
          </a:p>
          <a:p>
            <a:pPr lvl="0" defTabSz="457200">
              <a:spcBef>
                <a:spcPts val="0"/>
              </a:spcBef>
              <a:defRPr/>
            </a:pPr>
            <a:r>
              <a:rPr lang="en-US" sz="1702" b="1" dirty="0">
                <a:solidFill>
                  <a:srgbClr val="00AEEF"/>
                </a:solidFill>
                <a:cs typeface="+mn-cs"/>
              </a:rPr>
              <a:t>     data.</a:t>
            </a:r>
          </a:p>
          <a:p>
            <a:pPr lvl="0" defTabSz="457200">
              <a:spcBef>
                <a:spcPts val="0"/>
              </a:spcBef>
              <a:defRPr/>
            </a:pPr>
            <a:r>
              <a:rPr lang="en-US" sz="1702" b="1" dirty="0">
                <a:solidFill>
                  <a:srgbClr val="00AEEF"/>
                </a:solidFill>
                <a:cs typeface="+mn-cs"/>
              </a:rPr>
              <a:t>     Do a Full Calculation {FPRN-2} for all personnel again</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8F2E233A-C523-3F63-A549-465CAC3D0E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17103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subTnLst>
                                    <p:animClr clrSpc="rgb" dir="cw">
                                      <p:cBhvr override="childStyle">
                                        <p:cTn dur="1" fill="hold" display="0" masterRel="nextClick" afterEffect="1"/>
                                        <p:tgtEl>
                                          <p:spTgt spid="6">
                                            <p:txEl>
                                              <p:pRg st="8" end="8"/>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subTnLst>
                                    <p:animClr clrSpc="rgb" dir="cw">
                                      <p:cBhvr override="childStyle">
                                        <p:cTn dur="1" fill="hold" display="0" masterRel="nextClick" afterEffect="1"/>
                                        <p:tgtEl>
                                          <p:spTgt spid="6">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181D-4AEB-EBF8-567D-3F3427D3EAB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9C79FE-3BDE-981E-0779-94045705B2A4}"/>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D427ADF2-C6E0-11D6-1A23-B4D2041153F9}"/>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94FD4DBC-D3AF-83C8-4E52-384071CBC904}"/>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FB7B8E81-6BD1-1B65-E864-A4E26874E1B3}"/>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342900" lvl="0" indent="-342900" algn="just">
              <a:lnSpc>
                <a:spcPct val="107000"/>
              </a:lnSpc>
              <a:spcAft>
                <a:spcPts val="800"/>
              </a:spcAft>
              <a:buFont typeface="+mj-lt"/>
              <a:buAutoNum type="arabicPeriod"/>
            </a:pPr>
            <a:r>
              <a:rPr lang="en-US" sz="1800" kern="100" dirty="0">
                <a:latin typeface="Calibri" panose="020F0502020204030204" pitchFamily="34" charset="0"/>
                <a:ea typeface="Calibri" panose="020F0502020204030204" pitchFamily="34" charset="0"/>
                <a:cs typeface="Times New Roman" panose="02020603050405020304" pitchFamily="18" charset="0"/>
              </a:rPr>
              <a:t>Full Salary Calculation - View calculations report to ensure there Non-Balancing or Negative or </a:t>
            </a:r>
            <a:r>
              <a:rPr lang="en-ZA" sz="1800" kern="100" dirty="0">
                <a:latin typeface="Calibri" panose="020F0502020204030204" pitchFamily="34" charset="0"/>
                <a:ea typeface="Calibri" panose="020F0502020204030204" pitchFamily="34" charset="0"/>
                <a:cs typeface="Times New Roman" panose="02020603050405020304" pitchFamily="18" charset="0"/>
              </a:rPr>
              <a:t> </a:t>
            </a:r>
            <a:endParaRPr kumimoji="0" lang="en-US" sz="1702" b="1" i="0" u="none" strike="noStrike" kern="1200" cap="none" spc="0" normalizeH="0" baseline="0" noProof="0" dirty="0">
              <a:ln>
                <a:noFill/>
              </a:ln>
              <a:solidFill>
                <a:srgbClr val="00AEEF"/>
              </a:solidFill>
              <a:effectLst/>
              <a:uLnTx/>
              <a:uFillTx/>
              <a:latin typeface="Calibri"/>
            </a:endParaRPr>
          </a:p>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rPr>
              <a:t>If the calc was disrupted i.e.</a:t>
            </a:r>
            <a:r>
              <a:rPr kumimoji="0" lang="en-US" sz="1702" b="1" i="0" u="none" strike="noStrike" kern="1200" cap="none" spc="0" normalizeH="0" noProof="0" dirty="0">
                <a:ln>
                  <a:noFill/>
                </a:ln>
                <a:solidFill>
                  <a:srgbClr val="00AEEF"/>
                </a:solidFill>
                <a:effectLst/>
                <a:uLnTx/>
                <a:uFillTx/>
                <a:latin typeface="Calibri"/>
              </a:rPr>
              <a:t> power failure</a:t>
            </a: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72BCAABC-73D1-7DA2-A10B-0B6B4A44DA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11495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C1EA-F9D9-D695-FB99-21E53A8AFF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59FBCC-B0C5-FF44-5DA4-52862EED693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C40FC945-E11D-595C-F67C-A817C9782A85}"/>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558CFB11-9DB6-7964-AC64-3D6709027A5B}"/>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53C1590-A8EC-620B-86BE-CC8AEB62762A}"/>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10 – </a:t>
            </a:r>
            <a:r>
              <a:rPr kumimoji="0" lang="en-US" sz="1702" b="1" i="0" u="none" strike="noStrike" kern="1200" cap="none" spc="0" normalizeH="0" baseline="0" noProof="0" dirty="0">
                <a:ln>
                  <a:noFill/>
                </a:ln>
                <a:solidFill>
                  <a:srgbClr val="00AEEF"/>
                </a:solidFill>
                <a:effectLst/>
                <a:uLnTx/>
                <a:uFillTx/>
                <a:latin typeface="Calibri"/>
              </a:rPr>
              <a:t>Check the Calc Report for errors again if no errors occurred:</a:t>
            </a:r>
          </a:p>
          <a:p>
            <a:pPr marL="286007" lvl="0" indent="-286007">
              <a:buFont typeface="Arial" panose="020B0604020202020204" pitchFamily="34" charset="0"/>
              <a:buChar char="•"/>
              <a:defRPr/>
            </a:pPr>
            <a:r>
              <a:rPr lang="en-US" sz="1702" b="1" dirty="0">
                <a:solidFill>
                  <a:srgbClr val="00AEEF"/>
                </a:solidFill>
                <a:latin typeface="Calibri"/>
              </a:rPr>
              <a:t>Run the Variance report {FPRNR2-5}  Start with a Exception Report only displaying differences from the last Payroll</a:t>
            </a: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7A3657B4-A58E-FDAC-6C20-7BC6D2B4C1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84087F10-F8E2-E4D7-095B-8D2FE36A5A92}"/>
              </a:ext>
            </a:extLst>
          </p:cNvPr>
          <p:cNvPicPr>
            <a:picLocks noChangeAspect="1"/>
          </p:cNvPicPr>
          <p:nvPr/>
        </p:nvPicPr>
        <p:blipFill>
          <a:blip r:embed="rId4"/>
          <a:stretch>
            <a:fillRect/>
          </a:stretch>
        </p:blipFill>
        <p:spPr>
          <a:xfrm>
            <a:off x="2340141" y="2425532"/>
            <a:ext cx="2619705" cy="2074716"/>
          </a:xfrm>
          <a:prstGeom prst="rect">
            <a:avLst/>
          </a:prstGeom>
        </p:spPr>
      </p:pic>
    </p:spTree>
    <p:extLst>
      <p:ext uri="{BB962C8B-B14F-4D97-AF65-F5344CB8AC3E}">
        <p14:creationId xmlns:p14="http://schemas.microsoft.com/office/powerpoint/2010/main" val="1562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75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E89A-47AF-28C3-388F-C945E62A58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62034-B4AA-4C61-22D0-35C5D11EAA28}"/>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B709DAF1-4FCD-050E-78A8-0462F3789B19}"/>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15CB4F37-E4FA-A532-7A55-9EF4536FD099}"/>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53EF3013-AC7F-D9FB-D8CF-64721D855D40}"/>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0EBEDCE1-5F7B-E25E-D9D5-82BB9F217A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9" name="Picture 8">
            <a:extLst>
              <a:ext uri="{FF2B5EF4-FFF2-40B4-BE49-F238E27FC236}">
                <a16:creationId xmlns:a16="http://schemas.microsoft.com/office/drawing/2014/main" id="{44B52DD2-2588-5E8F-7FCB-61C1900C4DE2}"/>
              </a:ext>
            </a:extLst>
          </p:cNvPr>
          <p:cNvPicPr>
            <a:picLocks noChangeAspect="1"/>
          </p:cNvPicPr>
          <p:nvPr/>
        </p:nvPicPr>
        <p:blipFill>
          <a:blip r:embed="rId4"/>
          <a:stretch>
            <a:fillRect/>
          </a:stretch>
        </p:blipFill>
        <p:spPr>
          <a:xfrm>
            <a:off x="2155951" y="1666320"/>
            <a:ext cx="6424863" cy="2249525"/>
          </a:xfrm>
          <a:prstGeom prst="rect">
            <a:avLst/>
          </a:prstGeom>
        </p:spPr>
      </p:pic>
    </p:spTree>
    <p:extLst>
      <p:ext uri="{BB962C8B-B14F-4D97-AF65-F5344CB8AC3E}">
        <p14:creationId xmlns:p14="http://schemas.microsoft.com/office/powerpoint/2010/main" val="25394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A733F-D760-DCF1-05B7-46A4E417FB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56C28-2FF1-F1F3-FB09-68B212F7D47C}"/>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6CC4DBA0-91D4-3C41-8F06-7476F61F7DEC}"/>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91EEE7A8-0F65-B971-05F2-D559B054D818}"/>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4CFF50D9-0E9B-D1A2-41BC-1254E7F4C4AE}"/>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11 – </a:t>
            </a:r>
            <a:r>
              <a:rPr kumimoji="0" lang="en-US" sz="1702" b="1" i="0" u="none" strike="noStrike" kern="1200" cap="none" spc="0" normalizeH="0" baseline="0" noProof="0" dirty="0">
                <a:ln>
                  <a:noFill/>
                </a:ln>
                <a:solidFill>
                  <a:srgbClr val="00AEEF"/>
                </a:solidFill>
                <a:effectLst/>
                <a:uLnTx/>
                <a:uFillTx/>
                <a:latin typeface="Calibri"/>
              </a:rPr>
              <a:t>Run the Detail ED Code report{FPRIR1-6} to</a:t>
            </a:r>
            <a:r>
              <a:rPr kumimoji="0" lang="en-US" sz="1702" b="1" i="0" u="none" strike="noStrike" kern="1200" cap="none" spc="0" normalizeH="0" noProof="0" dirty="0">
                <a:ln>
                  <a:noFill/>
                </a:ln>
                <a:solidFill>
                  <a:srgbClr val="00AEEF"/>
                </a:solidFill>
                <a:effectLst/>
                <a:uLnTx/>
                <a:uFillTx/>
                <a:latin typeface="Calibri"/>
              </a:rPr>
              <a:t> ensure the totals of ED Codes paid or deducted are correct.</a:t>
            </a:r>
          </a:p>
          <a:p>
            <a:pPr marL="286007" lvl="0" indent="-286007">
              <a:buFont typeface="Arial" panose="020B0604020202020204" pitchFamily="34" charset="0"/>
              <a:buChar char="•"/>
              <a:defRPr/>
            </a:pPr>
            <a:r>
              <a:rPr lang="en-US" sz="1702" b="1" dirty="0">
                <a:solidFill>
                  <a:srgbClr val="00AEEF"/>
                </a:solidFill>
                <a:latin typeface="Calibri"/>
              </a:rPr>
              <a:t>If you now find errors regarding Earnings or Deductions that was not captured on the payroll or incorrectly captured the payroll needs to be corrected.</a:t>
            </a:r>
          </a:p>
          <a:p>
            <a:pPr marL="286007" lvl="0" indent="-286007">
              <a:buFont typeface="Arial" panose="020B0604020202020204" pitchFamily="34" charset="0"/>
              <a:buChar char="•"/>
              <a:defRPr/>
            </a:pPr>
            <a:r>
              <a:rPr kumimoji="0" lang="en-US" sz="1702" b="1" i="0" u="none" strike="noStrike" kern="1200" cap="none" spc="0" normalizeH="0" noProof="0" dirty="0">
                <a:ln>
                  <a:noFill/>
                </a:ln>
                <a:solidFill>
                  <a:srgbClr val="00AEEF"/>
                </a:solidFill>
                <a:effectLst/>
                <a:uLnTx/>
                <a:uFillTx/>
                <a:latin typeface="Calibri"/>
              </a:rPr>
              <a:t>Repeat step 9,10 and 11 until the payroll Balance</a:t>
            </a: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433646C-5D67-3FDD-32C1-333B89510F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26884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1590-4E08-E16C-F435-2868639EBC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2A332-FC54-FFF0-F34F-9C4412F8DF9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4B8D1A0F-29E1-425E-FFDF-28F8560740B0}"/>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3791C587-552B-E61B-4441-31A005195A5E}"/>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88328DF-8527-6E17-9347-FD70AEA9517E}"/>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12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The Payroll now Balances now run {FPRN-5} Generate Payments</a:t>
            </a:r>
          </a:p>
          <a:p>
            <a:pPr marL="286007" lvl="0" indent="-286007">
              <a:buFont typeface="Arial" panose="020B0604020202020204" pitchFamily="34" charset="0"/>
              <a:buChar char="•"/>
              <a:defRPr/>
            </a:pPr>
            <a:r>
              <a:rPr lang="en-US" sz="1702" b="1" dirty="0">
                <a:solidFill>
                  <a:srgbClr val="00AEEF"/>
                </a:solidFill>
                <a:latin typeface="Calibri"/>
              </a:rPr>
              <a:t>Step 13 Generate the ACB File. This may or May be not a local software option.  </a:t>
            </a:r>
            <a:r>
              <a:rPr lang="en-US" sz="1702" b="1" dirty="0">
                <a:solidFill>
                  <a:srgbClr val="00AEEF"/>
                </a:solidFill>
                <a:highlight>
                  <a:srgbClr val="00FFFF"/>
                </a:highlight>
                <a:latin typeface="Calibri"/>
              </a:rPr>
              <a:t>Going Forward all ACB Files for different banks will be developed as standard Software, if the Software does not exists as standard software the client requesting the development will carry the development cost.</a:t>
            </a:r>
          </a:p>
          <a:p>
            <a:pPr marL="286007" lvl="0" indent="-286007">
              <a:buFont typeface="Arial" panose="020B0604020202020204" pitchFamily="34" charset="0"/>
              <a:buChar char="•"/>
              <a:defRPr/>
            </a:pPr>
            <a:r>
              <a:rPr kumimoji="0" lang="en-US" sz="1702" b="1" i="0" u="none" strike="noStrike" kern="1200" cap="none" spc="0" normalizeH="0" noProof="0" dirty="0">
                <a:ln>
                  <a:noFill/>
                </a:ln>
                <a:solidFill>
                  <a:srgbClr val="00AEEF"/>
                </a:solidFill>
                <a:effectLst/>
                <a:uLnTx/>
                <a:uFillTx/>
                <a:latin typeface="Calibri"/>
              </a:rPr>
              <a:t>Step 14 Generate Pay slips {FPRN-8} to print from the back office or personnel may view Pay slips on the iEnabler most of these pay slips differ as a result it may be local software for some clients.</a:t>
            </a:r>
          </a:p>
          <a:p>
            <a:pPr marL="286007" lvl="0" indent="-286007">
              <a:buFont typeface="Arial" panose="020B0604020202020204" pitchFamily="34" charset="0"/>
              <a:buChar char="•"/>
              <a:defRPr/>
            </a:pP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78387EC7-D4F9-DE93-88B4-724498C317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4662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B9F7-47DE-DD2B-2326-E2882A0D77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7D05D2-14AC-CDF1-CAA1-61DD6AC5AE89}"/>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204438F6-F5FD-18DF-14D5-08FB2945A2DE}"/>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5A47B2FF-378C-E70E-EAD9-7F3C8E699AB2}"/>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E053F016-031E-C58F-47A9-FD7BD2A139B8}"/>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15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Run the tax certificate validations {FPRNR2-2} to check that tax validations are clean, if this is run on a monthly basis at the end of the year you should only have one cycle with tax validations if any, else </a:t>
            </a:r>
            <a:r>
              <a:rPr lang="en-US" sz="1702" b="1" dirty="0">
                <a:solidFill>
                  <a:srgbClr val="00AEEF"/>
                </a:solidFill>
                <a:latin typeface="Calibri"/>
              </a:rPr>
              <a:t>you might sit with a year’s worth of validation errors.</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A62E58A-FE2A-F3A3-7FB8-349B837C0D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14645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F174-EBD4-54A6-7F41-AECB8D3925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38692-33A7-EF66-B5D2-335578BD31CC}"/>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13B92E3B-3178-3D12-DDD6-5F98A824E24B}"/>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701AD258-F732-D0F6-C92A-920497690BE2}"/>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E0C2E06B-F5B0-38AF-03F1-79BA8EF93D66}"/>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16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Additional Reports that can be run</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D0A31F8C-BB04-50F3-EFA9-94A9BC8EF8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B9244C9A-7F50-9249-F2FC-D46C61D5FDB9}"/>
              </a:ext>
            </a:extLst>
          </p:cNvPr>
          <p:cNvPicPr>
            <a:picLocks noChangeAspect="1"/>
          </p:cNvPicPr>
          <p:nvPr/>
        </p:nvPicPr>
        <p:blipFill>
          <a:blip r:embed="rId4"/>
          <a:stretch>
            <a:fillRect/>
          </a:stretch>
        </p:blipFill>
        <p:spPr>
          <a:xfrm>
            <a:off x="2454442" y="1789181"/>
            <a:ext cx="3094096" cy="2359903"/>
          </a:xfrm>
          <a:prstGeom prst="rect">
            <a:avLst/>
          </a:prstGeom>
        </p:spPr>
      </p:pic>
    </p:spTree>
    <p:extLst>
      <p:ext uri="{BB962C8B-B14F-4D97-AF65-F5344CB8AC3E}">
        <p14:creationId xmlns:p14="http://schemas.microsoft.com/office/powerpoint/2010/main" val="2703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5FDE-DBB8-E2A1-BC11-6CEB9F1F62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DD199-701A-27A2-3413-1A7EBC0E7F9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B2D0FAD6-41D4-1F51-40AA-D0ECEC847DAD}"/>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C652CAB7-3251-F6D0-D854-470C7C9C7C09}"/>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7AE5DBE6-64A9-088A-2FAD-244F7CFA0A45}"/>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16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Additional Reports that can be run</a:t>
            </a:r>
            <a:endParaRPr kumimoji="0" lang="en-US" sz="1702" b="1" i="0" u="none" strike="noStrike" kern="1200" cap="none" spc="0" normalizeH="0" noProof="0" dirty="0">
              <a:ln>
                <a:noFill/>
              </a:ln>
              <a:solidFill>
                <a:srgbClr val="00AEEF"/>
              </a:solidFill>
              <a:effectLst/>
              <a:uLnTx/>
              <a:uFillTx/>
              <a:latin typeface="Calibri"/>
            </a:endParaRPr>
          </a:p>
          <a:p>
            <a:pPr lvl="0">
              <a:defRPr/>
            </a:pPr>
            <a:r>
              <a:rPr kumimoji="0" lang="en-US" sz="1702" b="1" i="0" u="none" strike="noStrike" kern="1200" cap="none" spc="0" normalizeH="0" baseline="0" noProof="0" dirty="0">
                <a:ln>
                  <a:noFill/>
                </a:ln>
                <a:solidFill>
                  <a:srgbClr val="00AEEF"/>
                </a:solidFill>
                <a:effectLst/>
                <a:uLnTx/>
                <a:uFillTx/>
                <a:latin typeface="Calibri"/>
              </a:rPr>
              <a:t>FPRNR1-2 Net</a:t>
            </a:r>
            <a:r>
              <a:rPr kumimoji="0" lang="en-US" sz="1702" b="1" i="0" u="none" strike="noStrike" kern="1200" cap="none" spc="0" normalizeH="0" noProof="0" dirty="0">
                <a:ln>
                  <a:noFill/>
                </a:ln>
                <a:solidFill>
                  <a:srgbClr val="00AEEF"/>
                </a:solidFill>
                <a:effectLst/>
                <a:uLnTx/>
                <a:uFillTx/>
                <a:latin typeface="Calibri"/>
              </a:rPr>
              <a:t> Pay comparison.</a:t>
            </a: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1127B3F4-9D89-1CD8-7BA4-A64B9CB288D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13" name="Picture 12">
            <a:extLst>
              <a:ext uri="{FF2B5EF4-FFF2-40B4-BE49-F238E27FC236}">
                <a16:creationId xmlns:a16="http://schemas.microsoft.com/office/drawing/2014/main" id="{1EC12642-FC5C-8B55-D23C-C92BCDC501A7}"/>
              </a:ext>
            </a:extLst>
          </p:cNvPr>
          <p:cNvPicPr>
            <a:picLocks noChangeAspect="1"/>
          </p:cNvPicPr>
          <p:nvPr/>
        </p:nvPicPr>
        <p:blipFill>
          <a:blip r:embed="rId4"/>
          <a:stretch>
            <a:fillRect/>
          </a:stretch>
        </p:blipFill>
        <p:spPr>
          <a:xfrm>
            <a:off x="2232665" y="2095038"/>
            <a:ext cx="5312672" cy="1900425"/>
          </a:xfrm>
          <a:prstGeom prst="rect">
            <a:avLst/>
          </a:prstGeom>
        </p:spPr>
      </p:pic>
    </p:spTree>
    <p:extLst>
      <p:ext uri="{BB962C8B-B14F-4D97-AF65-F5344CB8AC3E}">
        <p14:creationId xmlns:p14="http://schemas.microsoft.com/office/powerpoint/2010/main" val="12472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E5E3-19FF-807A-F3FE-18D0B5C800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58449-B868-7EE5-F7F7-DFA7AEA2BFF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CF59E199-F2E3-E1DE-D62A-406D2890E819}"/>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2861B164-6589-B1A7-9E83-34A2D3787D96}"/>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A49F454-E20D-ADD9-0274-D8113245C1C7}"/>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16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Additional Reports that can be run</a:t>
            </a:r>
            <a:endParaRPr kumimoji="0" lang="en-US" sz="1702" b="1" i="0" u="none" strike="noStrike" kern="1200" cap="none" spc="0" normalizeH="0" noProof="0" dirty="0">
              <a:ln>
                <a:noFill/>
              </a:ln>
              <a:solidFill>
                <a:srgbClr val="00AEEF"/>
              </a:solidFill>
              <a:effectLst/>
              <a:uLnTx/>
              <a:uFillTx/>
              <a:latin typeface="Calibri"/>
            </a:endParaRPr>
          </a:p>
          <a:p>
            <a:pPr lvl="0">
              <a:defRPr/>
            </a:pPr>
            <a:r>
              <a:rPr kumimoji="0" lang="en-US" sz="1702" b="1" i="0" u="none" strike="noStrike" kern="1200" cap="none" spc="0" normalizeH="0" baseline="0" noProof="0" dirty="0">
                <a:ln>
                  <a:noFill/>
                </a:ln>
                <a:solidFill>
                  <a:srgbClr val="00AEEF"/>
                </a:solidFill>
                <a:effectLst/>
                <a:uLnTx/>
                <a:uFillTx/>
                <a:latin typeface="Calibri"/>
              </a:rPr>
              <a:t>FPRNR1-20 Net</a:t>
            </a:r>
            <a:r>
              <a:rPr kumimoji="0" lang="en-US" sz="1702" b="1" i="0" u="none" strike="noStrike" kern="1200" cap="none" spc="0" normalizeH="0" noProof="0" dirty="0">
                <a:ln>
                  <a:noFill/>
                </a:ln>
                <a:solidFill>
                  <a:srgbClr val="00AEEF"/>
                </a:solidFill>
                <a:effectLst/>
                <a:uLnTx/>
                <a:uFillTx/>
                <a:latin typeface="Calibri"/>
              </a:rPr>
              <a:t> Pay comparison.</a:t>
            </a: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A0A77538-50A7-A09D-EFFB-74DFD36776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8EE966C9-74E7-FB82-1CF2-B1A720353FBB}"/>
              </a:ext>
            </a:extLst>
          </p:cNvPr>
          <p:cNvPicPr>
            <a:picLocks noChangeAspect="1"/>
          </p:cNvPicPr>
          <p:nvPr/>
        </p:nvPicPr>
        <p:blipFill>
          <a:blip r:embed="rId4"/>
          <a:stretch>
            <a:fillRect/>
          </a:stretch>
        </p:blipFill>
        <p:spPr>
          <a:xfrm>
            <a:off x="2155951" y="2160037"/>
            <a:ext cx="5323974" cy="2393816"/>
          </a:xfrm>
          <a:prstGeom prst="rect">
            <a:avLst/>
          </a:prstGeom>
        </p:spPr>
      </p:pic>
    </p:spTree>
    <p:extLst>
      <p:ext uri="{BB962C8B-B14F-4D97-AF65-F5344CB8AC3E}">
        <p14:creationId xmlns:p14="http://schemas.microsoft.com/office/powerpoint/2010/main" val="21435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C6FC-A3D5-8E65-7566-46E4F3613B0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A399E-2CD7-BB83-995D-49F459C9E347}"/>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02CD198E-CB26-F74C-2DF9-F59BD1DF007F}"/>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F03BE810-781F-4F40-8842-B3E5F41E56D9}"/>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35B67670-CBD9-6033-8A02-20BAE6B13226}"/>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16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Additional Reports that can be run</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E1DA6D9B-97C3-2D66-EBE7-565CFA198B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9" name="Picture 8">
            <a:extLst>
              <a:ext uri="{FF2B5EF4-FFF2-40B4-BE49-F238E27FC236}">
                <a16:creationId xmlns:a16="http://schemas.microsoft.com/office/drawing/2014/main" id="{B59B2AF2-9D15-5492-3F40-5F91AFA6C43D}"/>
              </a:ext>
            </a:extLst>
          </p:cNvPr>
          <p:cNvPicPr>
            <a:picLocks noChangeAspect="1"/>
          </p:cNvPicPr>
          <p:nvPr/>
        </p:nvPicPr>
        <p:blipFill>
          <a:blip r:embed="rId4"/>
          <a:stretch>
            <a:fillRect/>
          </a:stretch>
        </p:blipFill>
        <p:spPr>
          <a:xfrm>
            <a:off x="2412331" y="1836403"/>
            <a:ext cx="5558589" cy="1072132"/>
          </a:xfrm>
          <a:prstGeom prst="rect">
            <a:avLst/>
          </a:prstGeom>
        </p:spPr>
      </p:pic>
      <p:pic>
        <p:nvPicPr>
          <p:cNvPr id="11" name="Picture 10">
            <a:extLst>
              <a:ext uri="{FF2B5EF4-FFF2-40B4-BE49-F238E27FC236}">
                <a16:creationId xmlns:a16="http://schemas.microsoft.com/office/drawing/2014/main" id="{45A5713D-A4BC-357F-6116-314B99D41B29}"/>
              </a:ext>
            </a:extLst>
          </p:cNvPr>
          <p:cNvPicPr>
            <a:picLocks noChangeAspect="1"/>
          </p:cNvPicPr>
          <p:nvPr/>
        </p:nvPicPr>
        <p:blipFill>
          <a:blip r:embed="rId5"/>
          <a:stretch>
            <a:fillRect/>
          </a:stretch>
        </p:blipFill>
        <p:spPr>
          <a:xfrm>
            <a:off x="2412331" y="3003342"/>
            <a:ext cx="3489158" cy="1452555"/>
          </a:xfrm>
          <a:prstGeom prst="rect">
            <a:avLst/>
          </a:prstGeom>
        </p:spPr>
      </p:pic>
    </p:spTree>
    <p:extLst>
      <p:ext uri="{BB962C8B-B14F-4D97-AF65-F5344CB8AC3E}">
        <p14:creationId xmlns:p14="http://schemas.microsoft.com/office/powerpoint/2010/main" val="42130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04DE-A10C-9F5D-F2B0-5DD4E231D5D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25AC6-058D-5C7F-6972-5D765E8790F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99B3856D-63A3-6C96-8123-59CC4FB2CEF6}"/>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06C99727-DBD9-17E3-CCC8-1E9192B5F052}"/>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AE4EF858-2BA9-D38F-D859-6656974EF3DB}"/>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16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Additional Reports that can be run</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02ADF8B8-8E1B-8196-6846-8D9457EE0E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9" name="Picture 8">
            <a:extLst>
              <a:ext uri="{FF2B5EF4-FFF2-40B4-BE49-F238E27FC236}">
                <a16:creationId xmlns:a16="http://schemas.microsoft.com/office/drawing/2014/main" id="{CD3D2B60-7C58-4234-3555-1BE8955A0C29}"/>
              </a:ext>
            </a:extLst>
          </p:cNvPr>
          <p:cNvPicPr>
            <a:picLocks noChangeAspect="1"/>
          </p:cNvPicPr>
          <p:nvPr/>
        </p:nvPicPr>
        <p:blipFill>
          <a:blip r:embed="rId4"/>
          <a:stretch>
            <a:fillRect/>
          </a:stretch>
        </p:blipFill>
        <p:spPr>
          <a:xfrm>
            <a:off x="2465932" y="1757575"/>
            <a:ext cx="1929451" cy="2527101"/>
          </a:xfrm>
          <a:prstGeom prst="rect">
            <a:avLst/>
          </a:prstGeom>
        </p:spPr>
      </p:pic>
    </p:spTree>
    <p:extLst>
      <p:ext uri="{BB962C8B-B14F-4D97-AF65-F5344CB8AC3E}">
        <p14:creationId xmlns:p14="http://schemas.microsoft.com/office/powerpoint/2010/main" val="42164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5156-981C-DC03-8CDE-C90C5879B9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66B01-C9A8-6B6A-BB52-AC63D6067F78}"/>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5D3B072A-AABF-D36C-619D-094B53551597}"/>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A6C2B057-81F7-CDCA-52C7-0ED8BFE635AD}"/>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C6060AFA-6513-AC9B-2D4A-38125CDAD431}"/>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17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special Reports to prevent Fraught that can be run at any time</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8396187F-4E7E-0388-507C-BF6A2F073B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2036C5F5-B7A8-497B-5217-5A04D118325D}"/>
              </a:ext>
            </a:extLst>
          </p:cNvPr>
          <p:cNvPicPr>
            <a:picLocks noChangeAspect="1"/>
          </p:cNvPicPr>
          <p:nvPr/>
        </p:nvPicPr>
        <p:blipFill>
          <a:blip r:embed="rId4"/>
          <a:stretch>
            <a:fillRect/>
          </a:stretch>
        </p:blipFill>
        <p:spPr>
          <a:xfrm>
            <a:off x="2354299" y="1836435"/>
            <a:ext cx="4023709" cy="228620"/>
          </a:xfrm>
          <a:prstGeom prst="rect">
            <a:avLst/>
          </a:prstGeom>
        </p:spPr>
      </p:pic>
    </p:spTree>
    <p:extLst>
      <p:ext uri="{BB962C8B-B14F-4D97-AF65-F5344CB8AC3E}">
        <p14:creationId xmlns:p14="http://schemas.microsoft.com/office/powerpoint/2010/main" val="33968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a:xfrm>
            <a:off x="2935706" y="1144746"/>
            <a:ext cx="5560190" cy="2876234"/>
          </a:xfrm>
        </p:spPr>
        <p:txBody>
          <a:bodyPr/>
          <a:lstStyle/>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r>
              <a:rPr lang="en-US" sz="2000" b="1" dirty="0"/>
              <a:t>Prerequisites for a Successful Payroll Process</a:t>
            </a:r>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r>
              <a:rPr lang="en-US" sz="2000" b="1" dirty="0"/>
              <a:t>Monthly Payroll Process</a:t>
            </a:r>
          </a:p>
          <a:p>
            <a:pPr marL="285750" indent="-285750">
              <a:buClr>
                <a:schemeClr val="bg1"/>
              </a:buClr>
              <a:buFont typeface="Wingdings" panose="05000000000000000000" pitchFamily="2" charset="2"/>
              <a:buChar char="§"/>
            </a:pPr>
            <a:endParaRPr lang="en-US" sz="2000" b="1" dirty="0"/>
          </a:p>
          <a:p>
            <a:pPr>
              <a:buClr>
                <a:schemeClr val="bg1"/>
              </a:buClr>
            </a:pPr>
            <a:endParaRPr lang="en-US" sz="2000" b="1" dirty="0"/>
          </a:p>
          <a:p>
            <a:pPr marL="285750" indent="-285750">
              <a:buClr>
                <a:schemeClr val="bg1"/>
              </a:buClr>
              <a:buFont typeface="Wingdings" panose="05000000000000000000" pitchFamily="2" charset="2"/>
              <a:buChar char="§"/>
            </a:pPr>
            <a:endParaRPr lang="en-US" sz="2000" b="1" dirty="0"/>
          </a:p>
          <a:p>
            <a:pPr marL="285750" indent="-285750">
              <a:buClr>
                <a:schemeClr val="bg1"/>
              </a:buClr>
              <a:buFont typeface="Wingdings" panose="05000000000000000000" pitchFamily="2" charset="2"/>
              <a:buChar char="§"/>
            </a:pPr>
            <a:endParaRPr lang="en-US" sz="2000" b="1" dirty="0"/>
          </a:p>
          <a:p>
            <a:pPr>
              <a:buClr>
                <a:schemeClr val="bg1"/>
              </a:buClr>
            </a:pPr>
            <a:r>
              <a:rPr lang="en-US" sz="2000" b="1" dirty="0"/>
              <a:t> </a:t>
            </a:r>
          </a:p>
          <a:p>
            <a:endParaRPr lang="en-GB" dirty="0"/>
          </a:p>
        </p:txBody>
      </p:sp>
      <p:sp>
        <p:nvSpPr>
          <p:cNvPr id="3" name="Title 2">
            <a:extLst>
              <a:ext uri="{FF2B5EF4-FFF2-40B4-BE49-F238E27FC236}">
                <a16:creationId xmlns:a16="http://schemas.microsoft.com/office/drawing/2014/main" id="{504CB7D6-03FE-4D3C-5F42-704CB564413D}"/>
              </a:ext>
            </a:extLst>
          </p:cNvPr>
          <p:cNvSpPr>
            <a:spLocks noGrp="1"/>
          </p:cNvSpPr>
          <p:nvPr>
            <p:ph type="title"/>
          </p:nvPr>
        </p:nvSpPr>
        <p:spPr>
          <a:xfrm>
            <a:off x="565393" y="928577"/>
            <a:ext cx="2739782" cy="3092403"/>
          </a:xfrm>
        </p:spPr>
        <p:txBody>
          <a:bodyPr/>
          <a:lstStyle/>
          <a:p>
            <a:r>
              <a:rPr lang="en-GB" dirty="0"/>
              <a:t>Agenda</a:t>
            </a:r>
            <a:br>
              <a:rPr lang="en-GB" dirty="0"/>
            </a:br>
            <a:endParaRPr lang="en-GB" dirty="0"/>
          </a:p>
        </p:txBody>
      </p:sp>
    </p:spTree>
    <p:extLst>
      <p:ext uri="{BB962C8B-B14F-4D97-AF65-F5344CB8AC3E}">
        <p14:creationId xmlns:p14="http://schemas.microsoft.com/office/powerpoint/2010/main" val="115511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63E2-0CC5-421B-9210-9DF8C37389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A0C32D-1FC2-721B-EF31-713E1DF0239B}"/>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r>
              <a:rPr lang="en-GB" dirty="0"/>
              <a:t> </a:t>
            </a:r>
          </a:p>
        </p:txBody>
      </p:sp>
      <p:sp>
        <p:nvSpPr>
          <p:cNvPr id="3" name="Title 2">
            <a:extLst>
              <a:ext uri="{FF2B5EF4-FFF2-40B4-BE49-F238E27FC236}">
                <a16:creationId xmlns:a16="http://schemas.microsoft.com/office/drawing/2014/main" id="{32DF933A-C34E-A848-7502-171172BE66A6}"/>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88E660E4-F248-223B-DB2D-8802F0C7BF28}"/>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dirty="0">
              <a:solidFill>
                <a:sysClr val="window" lastClr="FFFFFF"/>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084AE1CF-2244-43F7-F443-DCB520B58C07}"/>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18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Run {FGLP-5} post payroll transactions – Run as Intermediate to ensure the payroll fin cycle stay 202602.</a:t>
            </a:r>
            <a:endParaRPr kumimoji="0" lang="en-US" sz="1702" b="1" i="0" u="none" strike="noStrike" kern="1200" cap="none" spc="0" normalizeH="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lvl="0">
              <a:defRPr/>
            </a:pPr>
            <a:endParaRPr kumimoji="0" lang="en-US" sz="1702" b="1" i="0" u="none" strike="noStrike" kern="1200" cap="none" spc="0" normalizeH="0" baseline="0" noProof="0" dirty="0">
              <a:ln>
                <a:noFill/>
              </a:ln>
              <a:solidFill>
                <a:srgbClr val="00AEEF"/>
              </a:solidFill>
              <a:effectLst/>
              <a:uLnTx/>
              <a:uFillTx/>
              <a:latin typeface="Calibri"/>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6373553A-C635-6149-2121-35BDF59D66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3950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125" b="0" i="0" u="none" strike="noStrike" kern="1200" cap="none" spc="0" normalizeH="0" baseline="0" noProof="0">
              <a:ln>
                <a:noFill/>
              </a:ln>
              <a:solidFill>
                <a:srgbClr val="FFFFFF"/>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p:txBody>
          <a:bodyPr/>
          <a:lstStyle/>
          <a:p>
            <a:endParaRPr lang="en-GB" dirty="0"/>
          </a:p>
        </p:txBody>
      </p:sp>
      <p:sp>
        <p:nvSpPr>
          <p:cNvPr id="5" name="Freeform: Shape 4">
            <a:extLst>
              <a:ext uri="{FF2B5EF4-FFF2-40B4-BE49-F238E27FC236}">
                <a16:creationId xmlns:a16="http://schemas.microsoft.com/office/drawing/2014/main" id="{2D0CBC88-E70E-2ECE-0DA8-AC33EAC1DAE1}"/>
              </a:ext>
            </a:extLst>
          </p:cNvPr>
          <p:cNvSpPr/>
          <p:nvPr/>
        </p:nvSpPr>
        <p:spPr bwMode="auto">
          <a:xfrm>
            <a:off x="924690" y="1309065"/>
            <a:ext cx="3188100" cy="2741216"/>
          </a:xfrm>
          <a:custGeom>
            <a:avLst/>
            <a:gdLst>
              <a:gd name="connsiteX0" fmla="*/ 2520000 w 5861655"/>
              <a:gd name="connsiteY0" fmla="*/ 0 h 5040000"/>
              <a:gd name="connsiteX1" fmla="*/ 5040000 w 5861655"/>
              <a:gd name="connsiteY1" fmla="*/ 2520000 h 5040000"/>
              <a:gd name="connsiteX2" fmla="*/ 4988803 w 5861655"/>
              <a:gd name="connsiteY2" fmla="*/ 3027868 h 5040000"/>
              <a:gd name="connsiteX3" fmla="*/ 4952991 w 5861655"/>
              <a:gd name="connsiteY3" fmla="*/ 3167145 h 5040000"/>
              <a:gd name="connsiteX4" fmla="*/ 5681655 w 5861655"/>
              <a:gd name="connsiteY4" fmla="*/ 3167145 h 5040000"/>
              <a:gd name="connsiteX5" fmla="*/ 5861655 w 5861655"/>
              <a:gd name="connsiteY5" fmla="*/ 3347145 h 5040000"/>
              <a:gd name="connsiteX6" fmla="*/ 5681655 w 5861655"/>
              <a:gd name="connsiteY6" fmla="*/ 3527145 h 5040000"/>
              <a:gd name="connsiteX7" fmla="*/ 4829322 w 5861655"/>
              <a:gd name="connsiteY7" fmla="*/ 3527145 h 5040000"/>
              <a:gd name="connsiteX8" fmla="*/ 4735850 w 5861655"/>
              <a:gd name="connsiteY8" fmla="*/ 3721182 h 5040000"/>
              <a:gd name="connsiteX9" fmla="*/ 2520000 w 5861655"/>
              <a:gd name="connsiteY9" fmla="*/ 5040000 h 5040000"/>
              <a:gd name="connsiteX10" fmla="*/ 0 w 5861655"/>
              <a:gd name="connsiteY10" fmla="*/ 2520000 h 5040000"/>
              <a:gd name="connsiteX11" fmla="*/ 2520000 w 5861655"/>
              <a:gd name="connsiteY11"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1655" h="5040000">
                <a:moveTo>
                  <a:pt x="2520000" y="0"/>
                </a:moveTo>
                <a:cubicBezTo>
                  <a:pt x="3911758" y="0"/>
                  <a:pt x="5040000" y="1128242"/>
                  <a:pt x="5040000" y="2520000"/>
                </a:cubicBezTo>
                <a:cubicBezTo>
                  <a:pt x="5040000" y="2693970"/>
                  <a:pt x="5022371" y="2863822"/>
                  <a:pt x="4988803" y="3027868"/>
                </a:cubicBezTo>
                <a:lnTo>
                  <a:pt x="4952991" y="3167145"/>
                </a:lnTo>
                <a:lnTo>
                  <a:pt x="5681655" y="3167145"/>
                </a:lnTo>
                <a:cubicBezTo>
                  <a:pt x="5781066" y="3167145"/>
                  <a:pt x="5861655" y="3247734"/>
                  <a:pt x="5861655" y="3347145"/>
                </a:cubicBezTo>
                <a:cubicBezTo>
                  <a:pt x="5861655" y="3446556"/>
                  <a:pt x="5781066" y="3527145"/>
                  <a:pt x="5681655" y="3527145"/>
                </a:cubicBezTo>
                <a:lnTo>
                  <a:pt x="4829322" y="3527145"/>
                </a:lnTo>
                <a:lnTo>
                  <a:pt x="4735850" y="3721182"/>
                </a:lnTo>
                <a:cubicBezTo>
                  <a:pt x="4309115" y="4506730"/>
                  <a:pt x="3476834" y="5040000"/>
                  <a:pt x="2520000" y="5040000"/>
                </a:cubicBezTo>
                <a:cubicBezTo>
                  <a:pt x="1128242" y="5040000"/>
                  <a:pt x="0" y="3911758"/>
                  <a:pt x="0" y="2520000"/>
                </a:cubicBezTo>
                <a:cubicBezTo>
                  <a:pt x="0" y="1128242"/>
                  <a:pt x="1128242" y="0"/>
                  <a:pt x="2520000" y="0"/>
                </a:cubicBezTo>
                <a:close/>
              </a:path>
            </a:pathLst>
          </a:custGeom>
          <a:solidFill>
            <a:srgbClr val="7AD0E4"/>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6" name="Freeform: Shape 5">
            <a:extLst>
              <a:ext uri="{FF2B5EF4-FFF2-40B4-BE49-F238E27FC236}">
                <a16:creationId xmlns:a16="http://schemas.microsoft.com/office/drawing/2014/main" id="{C4B839A6-8FFD-2B9F-88E9-C9DCEB76CC22}"/>
              </a:ext>
            </a:extLst>
          </p:cNvPr>
          <p:cNvSpPr/>
          <p:nvPr/>
        </p:nvSpPr>
        <p:spPr bwMode="auto">
          <a:xfrm>
            <a:off x="1103550" y="1504867"/>
            <a:ext cx="2992300" cy="2349614"/>
          </a:xfrm>
          <a:custGeom>
            <a:avLst/>
            <a:gdLst>
              <a:gd name="connsiteX0" fmla="*/ 2160000 w 5501655"/>
              <a:gd name="connsiteY0" fmla="*/ 0 h 4320000"/>
              <a:gd name="connsiteX1" fmla="*/ 4320000 w 5501655"/>
              <a:gd name="connsiteY1" fmla="*/ 2160000 h 4320000"/>
              <a:gd name="connsiteX2" fmla="*/ 4312211 w 5501655"/>
              <a:gd name="connsiteY2" fmla="*/ 2314245 h 4320000"/>
              <a:gd name="connsiteX3" fmla="*/ 5321655 w 5501655"/>
              <a:gd name="connsiteY3" fmla="*/ 2314245 h 4320000"/>
              <a:gd name="connsiteX4" fmla="*/ 5501655 w 5501655"/>
              <a:gd name="connsiteY4" fmla="*/ 2494245 h 4320000"/>
              <a:gd name="connsiteX5" fmla="*/ 5321655 w 5501655"/>
              <a:gd name="connsiteY5" fmla="*/ 2674245 h 4320000"/>
              <a:gd name="connsiteX6" fmla="*/ 4255822 w 5501655"/>
              <a:gd name="connsiteY6" fmla="*/ 2674245 h 4320000"/>
              <a:gd name="connsiteX7" fmla="*/ 4222891 w 5501655"/>
              <a:gd name="connsiteY7" fmla="*/ 2802318 h 4320000"/>
              <a:gd name="connsiteX8" fmla="*/ 2160000 w 5501655"/>
              <a:gd name="connsiteY8" fmla="*/ 4320000 h 4320000"/>
              <a:gd name="connsiteX9" fmla="*/ 0 w 5501655"/>
              <a:gd name="connsiteY9" fmla="*/ 2160000 h 4320000"/>
              <a:gd name="connsiteX10" fmla="*/ 2160000 w 5501655"/>
              <a:gd name="connsiteY10" fmla="*/ 0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1655" h="4320000">
                <a:moveTo>
                  <a:pt x="2160000" y="0"/>
                </a:moveTo>
                <a:cubicBezTo>
                  <a:pt x="3352935" y="0"/>
                  <a:pt x="4320000" y="967065"/>
                  <a:pt x="4320000" y="2160000"/>
                </a:cubicBezTo>
                <a:lnTo>
                  <a:pt x="4312211" y="2314245"/>
                </a:lnTo>
                <a:lnTo>
                  <a:pt x="5321655" y="2314245"/>
                </a:lnTo>
                <a:cubicBezTo>
                  <a:pt x="5421066" y="2314245"/>
                  <a:pt x="5501655" y="2394834"/>
                  <a:pt x="5501655" y="2494245"/>
                </a:cubicBezTo>
                <a:cubicBezTo>
                  <a:pt x="5501655" y="2593656"/>
                  <a:pt x="5421066" y="2674245"/>
                  <a:pt x="5321655" y="2674245"/>
                </a:cubicBezTo>
                <a:lnTo>
                  <a:pt x="4255822" y="2674245"/>
                </a:lnTo>
                <a:lnTo>
                  <a:pt x="4222891" y="2802318"/>
                </a:lnTo>
                <a:cubicBezTo>
                  <a:pt x="3949410" y="3681586"/>
                  <a:pt x="3129260" y="4320000"/>
                  <a:pt x="2160000" y="4320000"/>
                </a:cubicBezTo>
                <a:cubicBezTo>
                  <a:pt x="967065" y="4320000"/>
                  <a:pt x="0" y="3352935"/>
                  <a:pt x="0" y="2160000"/>
                </a:cubicBezTo>
                <a:cubicBezTo>
                  <a:pt x="0" y="967065"/>
                  <a:pt x="967065" y="0"/>
                  <a:pt x="2160000" y="0"/>
                </a:cubicBezTo>
                <a:close/>
              </a:path>
            </a:pathLst>
          </a:custGeom>
          <a:solidFill>
            <a:srgbClr val="00ACBD"/>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7" name="Freeform: Shape 6">
            <a:extLst>
              <a:ext uri="{FF2B5EF4-FFF2-40B4-BE49-F238E27FC236}">
                <a16:creationId xmlns:a16="http://schemas.microsoft.com/office/drawing/2014/main" id="{87447162-B977-DD82-23A0-D259A875A062}"/>
              </a:ext>
            </a:extLst>
          </p:cNvPr>
          <p:cNvSpPr/>
          <p:nvPr/>
        </p:nvSpPr>
        <p:spPr bwMode="auto">
          <a:xfrm>
            <a:off x="1333229" y="1700668"/>
            <a:ext cx="2796500" cy="1958011"/>
          </a:xfrm>
          <a:custGeom>
            <a:avLst/>
            <a:gdLst>
              <a:gd name="connsiteX0" fmla="*/ 1800000 w 5141656"/>
              <a:gd name="connsiteY0" fmla="*/ 0 h 3600000"/>
              <a:gd name="connsiteX1" fmla="*/ 3563430 w 5141656"/>
              <a:gd name="connsiteY1" fmla="*/ 1437237 h 3600000"/>
              <a:gd name="connsiteX2" fmla="*/ 3576368 w 5141656"/>
              <a:gd name="connsiteY2" fmla="*/ 1522007 h 3600000"/>
              <a:gd name="connsiteX3" fmla="*/ 4961656 w 5141656"/>
              <a:gd name="connsiteY3" fmla="*/ 1522007 h 3600000"/>
              <a:gd name="connsiteX4" fmla="*/ 5141656 w 5141656"/>
              <a:gd name="connsiteY4" fmla="*/ 1702007 h 3600000"/>
              <a:gd name="connsiteX5" fmla="*/ 4961656 w 5141656"/>
              <a:gd name="connsiteY5" fmla="*/ 1882007 h 3600000"/>
              <a:gd name="connsiteX6" fmla="*/ 3595859 w 5141656"/>
              <a:gd name="connsiteY6" fmla="*/ 1882007 h 3600000"/>
              <a:gd name="connsiteX7" fmla="*/ 3590707 w 5141656"/>
              <a:gd name="connsiteY7" fmla="*/ 1984040 h 3600000"/>
              <a:gd name="connsiteX8" fmla="*/ 1800000 w 5141656"/>
              <a:gd name="connsiteY8" fmla="*/ 3600000 h 3600000"/>
              <a:gd name="connsiteX9" fmla="*/ 0 w 5141656"/>
              <a:gd name="connsiteY9" fmla="*/ 1800000 h 3600000"/>
              <a:gd name="connsiteX10" fmla="*/ 1800000 w 5141656"/>
              <a:gd name="connsiteY10"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656" h="3600000">
                <a:moveTo>
                  <a:pt x="1800000" y="0"/>
                </a:moveTo>
                <a:cubicBezTo>
                  <a:pt x="2669849" y="0"/>
                  <a:pt x="3395587" y="617007"/>
                  <a:pt x="3563430" y="1437237"/>
                </a:cubicBezTo>
                <a:lnTo>
                  <a:pt x="3576368" y="1522007"/>
                </a:lnTo>
                <a:lnTo>
                  <a:pt x="4961656" y="1522007"/>
                </a:lnTo>
                <a:cubicBezTo>
                  <a:pt x="5061067" y="1522007"/>
                  <a:pt x="5141656" y="1602596"/>
                  <a:pt x="5141656" y="1702007"/>
                </a:cubicBezTo>
                <a:cubicBezTo>
                  <a:pt x="5141656" y="1801418"/>
                  <a:pt x="5061067" y="1882007"/>
                  <a:pt x="4961656" y="1882007"/>
                </a:cubicBezTo>
                <a:lnTo>
                  <a:pt x="3595859" y="1882007"/>
                </a:lnTo>
                <a:lnTo>
                  <a:pt x="3590707" y="1984040"/>
                </a:lnTo>
                <a:cubicBezTo>
                  <a:pt x="3498529" y="2891701"/>
                  <a:pt x="2731981" y="3600000"/>
                  <a:pt x="1800000" y="3600000"/>
                </a:cubicBezTo>
                <a:cubicBezTo>
                  <a:pt x="805887" y="3600000"/>
                  <a:pt x="0" y="2794113"/>
                  <a:pt x="0" y="1800000"/>
                </a:cubicBezTo>
                <a:cubicBezTo>
                  <a:pt x="0" y="805887"/>
                  <a:pt x="805887" y="0"/>
                  <a:pt x="1800000" y="0"/>
                </a:cubicBezTo>
                <a:close/>
              </a:path>
            </a:pathLst>
          </a:custGeom>
          <a:solidFill>
            <a:srgbClr val="0077A0"/>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8" name="Freeform: Shape 7">
            <a:extLst>
              <a:ext uri="{FF2B5EF4-FFF2-40B4-BE49-F238E27FC236}">
                <a16:creationId xmlns:a16="http://schemas.microsoft.com/office/drawing/2014/main" id="{088CC913-E12B-24F9-3DBA-6BE0DB52268B}"/>
              </a:ext>
            </a:extLst>
          </p:cNvPr>
          <p:cNvSpPr/>
          <p:nvPr/>
        </p:nvSpPr>
        <p:spPr bwMode="auto">
          <a:xfrm>
            <a:off x="1512091" y="1859926"/>
            <a:ext cx="2600699" cy="1566410"/>
          </a:xfrm>
          <a:custGeom>
            <a:avLst/>
            <a:gdLst>
              <a:gd name="connsiteX0" fmla="*/ 1440000 w 4781655"/>
              <a:gd name="connsiteY0" fmla="*/ 0 h 2880000"/>
              <a:gd name="connsiteX1" fmla="*/ 2634071 w 4781655"/>
              <a:gd name="connsiteY1" fmla="*/ 634882 h 2880000"/>
              <a:gd name="connsiteX2" fmla="*/ 2680008 w 4781655"/>
              <a:gd name="connsiteY2" fmla="*/ 710497 h 2880000"/>
              <a:gd name="connsiteX3" fmla="*/ 4601655 w 4781655"/>
              <a:gd name="connsiteY3" fmla="*/ 710497 h 2880000"/>
              <a:gd name="connsiteX4" fmla="*/ 4781655 w 4781655"/>
              <a:gd name="connsiteY4" fmla="*/ 890497 h 2880000"/>
              <a:gd name="connsiteX5" fmla="*/ 4601655 w 4781655"/>
              <a:gd name="connsiteY5" fmla="*/ 1070497 h 2880000"/>
              <a:gd name="connsiteX6" fmla="*/ 2830356 w 4781655"/>
              <a:gd name="connsiteY6" fmla="*/ 1070497 h 2880000"/>
              <a:gd name="connsiteX7" fmla="*/ 2850744 w 4781655"/>
              <a:gd name="connsiteY7" fmla="*/ 1149790 h 2880000"/>
              <a:gd name="connsiteX8" fmla="*/ 2880000 w 4781655"/>
              <a:gd name="connsiteY8" fmla="*/ 1440000 h 2880000"/>
              <a:gd name="connsiteX9" fmla="*/ 1440000 w 4781655"/>
              <a:gd name="connsiteY9" fmla="*/ 2880000 h 2880000"/>
              <a:gd name="connsiteX10" fmla="*/ 0 w 4781655"/>
              <a:gd name="connsiteY10" fmla="*/ 1440000 h 2880000"/>
              <a:gd name="connsiteX11" fmla="*/ 1440000 w 4781655"/>
              <a:gd name="connsiteY11"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1655" h="2880000">
                <a:moveTo>
                  <a:pt x="1440000" y="0"/>
                </a:moveTo>
                <a:cubicBezTo>
                  <a:pt x="1937056" y="0"/>
                  <a:pt x="2375292" y="251840"/>
                  <a:pt x="2634071" y="634882"/>
                </a:cubicBezTo>
                <a:lnTo>
                  <a:pt x="2680008" y="710497"/>
                </a:lnTo>
                <a:lnTo>
                  <a:pt x="4601655" y="710497"/>
                </a:lnTo>
                <a:cubicBezTo>
                  <a:pt x="4701066" y="710497"/>
                  <a:pt x="4781655" y="791086"/>
                  <a:pt x="4781655" y="890497"/>
                </a:cubicBezTo>
                <a:cubicBezTo>
                  <a:pt x="4781655" y="989908"/>
                  <a:pt x="4701066" y="1070497"/>
                  <a:pt x="4601655" y="1070497"/>
                </a:cubicBezTo>
                <a:lnTo>
                  <a:pt x="2830356" y="1070497"/>
                </a:lnTo>
                <a:lnTo>
                  <a:pt x="2850744" y="1149790"/>
                </a:lnTo>
                <a:cubicBezTo>
                  <a:pt x="2869926" y="1243530"/>
                  <a:pt x="2880000" y="1340589"/>
                  <a:pt x="2880000" y="1440000"/>
                </a:cubicBezTo>
                <a:cubicBezTo>
                  <a:pt x="2880000" y="2235290"/>
                  <a:pt x="2235290" y="2880000"/>
                  <a:pt x="1440000" y="2880000"/>
                </a:cubicBezTo>
                <a:cubicBezTo>
                  <a:pt x="644710" y="2880000"/>
                  <a:pt x="0" y="2235290"/>
                  <a:pt x="0" y="1440000"/>
                </a:cubicBezTo>
                <a:cubicBezTo>
                  <a:pt x="0" y="644710"/>
                  <a:pt x="644710" y="0"/>
                  <a:pt x="1440000" y="0"/>
                </a:cubicBezTo>
                <a:close/>
              </a:path>
            </a:pathLst>
          </a:custGeom>
          <a:solidFill>
            <a:srgbClr val="004053"/>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9" name="Freeform: Shape 8">
            <a:extLst>
              <a:ext uri="{FF2B5EF4-FFF2-40B4-BE49-F238E27FC236}">
                <a16:creationId xmlns:a16="http://schemas.microsoft.com/office/drawing/2014/main" id="{F4E7C33F-6172-29E8-5E4D-66EF077EE51D}"/>
              </a:ext>
            </a:extLst>
          </p:cNvPr>
          <p:cNvSpPr/>
          <p:nvPr/>
        </p:nvSpPr>
        <p:spPr bwMode="auto">
          <a:xfrm>
            <a:off x="1707892" y="1994372"/>
            <a:ext cx="2404898" cy="1174805"/>
          </a:xfrm>
          <a:custGeom>
            <a:avLst/>
            <a:gdLst>
              <a:gd name="connsiteX0" fmla="*/ 1028619 w 4421655"/>
              <a:gd name="connsiteY0" fmla="*/ 0 h 2160000"/>
              <a:gd name="connsiteX1" fmla="*/ 1080000 w 4421655"/>
              <a:gd name="connsiteY1" fmla="*/ 0 h 2160000"/>
              <a:gd name="connsiteX2" fmla="*/ 4241655 w 4421655"/>
              <a:gd name="connsiteY2" fmla="*/ 0 h 2160000"/>
              <a:gd name="connsiteX3" fmla="*/ 4421655 w 4421655"/>
              <a:gd name="connsiteY3" fmla="*/ 180000 h 2160000"/>
              <a:gd name="connsiteX4" fmla="*/ 4241655 w 4421655"/>
              <a:gd name="connsiteY4" fmla="*/ 360000 h 2160000"/>
              <a:gd name="connsiteX5" fmla="*/ 1879711 w 4421655"/>
              <a:gd name="connsiteY5" fmla="*/ 360000 h 2160000"/>
              <a:gd name="connsiteX6" fmla="*/ 1975553 w 4421655"/>
              <a:gd name="connsiteY6" fmla="*/ 476162 h 2160000"/>
              <a:gd name="connsiteX7" fmla="*/ 2160000 w 4421655"/>
              <a:gd name="connsiteY7" fmla="*/ 1080000 h 2160000"/>
              <a:gd name="connsiteX8" fmla="*/ 1080000 w 4421655"/>
              <a:gd name="connsiteY8" fmla="*/ 2160000 h 2160000"/>
              <a:gd name="connsiteX9" fmla="*/ 0 w 4421655"/>
              <a:gd name="connsiteY9" fmla="*/ 1080000 h 2160000"/>
              <a:gd name="connsiteX10" fmla="*/ 969576 w 4421655"/>
              <a:gd name="connsiteY10" fmla="*/ 5576 h 2160000"/>
              <a:gd name="connsiteX11" fmla="*/ 989383 w 4421655"/>
              <a:gd name="connsiteY11" fmla="*/ 4576 h 2160000"/>
              <a:gd name="connsiteX12" fmla="*/ 992343 w 4421655"/>
              <a:gd name="connsiteY12" fmla="*/ 3657 h 2160000"/>
              <a:gd name="connsiteX13" fmla="*/ 1028619 w 4421655"/>
              <a:gd name="connsiteY13"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1655" h="2160000">
                <a:moveTo>
                  <a:pt x="1028619" y="0"/>
                </a:moveTo>
                <a:lnTo>
                  <a:pt x="1080000" y="0"/>
                </a:lnTo>
                <a:lnTo>
                  <a:pt x="4241655" y="0"/>
                </a:lnTo>
                <a:cubicBezTo>
                  <a:pt x="4341066" y="0"/>
                  <a:pt x="4421655" y="80589"/>
                  <a:pt x="4421655" y="180000"/>
                </a:cubicBezTo>
                <a:cubicBezTo>
                  <a:pt x="4421655" y="279411"/>
                  <a:pt x="4341066" y="360000"/>
                  <a:pt x="4241655" y="360000"/>
                </a:cubicBezTo>
                <a:lnTo>
                  <a:pt x="1879711" y="360000"/>
                </a:lnTo>
                <a:lnTo>
                  <a:pt x="1975553" y="476162"/>
                </a:lnTo>
                <a:cubicBezTo>
                  <a:pt x="2092003" y="648531"/>
                  <a:pt x="2160000" y="856325"/>
                  <a:pt x="2160000" y="1080000"/>
                </a:cubicBezTo>
                <a:cubicBezTo>
                  <a:pt x="2160000" y="1676468"/>
                  <a:pt x="1676468" y="2160000"/>
                  <a:pt x="1080000" y="2160000"/>
                </a:cubicBezTo>
                <a:cubicBezTo>
                  <a:pt x="483532" y="2160000"/>
                  <a:pt x="0" y="1676468"/>
                  <a:pt x="0" y="1080000"/>
                </a:cubicBezTo>
                <a:cubicBezTo>
                  <a:pt x="0" y="520811"/>
                  <a:pt x="424979" y="60883"/>
                  <a:pt x="969576" y="5576"/>
                </a:cubicBezTo>
                <a:lnTo>
                  <a:pt x="989383" y="4576"/>
                </a:lnTo>
                <a:lnTo>
                  <a:pt x="992343" y="3657"/>
                </a:lnTo>
                <a:cubicBezTo>
                  <a:pt x="1004060" y="1259"/>
                  <a:pt x="1016193" y="0"/>
                  <a:pt x="1028619" y="0"/>
                </a:cubicBezTo>
                <a:close/>
              </a:path>
            </a:pathLst>
          </a:custGeom>
          <a:solidFill>
            <a:srgbClr val="EF4136"/>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0" name="TextBox 9">
            <a:extLst>
              <a:ext uri="{FF2B5EF4-FFF2-40B4-BE49-F238E27FC236}">
                <a16:creationId xmlns:a16="http://schemas.microsoft.com/office/drawing/2014/main" id="{B34A2C72-C296-00FF-06B0-0915C59D3AEA}"/>
              </a:ext>
            </a:extLst>
          </p:cNvPr>
          <p:cNvSpPr txBox="1"/>
          <p:nvPr/>
        </p:nvSpPr>
        <p:spPr>
          <a:xfrm>
            <a:off x="1812111" y="1930554"/>
            <a:ext cx="913256"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	</a:t>
            </a:r>
            <a:r>
              <a:rPr lang="en-US" sz="1200" b="1" kern="0" dirty="0">
                <a:solidFill>
                  <a:prstClr val="white"/>
                </a:solidFill>
              </a:rPr>
              <a:t>Prerequisites for Successful </a:t>
            </a:r>
            <a:r>
              <a:rPr kumimoji="0" lang="en-US" sz="1200" b="1" i="0" u="none" strike="noStrike" kern="0" cap="none" spc="0" normalizeH="0" baseline="0" noProof="0" dirty="0">
                <a:ln>
                  <a:noFill/>
                </a:ln>
                <a:solidFill>
                  <a:prstClr val="white"/>
                </a:solidFill>
                <a:effectLst/>
                <a:uLnTx/>
                <a:uFillTx/>
              </a:rPr>
              <a:t>Payro</a:t>
            </a:r>
            <a:r>
              <a:rPr lang="en-US" sz="1200" b="1" kern="0" dirty="0">
                <a:solidFill>
                  <a:prstClr val="white"/>
                </a:solidFill>
              </a:rPr>
              <a:t>ll Process</a:t>
            </a:r>
            <a:endParaRPr kumimoji="0" lang="en-US" sz="1200" b="1" i="0" u="none" strike="noStrike" kern="0" cap="none" spc="0" normalizeH="0" baseline="0" noProof="0" dirty="0">
              <a:ln>
                <a:noFill/>
              </a:ln>
              <a:solidFill>
                <a:prstClr val="white"/>
              </a:solidFill>
              <a:effectLst/>
              <a:uLnTx/>
              <a:uFillTx/>
            </a:endParaRPr>
          </a:p>
        </p:txBody>
      </p:sp>
      <p:grpSp>
        <p:nvGrpSpPr>
          <p:cNvPr id="11" name="Group 10">
            <a:extLst>
              <a:ext uri="{FF2B5EF4-FFF2-40B4-BE49-F238E27FC236}">
                <a16:creationId xmlns:a16="http://schemas.microsoft.com/office/drawing/2014/main" id="{358333AF-1FD1-9624-48E3-9C1469F8B490}"/>
              </a:ext>
            </a:extLst>
          </p:cNvPr>
          <p:cNvGrpSpPr/>
          <p:nvPr/>
        </p:nvGrpSpPr>
        <p:grpSpPr>
          <a:xfrm>
            <a:off x="5223968" y="999007"/>
            <a:ext cx="2860966" cy="685339"/>
            <a:chOff x="5042043" y="930431"/>
            <a:chExt cx="3814620" cy="913785"/>
          </a:xfrm>
        </p:grpSpPr>
        <p:sp>
          <p:nvSpPr>
            <p:cNvPr id="12" name="Rectangle: Rounded Corners 11">
              <a:extLst>
                <a:ext uri="{FF2B5EF4-FFF2-40B4-BE49-F238E27FC236}">
                  <a16:creationId xmlns:a16="http://schemas.microsoft.com/office/drawing/2014/main" id="{397D48E1-B4C2-8067-14DE-9123419AB3BC}"/>
                </a:ext>
              </a:extLst>
            </p:cNvPr>
            <p:cNvSpPr/>
            <p:nvPr/>
          </p:nvSpPr>
          <p:spPr bwMode="auto">
            <a:xfrm>
              <a:off x="5042043" y="930431"/>
              <a:ext cx="3814620" cy="712734"/>
            </a:xfrm>
            <a:prstGeom prst="roundRect">
              <a:avLst>
                <a:gd name="adj" fmla="val 50000"/>
              </a:avLst>
            </a:prstGeom>
            <a:solidFill>
              <a:srgbClr val="EF4136"/>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3" name="Oval 12">
              <a:extLst>
                <a:ext uri="{FF2B5EF4-FFF2-40B4-BE49-F238E27FC236}">
                  <a16:creationId xmlns:a16="http://schemas.microsoft.com/office/drawing/2014/main" id="{DB567676-DA0C-6ADA-0369-1A4E7A6D9399}"/>
                </a:ext>
              </a:extLst>
            </p:cNvPr>
            <p:cNvSpPr/>
            <p:nvPr/>
          </p:nvSpPr>
          <p:spPr bwMode="auto">
            <a:xfrm>
              <a:off x="5116195" y="987250"/>
              <a:ext cx="524120" cy="524122"/>
            </a:xfrm>
            <a:prstGeom prst="ellipse">
              <a:avLst/>
            </a:prstGeom>
            <a:solidFill>
              <a:srgbClr val="EF4136">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4" name="TextBox 13">
              <a:extLst>
                <a:ext uri="{FF2B5EF4-FFF2-40B4-BE49-F238E27FC236}">
                  <a16:creationId xmlns:a16="http://schemas.microsoft.com/office/drawing/2014/main" id="{08E28C29-D320-9358-2FB8-A3A13BF1424E}"/>
                </a:ext>
              </a:extLst>
            </p:cNvPr>
            <p:cNvSpPr txBox="1"/>
            <p:nvPr/>
          </p:nvSpPr>
          <p:spPr>
            <a:xfrm>
              <a:off x="5591961" y="1023479"/>
              <a:ext cx="3142167" cy="82073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Lato Light" panose="020F0502020204030203" pitchFamily="34" charset="0"/>
                  <a:cs typeface="Calibri" panose="020F0502020204030204" pitchFamily="34" charset="0"/>
                </a:rPr>
                <a:t>Determine HR cutoff Date, And Stick to It </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Roboto Medium" panose="02000000000000000000" pitchFamily="2" charset="0"/>
                  <a:cs typeface="Calibri" panose="020F0502020204030204" pitchFamily="34" charset="0"/>
                </a:rPr>
                <a:t> </a:t>
              </a:r>
              <a:endParaRPr kumimoji="0" lang="en-US" sz="1200" b="0" i="0" u="none" strike="noStrike" kern="0" cap="none" spc="0" normalizeH="0" baseline="0" noProof="0" dirty="0">
                <a:ln>
                  <a:noFill/>
                </a:ln>
                <a:solidFill>
                  <a:prstClr val="white"/>
                </a:solidFill>
                <a:effectLst/>
                <a:uLnTx/>
                <a:uFillTx/>
              </a:endParaRPr>
            </a:p>
          </p:txBody>
        </p:sp>
      </p:grpSp>
      <p:grpSp>
        <p:nvGrpSpPr>
          <p:cNvPr id="16" name="Group 15">
            <a:extLst>
              <a:ext uri="{FF2B5EF4-FFF2-40B4-BE49-F238E27FC236}">
                <a16:creationId xmlns:a16="http://schemas.microsoft.com/office/drawing/2014/main" id="{B5778468-47FC-BC9D-103C-A0C237ACD53D}"/>
              </a:ext>
            </a:extLst>
          </p:cNvPr>
          <p:cNvGrpSpPr/>
          <p:nvPr/>
        </p:nvGrpSpPr>
        <p:grpSpPr>
          <a:xfrm>
            <a:off x="5223968" y="1681854"/>
            <a:ext cx="2812090" cy="534551"/>
            <a:chOff x="5059219" y="1730066"/>
            <a:chExt cx="3797444" cy="712734"/>
          </a:xfrm>
        </p:grpSpPr>
        <p:sp>
          <p:nvSpPr>
            <p:cNvPr id="17" name="Rectangle: Rounded Corners 16">
              <a:extLst>
                <a:ext uri="{FF2B5EF4-FFF2-40B4-BE49-F238E27FC236}">
                  <a16:creationId xmlns:a16="http://schemas.microsoft.com/office/drawing/2014/main" id="{BEF9F05F-8B3D-854F-B8F8-A71E5035A852}"/>
                </a:ext>
              </a:extLst>
            </p:cNvPr>
            <p:cNvSpPr/>
            <p:nvPr/>
          </p:nvSpPr>
          <p:spPr bwMode="auto">
            <a:xfrm>
              <a:off x="5059219" y="1730066"/>
              <a:ext cx="3797444" cy="712734"/>
            </a:xfrm>
            <a:prstGeom prst="roundRect">
              <a:avLst>
                <a:gd name="adj" fmla="val 50000"/>
              </a:avLst>
            </a:prstGeom>
            <a:solidFill>
              <a:srgbClr val="004053"/>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8" name="Oval 17">
              <a:extLst>
                <a:ext uri="{FF2B5EF4-FFF2-40B4-BE49-F238E27FC236}">
                  <a16:creationId xmlns:a16="http://schemas.microsoft.com/office/drawing/2014/main" id="{E22BDF08-6149-AE7E-FEB6-BE7CE971D269}"/>
                </a:ext>
              </a:extLst>
            </p:cNvPr>
            <p:cNvSpPr/>
            <p:nvPr/>
          </p:nvSpPr>
          <p:spPr bwMode="auto">
            <a:xfrm>
              <a:off x="5116195" y="1818115"/>
              <a:ext cx="524120" cy="524122"/>
            </a:xfrm>
            <a:prstGeom prst="ellipse">
              <a:avLst/>
            </a:prstGeom>
            <a:solidFill>
              <a:srgbClr val="004053">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FDDA28F7-259C-5DCE-9C07-8E027B88A278}"/>
                </a:ext>
              </a:extLst>
            </p:cNvPr>
            <p:cNvSpPr txBox="1"/>
            <p:nvPr/>
          </p:nvSpPr>
          <p:spPr>
            <a:xfrm>
              <a:off x="5748434" y="1763690"/>
              <a:ext cx="3050126" cy="57451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Determine Claims Cutoff date, And Stick to it </a:t>
              </a:r>
              <a:endParaRPr kumimoji="0" lang="en-US" sz="1100" b="0" i="0" u="none" strike="noStrike" kern="0" cap="none" spc="0" normalizeH="0" baseline="0" noProof="0" dirty="0">
                <a:ln>
                  <a:noFill/>
                </a:ln>
                <a:solidFill>
                  <a:prstClr val="white"/>
                </a:solidFill>
                <a:effectLst/>
                <a:uLnTx/>
                <a:uFillTx/>
              </a:endParaRPr>
            </a:p>
          </p:txBody>
        </p:sp>
      </p:grpSp>
      <p:grpSp>
        <p:nvGrpSpPr>
          <p:cNvPr id="21" name="Group 20">
            <a:extLst>
              <a:ext uri="{FF2B5EF4-FFF2-40B4-BE49-F238E27FC236}">
                <a16:creationId xmlns:a16="http://schemas.microsoft.com/office/drawing/2014/main" id="{40855E26-A8FB-F479-9B06-B517C82153C4}"/>
              </a:ext>
            </a:extLst>
          </p:cNvPr>
          <p:cNvGrpSpPr/>
          <p:nvPr/>
        </p:nvGrpSpPr>
        <p:grpSpPr>
          <a:xfrm>
            <a:off x="5273816" y="2282559"/>
            <a:ext cx="2848083" cy="616695"/>
            <a:chOff x="5059218" y="2455753"/>
            <a:chExt cx="3797444" cy="822259"/>
          </a:xfrm>
        </p:grpSpPr>
        <p:sp>
          <p:nvSpPr>
            <p:cNvPr id="22" name="Rectangle: Rounded Corners 21">
              <a:extLst>
                <a:ext uri="{FF2B5EF4-FFF2-40B4-BE49-F238E27FC236}">
                  <a16:creationId xmlns:a16="http://schemas.microsoft.com/office/drawing/2014/main" id="{7E215490-8FDC-E000-97B7-EE9F005EA590}"/>
                </a:ext>
              </a:extLst>
            </p:cNvPr>
            <p:cNvSpPr/>
            <p:nvPr/>
          </p:nvSpPr>
          <p:spPr bwMode="auto">
            <a:xfrm>
              <a:off x="5059218" y="2565278"/>
              <a:ext cx="3797444" cy="712734"/>
            </a:xfrm>
            <a:prstGeom prst="roundRect">
              <a:avLst>
                <a:gd name="adj" fmla="val 50000"/>
              </a:avLst>
            </a:prstGeom>
            <a:solidFill>
              <a:srgbClr val="0077A0"/>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3" name="Oval 22">
              <a:extLst>
                <a:ext uri="{FF2B5EF4-FFF2-40B4-BE49-F238E27FC236}">
                  <a16:creationId xmlns:a16="http://schemas.microsoft.com/office/drawing/2014/main" id="{9A17DC10-0FA5-C377-322D-48DE1BC6019F}"/>
                </a:ext>
              </a:extLst>
            </p:cNvPr>
            <p:cNvSpPr/>
            <p:nvPr/>
          </p:nvSpPr>
          <p:spPr bwMode="auto">
            <a:xfrm>
              <a:off x="5116195" y="2636996"/>
              <a:ext cx="524120" cy="524122"/>
            </a:xfrm>
            <a:prstGeom prst="ellipse">
              <a:avLst/>
            </a:prstGeom>
            <a:solidFill>
              <a:srgbClr val="0077A0">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4" name="TextBox 23">
              <a:extLst>
                <a:ext uri="{FF2B5EF4-FFF2-40B4-BE49-F238E27FC236}">
                  <a16:creationId xmlns:a16="http://schemas.microsoft.com/office/drawing/2014/main" id="{460D5592-FEBD-2BB9-077A-730FBA9BE033}"/>
                </a:ext>
              </a:extLst>
            </p:cNvPr>
            <p:cNvSpPr txBox="1"/>
            <p:nvPr/>
          </p:nvSpPr>
          <p:spPr>
            <a:xfrm>
              <a:off x="5697293" y="2455753"/>
              <a:ext cx="2892359" cy="80021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Ensure You have an Audit Approved process  </a:t>
              </a:r>
              <a:r>
                <a:rPr lang="en-US" sz="1100" b="1" kern="0" dirty="0">
                  <a:solidFill>
                    <a:srgbClr val="FFFFFF"/>
                  </a:solidFill>
                  <a:effectLst>
                    <a:outerShdw blurRad="50800" dist="38100" dir="8100000" algn="tr" rotWithShape="0">
                      <a:prstClr val="black">
                        <a:alpha val="40000"/>
                      </a:prstClr>
                    </a:outerShdw>
                  </a:effectLst>
                  <a:ea typeface="Roboto Medium" panose="02000000000000000000" pitchFamily="2" charset="0"/>
                  <a:cs typeface="Calibri" panose="020F0502020204030204" pitchFamily="34" charset="0"/>
                </a:rPr>
                <a:t>in regard to Appointments and changes</a:t>
              </a:r>
              <a:endParaRPr kumimoji="0" lang="en-US" sz="1100" b="0" i="0" u="none" strike="noStrike" kern="0" cap="none" spc="0" normalizeH="0" baseline="0" noProof="0" dirty="0">
                <a:ln>
                  <a:noFill/>
                </a:ln>
                <a:solidFill>
                  <a:prstClr val="white"/>
                </a:solidFill>
                <a:effectLst/>
                <a:uLnTx/>
                <a:uFillTx/>
              </a:endParaRPr>
            </a:p>
          </p:txBody>
        </p:sp>
        <p:pic>
          <p:nvPicPr>
            <p:cNvPr id="25" name="Graphic 24" descr="Questions outline">
              <a:extLst>
                <a:ext uri="{FF2B5EF4-FFF2-40B4-BE49-F238E27FC236}">
                  <a16:creationId xmlns:a16="http://schemas.microsoft.com/office/drawing/2014/main" id="{225E9576-C3EE-D99F-9E2E-930E79CD37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3125" y="2714683"/>
              <a:ext cx="325269" cy="377847"/>
            </a:xfrm>
            <a:prstGeom prst="rect">
              <a:avLst/>
            </a:prstGeom>
          </p:spPr>
        </p:pic>
      </p:grpSp>
      <p:grpSp>
        <p:nvGrpSpPr>
          <p:cNvPr id="26" name="Group 25">
            <a:extLst>
              <a:ext uri="{FF2B5EF4-FFF2-40B4-BE49-F238E27FC236}">
                <a16:creationId xmlns:a16="http://schemas.microsoft.com/office/drawing/2014/main" id="{38813AC9-B7E0-A1B8-58A9-9802D9C0BCCC}"/>
              </a:ext>
            </a:extLst>
          </p:cNvPr>
          <p:cNvGrpSpPr/>
          <p:nvPr/>
        </p:nvGrpSpPr>
        <p:grpSpPr>
          <a:xfrm>
            <a:off x="5273817" y="2982331"/>
            <a:ext cx="2861604" cy="534551"/>
            <a:chOff x="5059217" y="3375431"/>
            <a:chExt cx="3815472" cy="712734"/>
          </a:xfrm>
        </p:grpSpPr>
        <p:sp>
          <p:nvSpPr>
            <p:cNvPr id="27" name="Rectangle: Rounded Corners 26">
              <a:extLst>
                <a:ext uri="{FF2B5EF4-FFF2-40B4-BE49-F238E27FC236}">
                  <a16:creationId xmlns:a16="http://schemas.microsoft.com/office/drawing/2014/main" id="{BE0B4A72-1C2B-BC01-C914-62C5A2B0D477}"/>
                </a:ext>
              </a:extLst>
            </p:cNvPr>
            <p:cNvSpPr/>
            <p:nvPr/>
          </p:nvSpPr>
          <p:spPr bwMode="auto">
            <a:xfrm>
              <a:off x="5059217" y="3375431"/>
              <a:ext cx="3797443" cy="712734"/>
            </a:xfrm>
            <a:prstGeom prst="roundRect">
              <a:avLst>
                <a:gd name="adj" fmla="val 50000"/>
              </a:avLst>
            </a:prstGeom>
            <a:solidFill>
              <a:srgbClr val="00ACBD"/>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8" name="Oval 27">
              <a:extLst>
                <a:ext uri="{FF2B5EF4-FFF2-40B4-BE49-F238E27FC236}">
                  <a16:creationId xmlns:a16="http://schemas.microsoft.com/office/drawing/2014/main" id="{CF5F29F7-B756-CB2A-9D90-665154D5A073}"/>
                </a:ext>
              </a:extLst>
            </p:cNvPr>
            <p:cNvSpPr/>
            <p:nvPr/>
          </p:nvSpPr>
          <p:spPr bwMode="auto">
            <a:xfrm>
              <a:off x="5116195" y="3465186"/>
              <a:ext cx="524120" cy="524122"/>
            </a:xfrm>
            <a:prstGeom prst="ellipse">
              <a:avLst/>
            </a:prstGeom>
            <a:solidFill>
              <a:srgbClr val="00ACBD">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9" name="TextBox 28">
              <a:extLst>
                <a:ext uri="{FF2B5EF4-FFF2-40B4-BE49-F238E27FC236}">
                  <a16:creationId xmlns:a16="http://schemas.microsoft.com/office/drawing/2014/main" id="{ED8D3217-BCAD-0256-58D7-F64DAD64D062}"/>
                </a:ext>
              </a:extLst>
            </p:cNvPr>
            <p:cNvSpPr txBox="1"/>
            <p:nvPr/>
          </p:nvSpPr>
          <p:spPr>
            <a:xfrm>
              <a:off x="5694404" y="3457566"/>
              <a:ext cx="3180285" cy="57451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Determine upfront What constitutes a Crisis</a:t>
              </a:r>
              <a:endParaRPr kumimoji="0" lang="en-US" sz="1100" b="0" i="0" u="none" strike="noStrike" kern="0" cap="none" spc="0" normalizeH="0" baseline="0" noProof="0" dirty="0">
                <a:ln>
                  <a:noFill/>
                </a:ln>
                <a:solidFill>
                  <a:prstClr val="white"/>
                </a:solidFill>
                <a:effectLst/>
                <a:uLnTx/>
                <a:uFillTx/>
              </a:endParaRPr>
            </a:p>
          </p:txBody>
        </p:sp>
      </p:grpSp>
      <p:grpSp>
        <p:nvGrpSpPr>
          <p:cNvPr id="31" name="Group 30">
            <a:extLst>
              <a:ext uri="{FF2B5EF4-FFF2-40B4-BE49-F238E27FC236}">
                <a16:creationId xmlns:a16="http://schemas.microsoft.com/office/drawing/2014/main" id="{459DA07D-B3AD-76AF-15AC-635F43F77F41}"/>
              </a:ext>
            </a:extLst>
          </p:cNvPr>
          <p:cNvGrpSpPr/>
          <p:nvPr/>
        </p:nvGrpSpPr>
        <p:grpSpPr>
          <a:xfrm>
            <a:off x="5278285" y="3080647"/>
            <a:ext cx="2889243" cy="1097998"/>
            <a:chOff x="5059218" y="3444997"/>
            <a:chExt cx="3852324" cy="1463996"/>
          </a:xfrm>
        </p:grpSpPr>
        <p:sp>
          <p:nvSpPr>
            <p:cNvPr id="32" name="Rectangle: Rounded Corners 31">
              <a:extLst>
                <a:ext uri="{FF2B5EF4-FFF2-40B4-BE49-F238E27FC236}">
                  <a16:creationId xmlns:a16="http://schemas.microsoft.com/office/drawing/2014/main" id="{AC205AB7-DDBF-46A2-5326-83B3C2A4939C}"/>
                </a:ext>
              </a:extLst>
            </p:cNvPr>
            <p:cNvSpPr/>
            <p:nvPr/>
          </p:nvSpPr>
          <p:spPr bwMode="auto">
            <a:xfrm>
              <a:off x="5059218" y="4190315"/>
              <a:ext cx="3797441" cy="712734"/>
            </a:xfrm>
            <a:prstGeom prst="roundRect">
              <a:avLst>
                <a:gd name="adj" fmla="val 50000"/>
              </a:avLst>
            </a:prstGeom>
            <a:solidFill>
              <a:srgbClr val="7AD0E4"/>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33" name="Oval 32">
              <a:extLst>
                <a:ext uri="{FF2B5EF4-FFF2-40B4-BE49-F238E27FC236}">
                  <a16:creationId xmlns:a16="http://schemas.microsoft.com/office/drawing/2014/main" id="{9522C8D2-CE52-A9C5-156B-FF8121F06CB1}"/>
                </a:ext>
              </a:extLst>
            </p:cNvPr>
            <p:cNvSpPr/>
            <p:nvPr/>
          </p:nvSpPr>
          <p:spPr bwMode="auto">
            <a:xfrm>
              <a:off x="5116195" y="4280071"/>
              <a:ext cx="524120" cy="524122"/>
            </a:xfrm>
            <a:prstGeom prst="ellipse">
              <a:avLst/>
            </a:prstGeom>
            <a:solidFill>
              <a:srgbClr val="7AD0E4">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34" name="TextBox 33">
              <a:extLst>
                <a:ext uri="{FF2B5EF4-FFF2-40B4-BE49-F238E27FC236}">
                  <a16:creationId xmlns:a16="http://schemas.microsoft.com/office/drawing/2014/main" id="{9281081D-60A1-B8EA-9919-BE2557056240}"/>
                </a:ext>
              </a:extLst>
            </p:cNvPr>
            <p:cNvSpPr txBox="1"/>
            <p:nvPr/>
          </p:nvSpPr>
          <p:spPr>
            <a:xfrm>
              <a:off x="5626155" y="4108775"/>
              <a:ext cx="3285387" cy="80021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lang="en-US" sz="1100" b="1" kern="0" dirty="0">
                  <a:solidFill>
                    <a:prstClr val="white"/>
                  </a:solidFill>
                  <a:effectLst>
                    <a:outerShdw blurRad="50800" dist="38100" dir="8100000" algn="tr" rotWithShape="0">
                      <a:prstClr val="black">
                        <a:alpha val="40000"/>
                      </a:prstClr>
                    </a:outerShdw>
                  </a:effectLst>
                </a:rPr>
                <a:t>Ensure the correct people have the correct Access not anybody should be updating Salary Notches</a:t>
              </a:r>
              <a:endParaRPr kumimoji="0" lang="en-US" sz="1100" b="1" i="0" u="none" strike="noStrike" kern="0" cap="none" spc="0" normalizeH="0" baseline="0" noProof="0" dirty="0">
                <a:ln>
                  <a:noFill/>
                </a:ln>
                <a:solidFill>
                  <a:prstClr val="white"/>
                </a:solidFill>
                <a:effectLst>
                  <a:outerShdw blurRad="50800" dist="38100" dir="8100000" algn="tr" rotWithShape="0">
                    <a:prstClr val="black">
                      <a:alpha val="40000"/>
                    </a:prstClr>
                  </a:outerShdw>
                </a:effectLst>
                <a:uLnTx/>
                <a:uFillTx/>
              </a:endParaRPr>
            </a:p>
          </p:txBody>
        </p:sp>
        <p:pic>
          <p:nvPicPr>
            <p:cNvPr id="35" name="Graphic 34" descr="Syncing cloud with solid fill">
              <a:extLst>
                <a:ext uri="{FF2B5EF4-FFF2-40B4-BE49-F238E27FC236}">
                  <a16:creationId xmlns:a16="http://schemas.microsoft.com/office/drawing/2014/main" id="{EA28CD96-DEA0-F7BD-E648-C46033EB1C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1123" y="3444997"/>
              <a:ext cx="426175" cy="426174"/>
            </a:xfrm>
            <a:prstGeom prst="rect">
              <a:avLst/>
            </a:prstGeom>
          </p:spPr>
        </p:pic>
      </p:grpSp>
      <p:pic>
        <p:nvPicPr>
          <p:cNvPr id="37" name="Picture 36">
            <a:extLst>
              <a:ext uri="{FF2B5EF4-FFF2-40B4-BE49-F238E27FC236}">
                <a16:creationId xmlns:a16="http://schemas.microsoft.com/office/drawing/2014/main" id="{2ADB500B-E173-DE60-DFBE-E1231317D5B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318390" y="1099095"/>
            <a:ext cx="314808" cy="238591"/>
          </a:xfrm>
          <a:prstGeom prst="rect">
            <a:avLst/>
          </a:prstGeom>
        </p:spPr>
      </p:pic>
      <p:pic>
        <p:nvPicPr>
          <p:cNvPr id="39" name="Picture 38">
            <a:extLst>
              <a:ext uri="{FF2B5EF4-FFF2-40B4-BE49-F238E27FC236}">
                <a16:creationId xmlns:a16="http://schemas.microsoft.com/office/drawing/2014/main" id="{E4B950D2-3B7B-1176-2BC3-8AEB6E98060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313814" y="1781925"/>
            <a:ext cx="307086" cy="297259"/>
          </a:xfrm>
          <a:prstGeom prst="rect">
            <a:avLst/>
          </a:prstGeom>
        </p:spPr>
      </p:pic>
      <p:pic>
        <p:nvPicPr>
          <p:cNvPr id="41" name="Picture 40">
            <a:extLst>
              <a:ext uri="{FF2B5EF4-FFF2-40B4-BE49-F238E27FC236}">
                <a16:creationId xmlns:a16="http://schemas.microsoft.com/office/drawing/2014/main" id="{A1CD7004-2FCB-9064-87B8-621FAB2B5E40}"/>
              </a:ext>
            </a:extLst>
          </p:cNvPr>
          <p:cNvPicPr>
            <a:picLocks noChangeAspect="1"/>
          </p:cNvPicPr>
          <p:nvPr/>
        </p:nvPicPr>
        <p:blipFill>
          <a:blip r:embed="rId10"/>
          <a:stretch>
            <a:fillRect/>
          </a:stretch>
        </p:blipFill>
        <p:spPr>
          <a:xfrm>
            <a:off x="5385497" y="3753106"/>
            <a:ext cx="256054" cy="310923"/>
          </a:xfrm>
          <a:prstGeom prst="rect">
            <a:avLst/>
          </a:prstGeom>
        </p:spPr>
      </p:pic>
      <p:cxnSp>
        <p:nvCxnSpPr>
          <p:cNvPr id="43" name="Connector: Elbow 42">
            <a:extLst>
              <a:ext uri="{FF2B5EF4-FFF2-40B4-BE49-F238E27FC236}">
                <a16:creationId xmlns:a16="http://schemas.microsoft.com/office/drawing/2014/main" id="{B42064F4-F8A9-0473-03E9-E67DF9A2A356}"/>
              </a:ext>
            </a:extLst>
          </p:cNvPr>
          <p:cNvCxnSpPr/>
          <p:nvPr/>
        </p:nvCxnSpPr>
        <p:spPr>
          <a:xfrm flipV="1">
            <a:off x="4129729" y="1309065"/>
            <a:ext cx="1033942" cy="770119"/>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AB91581-3242-D363-ECFA-3B3F89A48D2B}"/>
              </a:ext>
            </a:extLst>
          </p:cNvPr>
          <p:cNvCxnSpPr>
            <a:cxnSpLocks/>
          </p:cNvCxnSpPr>
          <p:nvPr/>
        </p:nvCxnSpPr>
        <p:spPr>
          <a:xfrm flipV="1">
            <a:off x="4146668" y="1988607"/>
            <a:ext cx="1097067" cy="354239"/>
          </a:xfrm>
          <a:prstGeom prst="bentConnector3">
            <a:avLst>
              <a:gd name="adj1" fmla="val 54290"/>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C9C69C9-1B07-09EA-EDCB-13ACEB3B0CAE}"/>
              </a:ext>
            </a:extLst>
          </p:cNvPr>
          <p:cNvCxnSpPr>
            <a:cxnSpLocks/>
            <a:endCxn id="33" idx="2"/>
          </p:cNvCxnSpPr>
          <p:nvPr/>
        </p:nvCxnSpPr>
        <p:spPr>
          <a:xfrm>
            <a:off x="4123710" y="3107637"/>
            <a:ext cx="1197308" cy="795862"/>
          </a:xfrm>
          <a:prstGeom prst="bentConnector3">
            <a:avLst>
              <a:gd name="adj1" fmla="val 40454"/>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4ABBEA1C-684F-485F-4A82-559F3A9F62FC}"/>
              </a:ext>
            </a:extLst>
          </p:cNvPr>
          <p:cNvCxnSpPr>
            <a:cxnSpLocks/>
          </p:cNvCxnSpPr>
          <p:nvPr/>
        </p:nvCxnSpPr>
        <p:spPr>
          <a:xfrm>
            <a:off x="4129729" y="2853980"/>
            <a:ext cx="1175941" cy="386482"/>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680EBE8-227C-8FA9-C573-E0EE52FA219C}"/>
              </a:ext>
            </a:extLst>
          </p:cNvPr>
          <p:cNvCxnSpPr>
            <a:cxnSpLocks/>
            <a:endCxn id="23" idx="2"/>
          </p:cNvCxnSpPr>
          <p:nvPr/>
        </p:nvCxnSpPr>
        <p:spPr>
          <a:xfrm flipV="1">
            <a:off x="4143041" y="2615036"/>
            <a:ext cx="1173508" cy="14188"/>
          </a:xfrm>
          <a:prstGeom prst="bentConnector3">
            <a:avLst>
              <a:gd name="adj1" fmla="val 50000"/>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2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EEE8-E903-B9F5-B1F8-D0CBE54E7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C8E03-00FA-A6AF-D8BF-115E99A84DDB}"/>
              </a:ext>
            </a:extLst>
          </p:cNvPr>
          <p:cNvSpPr>
            <a:spLocks noGrp="1"/>
          </p:cNvSpPr>
          <p:nvPr>
            <p:ph type="title"/>
          </p:nvPr>
        </p:nvSpPr>
        <p:spPr/>
        <p:txBody>
          <a:bodyPr/>
          <a:lstStyle/>
          <a:p>
            <a:endParaRPr lang="en-GB" dirty="0"/>
          </a:p>
        </p:txBody>
      </p:sp>
      <p:sp>
        <p:nvSpPr>
          <p:cNvPr id="5" name="Freeform: Shape 4">
            <a:extLst>
              <a:ext uri="{FF2B5EF4-FFF2-40B4-BE49-F238E27FC236}">
                <a16:creationId xmlns:a16="http://schemas.microsoft.com/office/drawing/2014/main" id="{BAEC5713-9D38-ABC7-CA62-A617DC1A8E70}"/>
              </a:ext>
            </a:extLst>
          </p:cNvPr>
          <p:cNvSpPr/>
          <p:nvPr/>
        </p:nvSpPr>
        <p:spPr bwMode="auto">
          <a:xfrm>
            <a:off x="924690" y="1309065"/>
            <a:ext cx="3188100" cy="2741216"/>
          </a:xfrm>
          <a:custGeom>
            <a:avLst/>
            <a:gdLst>
              <a:gd name="connsiteX0" fmla="*/ 2520000 w 5861655"/>
              <a:gd name="connsiteY0" fmla="*/ 0 h 5040000"/>
              <a:gd name="connsiteX1" fmla="*/ 5040000 w 5861655"/>
              <a:gd name="connsiteY1" fmla="*/ 2520000 h 5040000"/>
              <a:gd name="connsiteX2" fmla="*/ 4988803 w 5861655"/>
              <a:gd name="connsiteY2" fmla="*/ 3027868 h 5040000"/>
              <a:gd name="connsiteX3" fmla="*/ 4952991 w 5861655"/>
              <a:gd name="connsiteY3" fmla="*/ 3167145 h 5040000"/>
              <a:gd name="connsiteX4" fmla="*/ 5681655 w 5861655"/>
              <a:gd name="connsiteY4" fmla="*/ 3167145 h 5040000"/>
              <a:gd name="connsiteX5" fmla="*/ 5861655 w 5861655"/>
              <a:gd name="connsiteY5" fmla="*/ 3347145 h 5040000"/>
              <a:gd name="connsiteX6" fmla="*/ 5681655 w 5861655"/>
              <a:gd name="connsiteY6" fmla="*/ 3527145 h 5040000"/>
              <a:gd name="connsiteX7" fmla="*/ 4829322 w 5861655"/>
              <a:gd name="connsiteY7" fmla="*/ 3527145 h 5040000"/>
              <a:gd name="connsiteX8" fmla="*/ 4735850 w 5861655"/>
              <a:gd name="connsiteY8" fmla="*/ 3721182 h 5040000"/>
              <a:gd name="connsiteX9" fmla="*/ 2520000 w 5861655"/>
              <a:gd name="connsiteY9" fmla="*/ 5040000 h 5040000"/>
              <a:gd name="connsiteX10" fmla="*/ 0 w 5861655"/>
              <a:gd name="connsiteY10" fmla="*/ 2520000 h 5040000"/>
              <a:gd name="connsiteX11" fmla="*/ 2520000 w 5861655"/>
              <a:gd name="connsiteY11"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61655" h="5040000">
                <a:moveTo>
                  <a:pt x="2520000" y="0"/>
                </a:moveTo>
                <a:cubicBezTo>
                  <a:pt x="3911758" y="0"/>
                  <a:pt x="5040000" y="1128242"/>
                  <a:pt x="5040000" y="2520000"/>
                </a:cubicBezTo>
                <a:cubicBezTo>
                  <a:pt x="5040000" y="2693970"/>
                  <a:pt x="5022371" y="2863822"/>
                  <a:pt x="4988803" y="3027868"/>
                </a:cubicBezTo>
                <a:lnTo>
                  <a:pt x="4952991" y="3167145"/>
                </a:lnTo>
                <a:lnTo>
                  <a:pt x="5681655" y="3167145"/>
                </a:lnTo>
                <a:cubicBezTo>
                  <a:pt x="5781066" y="3167145"/>
                  <a:pt x="5861655" y="3247734"/>
                  <a:pt x="5861655" y="3347145"/>
                </a:cubicBezTo>
                <a:cubicBezTo>
                  <a:pt x="5861655" y="3446556"/>
                  <a:pt x="5781066" y="3527145"/>
                  <a:pt x="5681655" y="3527145"/>
                </a:cubicBezTo>
                <a:lnTo>
                  <a:pt x="4829322" y="3527145"/>
                </a:lnTo>
                <a:lnTo>
                  <a:pt x="4735850" y="3721182"/>
                </a:lnTo>
                <a:cubicBezTo>
                  <a:pt x="4309115" y="4506730"/>
                  <a:pt x="3476834" y="5040000"/>
                  <a:pt x="2520000" y="5040000"/>
                </a:cubicBezTo>
                <a:cubicBezTo>
                  <a:pt x="1128242" y="5040000"/>
                  <a:pt x="0" y="3911758"/>
                  <a:pt x="0" y="2520000"/>
                </a:cubicBezTo>
                <a:cubicBezTo>
                  <a:pt x="0" y="1128242"/>
                  <a:pt x="1128242" y="0"/>
                  <a:pt x="2520000" y="0"/>
                </a:cubicBezTo>
                <a:close/>
              </a:path>
            </a:pathLst>
          </a:custGeom>
          <a:solidFill>
            <a:srgbClr val="7AD0E4"/>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6" name="Freeform: Shape 5">
            <a:extLst>
              <a:ext uri="{FF2B5EF4-FFF2-40B4-BE49-F238E27FC236}">
                <a16:creationId xmlns:a16="http://schemas.microsoft.com/office/drawing/2014/main" id="{293D680B-D333-9E5C-FF4C-0A7A3C7BE683}"/>
              </a:ext>
            </a:extLst>
          </p:cNvPr>
          <p:cNvSpPr/>
          <p:nvPr/>
        </p:nvSpPr>
        <p:spPr bwMode="auto">
          <a:xfrm>
            <a:off x="1103550" y="1504867"/>
            <a:ext cx="2992300" cy="2349614"/>
          </a:xfrm>
          <a:custGeom>
            <a:avLst/>
            <a:gdLst>
              <a:gd name="connsiteX0" fmla="*/ 2160000 w 5501655"/>
              <a:gd name="connsiteY0" fmla="*/ 0 h 4320000"/>
              <a:gd name="connsiteX1" fmla="*/ 4320000 w 5501655"/>
              <a:gd name="connsiteY1" fmla="*/ 2160000 h 4320000"/>
              <a:gd name="connsiteX2" fmla="*/ 4312211 w 5501655"/>
              <a:gd name="connsiteY2" fmla="*/ 2314245 h 4320000"/>
              <a:gd name="connsiteX3" fmla="*/ 5321655 w 5501655"/>
              <a:gd name="connsiteY3" fmla="*/ 2314245 h 4320000"/>
              <a:gd name="connsiteX4" fmla="*/ 5501655 w 5501655"/>
              <a:gd name="connsiteY4" fmla="*/ 2494245 h 4320000"/>
              <a:gd name="connsiteX5" fmla="*/ 5321655 w 5501655"/>
              <a:gd name="connsiteY5" fmla="*/ 2674245 h 4320000"/>
              <a:gd name="connsiteX6" fmla="*/ 4255822 w 5501655"/>
              <a:gd name="connsiteY6" fmla="*/ 2674245 h 4320000"/>
              <a:gd name="connsiteX7" fmla="*/ 4222891 w 5501655"/>
              <a:gd name="connsiteY7" fmla="*/ 2802318 h 4320000"/>
              <a:gd name="connsiteX8" fmla="*/ 2160000 w 5501655"/>
              <a:gd name="connsiteY8" fmla="*/ 4320000 h 4320000"/>
              <a:gd name="connsiteX9" fmla="*/ 0 w 5501655"/>
              <a:gd name="connsiteY9" fmla="*/ 2160000 h 4320000"/>
              <a:gd name="connsiteX10" fmla="*/ 2160000 w 5501655"/>
              <a:gd name="connsiteY10" fmla="*/ 0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1655" h="4320000">
                <a:moveTo>
                  <a:pt x="2160000" y="0"/>
                </a:moveTo>
                <a:cubicBezTo>
                  <a:pt x="3352935" y="0"/>
                  <a:pt x="4320000" y="967065"/>
                  <a:pt x="4320000" y="2160000"/>
                </a:cubicBezTo>
                <a:lnTo>
                  <a:pt x="4312211" y="2314245"/>
                </a:lnTo>
                <a:lnTo>
                  <a:pt x="5321655" y="2314245"/>
                </a:lnTo>
                <a:cubicBezTo>
                  <a:pt x="5421066" y="2314245"/>
                  <a:pt x="5501655" y="2394834"/>
                  <a:pt x="5501655" y="2494245"/>
                </a:cubicBezTo>
                <a:cubicBezTo>
                  <a:pt x="5501655" y="2593656"/>
                  <a:pt x="5421066" y="2674245"/>
                  <a:pt x="5321655" y="2674245"/>
                </a:cubicBezTo>
                <a:lnTo>
                  <a:pt x="4255822" y="2674245"/>
                </a:lnTo>
                <a:lnTo>
                  <a:pt x="4222891" y="2802318"/>
                </a:lnTo>
                <a:cubicBezTo>
                  <a:pt x="3949410" y="3681586"/>
                  <a:pt x="3129260" y="4320000"/>
                  <a:pt x="2160000" y="4320000"/>
                </a:cubicBezTo>
                <a:cubicBezTo>
                  <a:pt x="967065" y="4320000"/>
                  <a:pt x="0" y="3352935"/>
                  <a:pt x="0" y="2160000"/>
                </a:cubicBezTo>
                <a:cubicBezTo>
                  <a:pt x="0" y="967065"/>
                  <a:pt x="967065" y="0"/>
                  <a:pt x="2160000" y="0"/>
                </a:cubicBezTo>
                <a:close/>
              </a:path>
            </a:pathLst>
          </a:custGeom>
          <a:solidFill>
            <a:srgbClr val="00ACBD"/>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7" name="Freeform: Shape 6">
            <a:extLst>
              <a:ext uri="{FF2B5EF4-FFF2-40B4-BE49-F238E27FC236}">
                <a16:creationId xmlns:a16="http://schemas.microsoft.com/office/drawing/2014/main" id="{7550B664-B9B6-DB7F-2337-D0C767C282E7}"/>
              </a:ext>
            </a:extLst>
          </p:cNvPr>
          <p:cNvSpPr/>
          <p:nvPr/>
        </p:nvSpPr>
        <p:spPr bwMode="auto">
          <a:xfrm>
            <a:off x="1333229" y="1700668"/>
            <a:ext cx="2796500" cy="1958011"/>
          </a:xfrm>
          <a:custGeom>
            <a:avLst/>
            <a:gdLst>
              <a:gd name="connsiteX0" fmla="*/ 1800000 w 5141656"/>
              <a:gd name="connsiteY0" fmla="*/ 0 h 3600000"/>
              <a:gd name="connsiteX1" fmla="*/ 3563430 w 5141656"/>
              <a:gd name="connsiteY1" fmla="*/ 1437237 h 3600000"/>
              <a:gd name="connsiteX2" fmla="*/ 3576368 w 5141656"/>
              <a:gd name="connsiteY2" fmla="*/ 1522007 h 3600000"/>
              <a:gd name="connsiteX3" fmla="*/ 4961656 w 5141656"/>
              <a:gd name="connsiteY3" fmla="*/ 1522007 h 3600000"/>
              <a:gd name="connsiteX4" fmla="*/ 5141656 w 5141656"/>
              <a:gd name="connsiteY4" fmla="*/ 1702007 h 3600000"/>
              <a:gd name="connsiteX5" fmla="*/ 4961656 w 5141656"/>
              <a:gd name="connsiteY5" fmla="*/ 1882007 h 3600000"/>
              <a:gd name="connsiteX6" fmla="*/ 3595859 w 5141656"/>
              <a:gd name="connsiteY6" fmla="*/ 1882007 h 3600000"/>
              <a:gd name="connsiteX7" fmla="*/ 3590707 w 5141656"/>
              <a:gd name="connsiteY7" fmla="*/ 1984040 h 3600000"/>
              <a:gd name="connsiteX8" fmla="*/ 1800000 w 5141656"/>
              <a:gd name="connsiteY8" fmla="*/ 3600000 h 3600000"/>
              <a:gd name="connsiteX9" fmla="*/ 0 w 5141656"/>
              <a:gd name="connsiteY9" fmla="*/ 1800000 h 3600000"/>
              <a:gd name="connsiteX10" fmla="*/ 1800000 w 5141656"/>
              <a:gd name="connsiteY10"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1656" h="3600000">
                <a:moveTo>
                  <a:pt x="1800000" y="0"/>
                </a:moveTo>
                <a:cubicBezTo>
                  <a:pt x="2669849" y="0"/>
                  <a:pt x="3395587" y="617007"/>
                  <a:pt x="3563430" y="1437237"/>
                </a:cubicBezTo>
                <a:lnTo>
                  <a:pt x="3576368" y="1522007"/>
                </a:lnTo>
                <a:lnTo>
                  <a:pt x="4961656" y="1522007"/>
                </a:lnTo>
                <a:cubicBezTo>
                  <a:pt x="5061067" y="1522007"/>
                  <a:pt x="5141656" y="1602596"/>
                  <a:pt x="5141656" y="1702007"/>
                </a:cubicBezTo>
                <a:cubicBezTo>
                  <a:pt x="5141656" y="1801418"/>
                  <a:pt x="5061067" y="1882007"/>
                  <a:pt x="4961656" y="1882007"/>
                </a:cubicBezTo>
                <a:lnTo>
                  <a:pt x="3595859" y="1882007"/>
                </a:lnTo>
                <a:lnTo>
                  <a:pt x="3590707" y="1984040"/>
                </a:lnTo>
                <a:cubicBezTo>
                  <a:pt x="3498529" y="2891701"/>
                  <a:pt x="2731981" y="3600000"/>
                  <a:pt x="1800000" y="3600000"/>
                </a:cubicBezTo>
                <a:cubicBezTo>
                  <a:pt x="805887" y="3600000"/>
                  <a:pt x="0" y="2794113"/>
                  <a:pt x="0" y="1800000"/>
                </a:cubicBezTo>
                <a:cubicBezTo>
                  <a:pt x="0" y="805887"/>
                  <a:pt x="805887" y="0"/>
                  <a:pt x="1800000" y="0"/>
                </a:cubicBezTo>
                <a:close/>
              </a:path>
            </a:pathLst>
          </a:custGeom>
          <a:solidFill>
            <a:srgbClr val="0077A0"/>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8" name="Freeform: Shape 7">
            <a:extLst>
              <a:ext uri="{FF2B5EF4-FFF2-40B4-BE49-F238E27FC236}">
                <a16:creationId xmlns:a16="http://schemas.microsoft.com/office/drawing/2014/main" id="{58E40E04-6646-6EE9-5A08-1DD556C86D6E}"/>
              </a:ext>
            </a:extLst>
          </p:cNvPr>
          <p:cNvSpPr/>
          <p:nvPr/>
        </p:nvSpPr>
        <p:spPr bwMode="auto">
          <a:xfrm>
            <a:off x="1512091" y="1859926"/>
            <a:ext cx="2600699" cy="1566410"/>
          </a:xfrm>
          <a:custGeom>
            <a:avLst/>
            <a:gdLst>
              <a:gd name="connsiteX0" fmla="*/ 1440000 w 4781655"/>
              <a:gd name="connsiteY0" fmla="*/ 0 h 2880000"/>
              <a:gd name="connsiteX1" fmla="*/ 2634071 w 4781655"/>
              <a:gd name="connsiteY1" fmla="*/ 634882 h 2880000"/>
              <a:gd name="connsiteX2" fmla="*/ 2680008 w 4781655"/>
              <a:gd name="connsiteY2" fmla="*/ 710497 h 2880000"/>
              <a:gd name="connsiteX3" fmla="*/ 4601655 w 4781655"/>
              <a:gd name="connsiteY3" fmla="*/ 710497 h 2880000"/>
              <a:gd name="connsiteX4" fmla="*/ 4781655 w 4781655"/>
              <a:gd name="connsiteY4" fmla="*/ 890497 h 2880000"/>
              <a:gd name="connsiteX5" fmla="*/ 4601655 w 4781655"/>
              <a:gd name="connsiteY5" fmla="*/ 1070497 h 2880000"/>
              <a:gd name="connsiteX6" fmla="*/ 2830356 w 4781655"/>
              <a:gd name="connsiteY6" fmla="*/ 1070497 h 2880000"/>
              <a:gd name="connsiteX7" fmla="*/ 2850744 w 4781655"/>
              <a:gd name="connsiteY7" fmla="*/ 1149790 h 2880000"/>
              <a:gd name="connsiteX8" fmla="*/ 2880000 w 4781655"/>
              <a:gd name="connsiteY8" fmla="*/ 1440000 h 2880000"/>
              <a:gd name="connsiteX9" fmla="*/ 1440000 w 4781655"/>
              <a:gd name="connsiteY9" fmla="*/ 2880000 h 2880000"/>
              <a:gd name="connsiteX10" fmla="*/ 0 w 4781655"/>
              <a:gd name="connsiteY10" fmla="*/ 1440000 h 2880000"/>
              <a:gd name="connsiteX11" fmla="*/ 1440000 w 4781655"/>
              <a:gd name="connsiteY11"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1655" h="2880000">
                <a:moveTo>
                  <a:pt x="1440000" y="0"/>
                </a:moveTo>
                <a:cubicBezTo>
                  <a:pt x="1937056" y="0"/>
                  <a:pt x="2375292" y="251840"/>
                  <a:pt x="2634071" y="634882"/>
                </a:cubicBezTo>
                <a:lnTo>
                  <a:pt x="2680008" y="710497"/>
                </a:lnTo>
                <a:lnTo>
                  <a:pt x="4601655" y="710497"/>
                </a:lnTo>
                <a:cubicBezTo>
                  <a:pt x="4701066" y="710497"/>
                  <a:pt x="4781655" y="791086"/>
                  <a:pt x="4781655" y="890497"/>
                </a:cubicBezTo>
                <a:cubicBezTo>
                  <a:pt x="4781655" y="989908"/>
                  <a:pt x="4701066" y="1070497"/>
                  <a:pt x="4601655" y="1070497"/>
                </a:cubicBezTo>
                <a:lnTo>
                  <a:pt x="2830356" y="1070497"/>
                </a:lnTo>
                <a:lnTo>
                  <a:pt x="2850744" y="1149790"/>
                </a:lnTo>
                <a:cubicBezTo>
                  <a:pt x="2869926" y="1243530"/>
                  <a:pt x="2880000" y="1340589"/>
                  <a:pt x="2880000" y="1440000"/>
                </a:cubicBezTo>
                <a:cubicBezTo>
                  <a:pt x="2880000" y="2235290"/>
                  <a:pt x="2235290" y="2880000"/>
                  <a:pt x="1440000" y="2880000"/>
                </a:cubicBezTo>
                <a:cubicBezTo>
                  <a:pt x="644710" y="2880000"/>
                  <a:pt x="0" y="2235290"/>
                  <a:pt x="0" y="1440000"/>
                </a:cubicBezTo>
                <a:cubicBezTo>
                  <a:pt x="0" y="644710"/>
                  <a:pt x="644710" y="0"/>
                  <a:pt x="1440000" y="0"/>
                </a:cubicBezTo>
                <a:close/>
              </a:path>
            </a:pathLst>
          </a:custGeom>
          <a:solidFill>
            <a:srgbClr val="004053"/>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9" name="Freeform: Shape 8">
            <a:extLst>
              <a:ext uri="{FF2B5EF4-FFF2-40B4-BE49-F238E27FC236}">
                <a16:creationId xmlns:a16="http://schemas.microsoft.com/office/drawing/2014/main" id="{5121A9AB-4067-BAFA-899D-18998EC0CBA9}"/>
              </a:ext>
            </a:extLst>
          </p:cNvPr>
          <p:cNvSpPr/>
          <p:nvPr/>
        </p:nvSpPr>
        <p:spPr bwMode="auto">
          <a:xfrm>
            <a:off x="1707892" y="1994372"/>
            <a:ext cx="2404898" cy="1174805"/>
          </a:xfrm>
          <a:custGeom>
            <a:avLst/>
            <a:gdLst>
              <a:gd name="connsiteX0" fmla="*/ 1028619 w 4421655"/>
              <a:gd name="connsiteY0" fmla="*/ 0 h 2160000"/>
              <a:gd name="connsiteX1" fmla="*/ 1080000 w 4421655"/>
              <a:gd name="connsiteY1" fmla="*/ 0 h 2160000"/>
              <a:gd name="connsiteX2" fmla="*/ 4241655 w 4421655"/>
              <a:gd name="connsiteY2" fmla="*/ 0 h 2160000"/>
              <a:gd name="connsiteX3" fmla="*/ 4421655 w 4421655"/>
              <a:gd name="connsiteY3" fmla="*/ 180000 h 2160000"/>
              <a:gd name="connsiteX4" fmla="*/ 4241655 w 4421655"/>
              <a:gd name="connsiteY4" fmla="*/ 360000 h 2160000"/>
              <a:gd name="connsiteX5" fmla="*/ 1879711 w 4421655"/>
              <a:gd name="connsiteY5" fmla="*/ 360000 h 2160000"/>
              <a:gd name="connsiteX6" fmla="*/ 1975553 w 4421655"/>
              <a:gd name="connsiteY6" fmla="*/ 476162 h 2160000"/>
              <a:gd name="connsiteX7" fmla="*/ 2160000 w 4421655"/>
              <a:gd name="connsiteY7" fmla="*/ 1080000 h 2160000"/>
              <a:gd name="connsiteX8" fmla="*/ 1080000 w 4421655"/>
              <a:gd name="connsiteY8" fmla="*/ 2160000 h 2160000"/>
              <a:gd name="connsiteX9" fmla="*/ 0 w 4421655"/>
              <a:gd name="connsiteY9" fmla="*/ 1080000 h 2160000"/>
              <a:gd name="connsiteX10" fmla="*/ 969576 w 4421655"/>
              <a:gd name="connsiteY10" fmla="*/ 5576 h 2160000"/>
              <a:gd name="connsiteX11" fmla="*/ 989383 w 4421655"/>
              <a:gd name="connsiteY11" fmla="*/ 4576 h 2160000"/>
              <a:gd name="connsiteX12" fmla="*/ 992343 w 4421655"/>
              <a:gd name="connsiteY12" fmla="*/ 3657 h 2160000"/>
              <a:gd name="connsiteX13" fmla="*/ 1028619 w 4421655"/>
              <a:gd name="connsiteY13"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1655" h="2160000">
                <a:moveTo>
                  <a:pt x="1028619" y="0"/>
                </a:moveTo>
                <a:lnTo>
                  <a:pt x="1080000" y="0"/>
                </a:lnTo>
                <a:lnTo>
                  <a:pt x="4241655" y="0"/>
                </a:lnTo>
                <a:cubicBezTo>
                  <a:pt x="4341066" y="0"/>
                  <a:pt x="4421655" y="80589"/>
                  <a:pt x="4421655" y="180000"/>
                </a:cubicBezTo>
                <a:cubicBezTo>
                  <a:pt x="4421655" y="279411"/>
                  <a:pt x="4341066" y="360000"/>
                  <a:pt x="4241655" y="360000"/>
                </a:cubicBezTo>
                <a:lnTo>
                  <a:pt x="1879711" y="360000"/>
                </a:lnTo>
                <a:lnTo>
                  <a:pt x="1975553" y="476162"/>
                </a:lnTo>
                <a:cubicBezTo>
                  <a:pt x="2092003" y="648531"/>
                  <a:pt x="2160000" y="856325"/>
                  <a:pt x="2160000" y="1080000"/>
                </a:cubicBezTo>
                <a:cubicBezTo>
                  <a:pt x="2160000" y="1676468"/>
                  <a:pt x="1676468" y="2160000"/>
                  <a:pt x="1080000" y="2160000"/>
                </a:cubicBezTo>
                <a:cubicBezTo>
                  <a:pt x="483532" y="2160000"/>
                  <a:pt x="0" y="1676468"/>
                  <a:pt x="0" y="1080000"/>
                </a:cubicBezTo>
                <a:cubicBezTo>
                  <a:pt x="0" y="520811"/>
                  <a:pt x="424979" y="60883"/>
                  <a:pt x="969576" y="5576"/>
                </a:cubicBezTo>
                <a:lnTo>
                  <a:pt x="989383" y="4576"/>
                </a:lnTo>
                <a:lnTo>
                  <a:pt x="992343" y="3657"/>
                </a:lnTo>
                <a:cubicBezTo>
                  <a:pt x="1004060" y="1259"/>
                  <a:pt x="1016193" y="0"/>
                  <a:pt x="1028619" y="0"/>
                </a:cubicBezTo>
                <a:close/>
              </a:path>
            </a:pathLst>
          </a:custGeom>
          <a:solidFill>
            <a:srgbClr val="EF4136"/>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0" name="TextBox 9">
            <a:extLst>
              <a:ext uri="{FF2B5EF4-FFF2-40B4-BE49-F238E27FC236}">
                <a16:creationId xmlns:a16="http://schemas.microsoft.com/office/drawing/2014/main" id="{E65A8B73-6E71-32F2-216D-A0AD2E7210BE}"/>
              </a:ext>
            </a:extLst>
          </p:cNvPr>
          <p:cNvSpPr txBox="1"/>
          <p:nvPr/>
        </p:nvSpPr>
        <p:spPr>
          <a:xfrm>
            <a:off x="1818223" y="1915353"/>
            <a:ext cx="913256"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	</a:t>
            </a:r>
            <a:r>
              <a:rPr lang="en-US" sz="1200" b="1" kern="0" dirty="0">
                <a:solidFill>
                  <a:prstClr val="white"/>
                </a:solidFill>
              </a:rPr>
              <a:t>Prerequisites for Successful </a:t>
            </a:r>
            <a:r>
              <a:rPr kumimoji="0" lang="en-US" sz="1200" b="1" i="0" u="none" strike="noStrike" kern="0" cap="none" spc="0" normalizeH="0" baseline="0" noProof="0" dirty="0">
                <a:ln>
                  <a:noFill/>
                </a:ln>
                <a:solidFill>
                  <a:prstClr val="white"/>
                </a:solidFill>
                <a:effectLst/>
                <a:uLnTx/>
                <a:uFillTx/>
              </a:rPr>
              <a:t>Payro</a:t>
            </a:r>
            <a:r>
              <a:rPr lang="en-US" sz="1200" b="1" kern="0" dirty="0">
                <a:solidFill>
                  <a:prstClr val="white"/>
                </a:solidFill>
              </a:rPr>
              <a:t>ll Process</a:t>
            </a:r>
            <a:endParaRPr kumimoji="0" lang="en-US" sz="1200" b="1" i="0" u="none" strike="noStrike" kern="0" cap="none" spc="0" normalizeH="0" baseline="0" noProof="0" dirty="0">
              <a:ln>
                <a:noFill/>
              </a:ln>
              <a:solidFill>
                <a:prstClr val="white"/>
              </a:solidFill>
              <a:effectLst/>
              <a:uLnTx/>
              <a:uFillTx/>
            </a:endParaRPr>
          </a:p>
        </p:txBody>
      </p:sp>
      <p:grpSp>
        <p:nvGrpSpPr>
          <p:cNvPr id="11" name="Group 10">
            <a:extLst>
              <a:ext uri="{FF2B5EF4-FFF2-40B4-BE49-F238E27FC236}">
                <a16:creationId xmlns:a16="http://schemas.microsoft.com/office/drawing/2014/main" id="{22A64FDF-B8AA-C8CB-28E5-9B28F7385DD6}"/>
              </a:ext>
            </a:extLst>
          </p:cNvPr>
          <p:cNvGrpSpPr/>
          <p:nvPr/>
        </p:nvGrpSpPr>
        <p:grpSpPr>
          <a:xfrm>
            <a:off x="5223968" y="958598"/>
            <a:ext cx="2860966" cy="784830"/>
            <a:chOff x="5042043" y="876553"/>
            <a:chExt cx="3814620" cy="1046440"/>
          </a:xfrm>
        </p:grpSpPr>
        <p:sp>
          <p:nvSpPr>
            <p:cNvPr id="12" name="Rectangle: Rounded Corners 11">
              <a:extLst>
                <a:ext uri="{FF2B5EF4-FFF2-40B4-BE49-F238E27FC236}">
                  <a16:creationId xmlns:a16="http://schemas.microsoft.com/office/drawing/2014/main" id="{CEFE2DB6-52FF-B475-CC4F-9D6689A7A73F}"/>
                </a:ext>
              </a:extLst>
            </p:cNvPr>
            <p:cNvSpPr/>
            <p:nvPr/>
          </p:nvSpPr>
          <p:spPr bwMode="auto">
            <a:xfrm>
              <a:off x="5042043" y="930431"/>
              <a:ext cx="3814620" cy="712734"/>
            </a:xfrm>
            <a:prstGeom prst="roundRect">
              <a:avLst>
                <a:gd name="adj" fmla="val 50000"/>
              </a:avLst>
            </a:prstGeom>
            <a:solidFill>
              <a:srgbClr val="EF4136"/>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3" name="Oval 12">
              <a:extLst>
                <a:ext uri="{FF2B5EF4-FFF2-40B4-BE49-F238E27FC236}">
                  <a16:creationId xmlns:a16="http://schemas.microsoft.com/office/drawing/2014/main" id="{470B5190-D8EE-12A5-1917-6560BBF61220}"/>
                </a:ext>
              </a:extLst>
            </p:cNvPr>
            <p:cNvSpPr/>
            <p:nvPr/>
          </p:nvSpPr>
          <p:spPr bwMode="auto">
            <a:xfrm>
              <a:off x="5116195" y="987250"/>
              <a:ext cx="524120" cy="524122"/>
            </a:xfrm>
            <a:prstGeom prst="ellipse">
              <a:avLst/>
            </a:prstGeom>
            <a:solidFill>
              <a:srgbClr val="EF4136">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4" name="TextBox 13">
              <a:extLst>
                <a:ext uri="{FF2B5EF4-FFF2-40B4-BE49-F238E27FC236}">
                  <a16:creationId xmlns:a16="http://schemas.microsoft.com/office/drawing/2014/main" id="{754BD46C-3BE6-E9CB-F7C9-E349CC3ABEAA}"/>
                </a:ext>
              </a:extLst>
            </p:cNvPr>
            <p:cNvSpPr txBox="1"/>
            <p:nvPr/>
          </p:nvSpPr>
          <p:spPr>
            <a:xfrm>
              <a:off x="5697665" y="876553"/>
              <a:ext cx="3142167" cy="1046440"/>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Lato Light" panose="020F0502020204030203" pitchFamily="34" charset="0"/>
                  <a:cs typeface="Calibri" panose="020F0502020204030204" pitchFamily="34" charset="0"/>
                </a:rPr>
                <a:t>Ensure any changes is done timeously to prevent the possibility of late salaries</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Roboto Medium" panose="02000000000000000000" pitchFamily="2" charset="0"/>
                  <a:cs typeface="Calibri" panose="020F0502020204030204" pitchFamily="34" charset="0"/>
                </a:rPr>
                <a:t> </a:t>
              </a:r>
              <a:endParaRPr kumimoji="0" lang="en-US" sz="1200" b="0" i="0" u="none" strike="noStrike" kern="0" cap="none" spc="0" normalizeH="0" baseline="0" noProof="0" dirty="0">
                <a:ln>
                  <a:noFill/>
                </a:ln>
                <a:solidFill>
                  <a:prstClr val="white"/>
                </a:solidFill>
                <a:effectLst/>
                <a:uLnTx/>
                <a:uFillTx/>
              </a:endParaRPr>
            </a:p>
          </p:txBody>
        </p:sp>
      </p:grpSp>
      <p:grpSp>
        <p:nvGrpSpPr>
          <p:cNvPr id="16" name="Group 15">
            <a:extLst>
              <a:ext uri="{FF2B5EF4-FFF2-40B4-BE49-F238E27FC236}">
                <a16:creationId xmlns:a16="http://schemas.microsoft.com/office/drawing/2014/main" id="{40554AED-6C50-4BAE-D152-E95BECD8D7CD}"/>
              </a:ext>
            </a:extLst>
          </p:cNvPr>
          <p:cNvGrpSpPr/>
          <p:nvPr/>
        </p:nvGrpSpPr>
        <p:grpSpPr>
          <a:xfrm>
            <a:off x="5248406" y="1594714"/>
            <a:ext cx="2812090" cy="608052"/>
            <a:chOff x="5066587" y="1763690"/>
            <a:chExt cx="3797444" cy="753933"/>
          </a:xfrm>
        </p:grpSpPr>
        <p:sp>
          <p:nvSpPr>
            <p:cNvPr id="17" name="Rectangle: Rounded Corners 16">
              <a:extLst>
                <a:ext uri="{FF2B5EF4-FFF2-40B4-BE49-F238E27FC236}">
                  <a16:creationId xmlns:a16="http://schemas.microsoft.com/office/drawing/2014/main" id="{577BE47B-ED55-4B0A-4D66-05C0A680FF4B}"/>
                </a:ext>
              </a:extLst>
            </p:cNvPr>
            <p:cNvSpPr/>
            <p:nvPr/>
          </p:nvSpPr>
          <p:spPr bwMode="auto">
            <a:xfrm>
              <a:off x="5066587" y="1804889"/>
              <a:ext cx="3797444" cy="712734"/>
            </a:xfrm>
            <a:prstGeom prst="roundRect">
              <a:avLst>
                <a:gd name="adj" fmla="val 50000"/>
              </a:avLst>
            </a:prstGeom>
            <a:solidFill>
              <a:srgbClr val="004053"/>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8" name="Oval 17">
              <a:extLst>
                <a:ext uri="{FF2B5EF4-FFF2-40B4-BE49-F238E27FC236}">
                  <a16:creationId xmlns:a16="http://schemas.microsoft.com/office/drawing/2014/main" id="{18EE091E-472D-418F-FC9F-C17A6CCEF5E8}"/>
                </a:ext>
              </a:extLst>
            </p:cNvPr>
            <p:cNvSpPr/>
            <p:nvPr/>
          </p:nvSpPr>
          <p:spPr bwMode="auto">
            <a:xfrm>
              <a:off x="5116195" y="1818115"/>
              <a:ext cx="524120" cy="524122"/>
            </a:xfrm>
            <a:prstGeom prst="ellipse">
              <a:avLst/>
            </a:prstGeom>
            <a:solidFill>
              <a:srgbClr val="004053">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FDCF3BE4-5F2C-A1DE-421D-F7927B5C2711}"/>
                </a:ext>
              </a:extLst>
            </p:cNvPr>
            <p:cNvSpPr txBox="1"/>
            <p:nvPr/>
          </p:nvSpPr>
          <p:spPr>
            <a:xfrm>
              <a:off x="5748435" y="1763690"/>
              <a:ext cx="3050126" cy="744153"/>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Determine Approval processes and Approvers upfront and ensure Approvers are Available</a:t>
              </a:r>
              <a:endParaRPr kumimoji="0" lang="en-US" sz="1100" b="0" i="0" u="none" strike="noStrike" kern="0" cap="none" spc="0" normalizeH="0" baseline="0" noProof="0" dirty="0">
                <a:ln>
                  <a:noFill/>
                </a:ln>
                <a:solidFill>
                  <a:prstClr val="white"/>
                </a:solidFill>
                <a:effectLst/>
                <a:uLnTx/>
                <a:uFillTx/>
              </a:endParaRPr>
            </a:p>
          </p:txBody>
        </p:sp>
      </p:grpSp>
      <p:grpSp>
        <p:nvGrpSpPr>
          <p:cNvPr id="21" name="Group 20">
            <a:extLst>
              <a:ext uri="{FF2B5EF4-FFF2-40B4-BE49-F238E27FC236}">
                <a16:creationId xmlns:a16="http://schemas.microsoft.com/office/drawing/2014/main" id="{AB322258-5316-530A-8387-E8126546309D}"/>
              </a:ext>
            </a:extLst>
          </p:cNvPr>
          <p:cNvGrpSpPr/>
          <p:nvPr/>
        </p:nvGrpSpPr>
        <p:grpSpPr>
          <a:xfrm>
            <a:off x="5243735" y="2282559"/>
            <a:ext cx="2848083" cy="610326"/>
            <a:chOff x="5019110" y="2455753"/>
            <a:chExt cx="3797444" cy="813767"/>
          </a:xfrm>
        </p:grpSpPr>
        <p:sp>
          <p:nvSpPr>
            <p:cNvPr id="22" name="Rectangle: Rounded Corners 21">
              <a:extLst>
                <a:ext uri="{FF2B5EF4-FFF2-40B4-BE49-F238E27FC236}">
                  <a16:creationId xmlns:a16="http://schemas.microsoft.com/office/drawing/2014/main" id="{545A175D-44B7-81B3-7561-F805403D8506}"/>
                </a:ext>
              </a:extLst>
            </p:cNvPr>
            <p:cNvSpPr/>
            <p:nvPr/>
          </p:nvSpPr>
          <p:spPr bwMode="auto">
            <a:xfrm>
              <a:off x="5019110" y="2556786"/>
              <a:ext cx="3797444" cy="712734"/>
            </a:xfrm>
            <a:prstGeom prst="roundRect">
              <a:avLst>
                <a:gd name="adj" fmla="val 50000"/>
              </a:avLst>
            </a:prstGeom>
            <a:solidFill>
              <a:srgbClr val="0077A0"/>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3" name="Oval 22">
              <a:extLst>
                <a:ext uri="{FF2B5EF4-FFF2-40B4-BE49-F238E27FC236}">
                  <a16:creationId xmlns:a16="http://schemas.microsoft.com/office/drawing/2014/main" id="{D089B37D-5B47-DC0A-5F4A-5E02775F1DC5}"/>
                </a:ext>
              </a:extLst>
            </p:cNvPr>
            <p:cNvSpPr/>
            <p:nvPr/>
          </p:nvSpPr>
          <p:spPr bwMode="auto">
            <a:xfrm>
              <a:off x="5116195" y="2636996"/>
              <a:ext cx="524120" cy="524122"/>
            </a:xfrm>
            <a:prstGeom prst="ellipse">
              <a:avLst/>
            </a:prstGeom>
            <a:solidFill>
              <a:srgbClr val="0077A0">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4" name="TextBox 23">
              <a:extLst>
                <a:ext uri="{FF2B5EF4-FFF2-40B4-BE49-F238E27FC236}">
                  <a16:creationId xmlns:a16="http://schemas.microsoft.com/office/drawing/2014/main" id="{F0CFD492-1ED2-2770-3C69-9A51C5B91F26}"/>
                </a:ext>
              </a:extLst>
            </p:cNvPr>
            <p:cNvSpPr txBox="1"/>
            <p:nvPr/>
          </p:nvSpPr>
          <p:spPr>
            <a:xfrm>
              <a:off x="5697293" y="2455753"/>
              <a:ext cx="2892359" cy="80021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Ensure You have The correct Data to validate against as well as Supporting Documentation</a:t>
              </a:r>
              <a:endParaRPr kumimoji="0" lang="en-US" sz="1100" b="0" i="0" u="none" strike="noStrike" kern="0" cap="none" spc="0" normalizeH="0" baseline="0" noProof="0" dirty="0">
                <a:ln>
                  <a:noFill/>
                </a:ln>
                <a:solidFill>
                  <a:prstClr val="white"/>
                </a:solidFill>
                <a:effectLst/>
                <a:uLnTx/>
                <a:uFillTx/>
              </a:endParaRPr>
            </a:p>
          </p:txBody>
        </p:sp>
        <p:pic>
          <p:nvPicPr>
            <p:cNvPr id="25" name="Graphic 24" descr="Questions outline">
              <a:extLst>
                <a:ext uri="{FF2B5EF4-FFF2-40B4-BE49-F238E27FC236}">
                  <a16:creationId xmlns:a16="http://schemas.microsoft.com/office/drawing/2014/main" id="{B6973C14-7644-F915-C5AD-7155217CF6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3125" y="2714683"/>
              <a:ext cx="325269" cy="377847"/>
            </a:xfrm>
            <a:prstGeom prst="rect">
              <a:avLst/>
            </a:prstGeom>
          </p:spPr>
        </p:pic>
      </p:grpSp>
      <p:grpSp>
        <p:nvGrpSpPr>
          <p:cNvPr id="26" name="Group 25">
            <a:extLst>
              <a:ext uri="{FF2B5EF4-FFF2-40B4-BE49-F238E27FC236}">
                <a16:creationId xmlns:a16="http://schemas.microsoft.com/office/drawing/2014/main" id="{D2671610-245C-2C46-97C2-F12D3DCC25DF}"/>
              </a:ext>
            </a:extLst>
          </p:cNvPr>
          <p:cNvGrpSpPr/>
          <p:nvPr/>
        </p:nvGrpSpPr>
        <p:grpSpPr>
          <a:xfrm>
            <a:off x="5273818" y="2982327"/>
            <a:ext cx="2863768" cy="600163"/>
            <a:chOff x="5059217" y="3375431"/>
            <a:chExt cx="3818357" cy="800218"/>
          </a:xfrm>
        </p:grpSpPr>
        <p:sp>
          <p:nvSpPr>
            <p:cNvPr id="27" name="Rectangle: Rounded Corners 26">
              <a:extLst>
                <a:ext uri="{FF2B5EF4-FFF2-40B4-BE49-F238E27FC236}">
                  <a16:creationId xmlns:a16="http://schemas.microsoft.com/office/drawing/2014/main" id="{AF8D43EC-42A2-647B-FCF3-35DC8A7E3C08}"/>
                </a:ext>
              </a:extLst>
            </p:cNvPr>
            <p:cNvSpPr/>
            <p:nvPr/>
          </p:nvSpPr>
          <p:spPr bwMode="auto">
            <a:xfrm>
              <a:off x="5059217" y="3375431"/>
              <a:ext cx="3797443" cy="712734"/>
            </a:xfrm>
            <a:prstGeom prst="roundRect">
              <a:avLst>
                <a:gd name="adj" fmla="val 50000"/>
              </a:avLst>
            </a:prstGeom>
            <a:solidFill>
              <a:srgbClr val="00ACBD"/>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8" name="Oval 27">
              <a:extLst>
                <a:ext uri="{FF2B5EF4-FFF2-40B4-BE49-F238E27FC236}">
                  <a16:creationId xmlns:a16="http://schemas.microsoft.com/office/drawing/2014/main" id="{03E9656A-35E9-F8E4-B254-768D24CB6371}"/>
                </a:ext>
              </a:extLst>
            </p:cNvPr>
            <p:cNvSpPr/>
            <p:nvPr/>
          </p:nvSpPr>
          <p:spPr bwMode="auto">
            <a:xfrm>
              <a:off x="5116195" y="3465186"/>
              <a:ext cx="524120" cy="524122"/>
            </a:xfrm>
            <a:prstGeom prst="ellipse">
              <a:avLst/>
            </a:prstGeom>
            <a:solidFill>
              <a:srgbClr val="00ACBD">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29" name="TextBox 28">
              <a:extLst>
                <a:ext uri="{FF2B5EF4-FFF2-40B4-BE49-F238E27FC236}">
                  <a16:creationId xmlns:a16="http://schemas.microsoft.com/office/drawing/2014/main" id="{9A2171FE-E249-87CB-AC23-3423278C922D}"/>
                </a:ext>
              </a:extLst>
            </p:cNvPr>
            <p:cNvSpPr txBox="1"/>
            <p:nvPr/>
          </p:nvSpPr>
          <p:spPr>
            <a:xfrm>
              <a:off x="5697289" y="3375431"/>
              <a:ext cx="3180285" cy="80021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outerShdw blurRad="50800" dist="38100" dir="8100000" algn="tr" rotWithShape="0">
                      <a:prstClr val="black">
                        <a:alpha val="40000"/>
                      </a:prstClr>
                    </a:outerShdw>
                  </a:effectLst>
                  <a:uLnTx/>
                  <a:uFillTx/>
                  <a:ea typeface="Roboto Medium" panose="02000000000000000000" pitchFamily="2" charset="0"/>
                  <a:cs typeface="Calibri" panose="020F0502020204030204" pitchFamily="34" charset="0"/>
                </a:rPr>
                <a:t>Ensure the payroll setup is correct and tested and apply timeously on production</a:t>
              </a:r>
              <a:endParaRPr kumimoji="0" lang="en-US" sz="1100" b="0" i="0" u="none" strike="noStrike" kern="0" cap="none" spc="0" normalizeH="0" baseline="0" noProof="0" dirty="0">
                <a:ln>
                  <a:noFill/>
                </a:ln>
                <a:solidFill>
                  <a:prstClr val="white"/>
                </a:solidFill>
                <a:effectLst/>
                <a:uLnTx/>
                <a:uFillTx/>
              </a:endParaRPr>
            </a:p>
          </p:txBody>
        </p:sp>
      </p:grpSp>
      <p:grpSp>
        <p:nvGrpSpPr>
          <p:cNvPr id="31" name="Group 30">
            <a:extLst>
              <a:ext uri="{FF2B5EF4-FFF2-40B4-BE49-F238E27FC236}">
                <a16:creationId xmlns:a16="http://schemas.microsoft.com/office/drawing/2014/main" id="{303B96B7-8739-7A00-4126-ECBBEF0AC5CA}"/>
              </a:ext>
            </a:extLst>
          </p:cNvPr>
          <p:cNvGrpSpPr/>
          <p:nvPr/>
        </p:nvGrpSpPr>
        <p:grpSpPr>
          <a:xfrm>
            <a:off x="5278285" y="3080647"/>
            <a:ext cx="2889243" cy="1097998"/>
            <a:chOff x="5059218" y="3444997"/>
            <a:chExt cx="3852324" cy="1463996"/>
          </a:xfrm>
        </p:grpSpPr>
        <p:sp>
          <p:nvSpPr>
            <p:cNvPr id="32" name="Rectangle: Rounded Corners 31">
              <a:extLst>
                <a:ext uri="{FF2B5EF4-FFF2-40B4-BE49-F238E27FC236}">
                  <a16:creationId xmlns:a16="http://schemas.microsoft.com/office/drawing/2014/main" id="{8ABD8475-A343-B648-A835-172B192A52AF}"/>
                </a:ext>
              </a:extLst>
            </p:cNvPr>
            <p:cNvSpPr/>
            <p:nvPr/>
          </p:nvSpPr>
          <p:spPr bwMode="auto">
            <a:xfrm>
              <a:off x="5059218" y="4190315"/>
              <a:ext cx="3797441" cy="712734"/>
            </a:xfrm>
            <a:prstGeom prst="roundRect">
              <a:avLst>
                <a:gd name="adj" fmla="val 50000"/>
              </a:avLst>
            </a:prstGeom>
            <a:solidFill>
              <a:srgbClr val="7AD0E4"/>
            </a:solidFill>
            <a:ln>
              <a:noFill/>
            </a:ln>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33" name="Oval 32">
              <a:extLst>
                <a:ext uri="{FF2B5EF4-FFF2-40B4-BE49-F238E27FC236}">
                  <a16:creationId xmlns:a16="http://schemas.microsoft.com/office/drawing/2014/main" id="{9F5C4B52-FFFE-2412-F656-4D066791DFAF}"/>
                </a:ext>
              </a:extLst>
            </p:cNvPr>
            <p:cNvSpPr/>
            <p:nvPr/>
          </p:nvSpPr>
          <p:spPr bwMode="auto">
            <a:xfrm>
              <a:off x="5116195" y="4280071"/>
              <a:ext cx="524120" cy="524122"/>
            </a:xfrm>
            <a:prstGeom prst="ellipse">
              <a:avLst/>
            </a:prstGeom>
            <a:solidFill>
              <a:srgbClr val="7AD0E4">
                <a:lumMod val="75000"/>
              </a:srgbClr>
            </a:solidFill>
            <a:ln>
              <a:noFill/>
            </a:ln>
            <a:effectLst>
              <a:innerShdw blurRad="114300">
                <a:prstClr val="black"/>
              </a:innerShdw>
            </a:effectLst>
          </p:spPr>
          <p:txBody>
            <a:bodyPr vert="horz" wrap="square" lIns="68580" tIns="34290" rIns="68580" bIns="34290" numCol="1" rtlCol="0" anchor="t"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black"/>
                </a:solidFill>
                <a:effectLst/>
                <a:uLnTx/>
                <a:uFillTx/>
              </a:endParaRPr>
            </a:p>
          </p:txBody>
        </p:sp>
        <p:sp>
          <p:nvSpPr>
            <p:cNvPr id="34" name="TextBox 33">
              <a:extLst>
                <a:ext uri="{FF2B5EF4-FFF2-40B4-BE49-F238E27FC236}">
                  <a16:creationId xmlns:a16="http://schemas.microsoft.com/office/drawing/2014/main" id="{77B57C89-C130-525E-09D0-3E05AA478E23}"/>
                </a:ext>
              </a:extLst>
            </p:cNvPr>
            <p:cNvSpPr txBox="1"/>
            <p:nvPr/>
          </p:nvSpPr>
          <p:spPr>
            <a:xfrm>
              <a:off x="5626155" y="4108775"/>
              <a:ext cx="3285387" cy="800218"/>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lang="en-US" sz="1100" b="1" kern="0" dirty="0">
                  <a:solidFill>
                    <a:prstClr val="white"/>
                  </a:solidFill>
                  <a:effectLst>
                    <a:outerShdw blurRad="50800" dist="38100" dir="8100000" algn="tr" rotWithShape="0">
                      <a:prstClr val="black">
                        <a:alpha val="40000"/>
                      </a:prstClr>
                    </a:outerShdw>
                  </a:effectLst>
                </a:rPr>
                <a:t>Ensure that the Post Establishment  is a holy grail and new post are Approved with budget Approval</a:t>
              </a:r>
              <a:endParaRPr kumimoji="0" lang="en-US" sz="1100" b="1" i="0" u="none" strike="noStrike" kern="0" cap="none" spc="0" normalizeH="0" baseline="0" noProof="0" dirty="0">
                <a:ln>
                  <a:noFill/>
                </a:ln>
                <a:solidFill>
                  <a:prstClr val="white"/>
                </a:solidFill>
                <a:effectLst>
                  <a:outerShdw blurRad="50800" dist="38100" dir="8100000" algn="tr" rotWithShape="0">
                    <a:prstClr val="black">
                      <a:alpha val="40000"/>
                    </a:prstClr>
                  </a:outerShdw>
                </a:effectLst>
                <a:uLnTx/>
                <a:uFillTx/>
              </a:endParaRPr>
            </a:p>
          </p:txBody>
        </p:sp>
        <p:pic>
          <p:nvPicPr>
            <p:cNvPr id="35" name="Graphic 34" descr="Syncing cloud with solid fill">
              <a:extLst>
                <a:ext uri="{FF2B5EF4-FFF2-40B4-BE49-F238E27FC236}">
                  <a16:creationId xmlns:a16="http://schemas.microsoft.com/office/drawing/2014/main" id="{33326FFC-16FF-5867-FC78-690F45C672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1123" y="3444997"/>
              <a:ext cx="426175" cy="426174"/>
            </a:xfrm>
            <a:prstGeom prst="rect">
              <a:avLst/>
            </a:prstGeom>
          </p:spPr>
        </p:pic>
      </p:grpSp>
      <p:pic>
        <p:nvPicPr>
          <p:cNvPr id="41" name="Picture 40">
            <a:extLst>
              <a:ext uri="{FF2B5EF4-FFF2-40B4-BE49-F238E27FC236}">
                <a16:creationId xmlns:a16="http://schemas.microsoft.com/office/drawing/2014/main" id="{8AF4E034-6638-9C51-EBF6-F40F7F4AB7C7}"/>
              </a:ext>
            </a:extLst>
          </p:cNvPr>
          <p:cNvPicPr>
            <a:picLocks noChangeAspect="1"/>
          </p:cNvPicPr>
          <p:nvPr/>
        </p:nvPicPr>
        <p:blipFill>
          <a:blip r:embed="rId6"/>
          <a:stretch>
            <a:fillRect/>
          </a:stretch>
        </p:blipFill>
        <p:spPr>
          <a:xfrm>
            <a:off x="5385497" y="3753106"/>
            <a:ext cx="256054" cy="310923"/>
          </a:xfrm>
          <a:prstGeom prst="rect">
            <a:avLst/>
          </a:prstGeom>
        </p:spPr>
      </p:pic>
      <p:cxnSp>
        <p:nvCxnSpPr>
          <p:cNvPr id="43" name="Connector: Elbow 42">
            <a:extLst>
              <a:ext uri="{FF2B5EF4-FFF2-40B4-BE49-F238E27FC236}">
                <a16:creationId xmlns:a16="http://schemas.microsoft.com/office/drawing/2014/main" id="{E400006B-9545-82FD-FD01-4CA5974E65AA}"/>
              </a:ext>
            </a:extLst>
          </p:cNvPr>
          <p:cNvCxnSpPr/>
          <p:nvPr/>
        </p:nvCxnSpPr>
        <p:spPr>
          <a:xfrm flipV="1">
            <a:off x="4129729" y="1309065"/>
            <a:ext cx="1033942" cy="770119"/>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64C01059-2FC2-A63A-F565-04DD15686BA4}"/>
              </a:ext>
            </a:extLst>
          </p:cNvPr>
          <p:cNvCxnSpPr>
            <a:cxnSpLocks/>
          </p:cNvCxnSpPr>
          <p:nvPr/>
        </p:nvCxnSpPr>
        <p:spPr>
          <a:xfrm flipV="1">
            <a:off x="4146668" y="1988607"/>
            <a:ext cx="1097067" cy="354239"/>
          </a:xfrm>
          <a:prstGeom prst="bentConnector3">
            <a:avLst>
              <a:gd name="adj1" fmla="val 54290"/>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B613AD50-3D57-BC6B-504D-52CE8306DF31}"/>
              </a:ext>
            </a:extLst>
          </p:cNvPr>
          <p:cNvCxnSpPr>
            <a:cxnSpLocks/>
            <a:endCxn id="33" idx="2"/>
          </p:cNvCxnSpPr>
          <p:nvPr/>
        </p:nvCxnSpPr>
        <p:spPr>
          <a:xfrm>
            <a:off x="4123710" y="3107637"/>
            <a:ext cx="1197308" cy="795862"/>
          </a:xfrm>
          <a:prstGeom prst="bentConnector3">
            <a:avLst>
              <a:gd name="adj1" fmla="val 40454"/>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7AC2DD36-1297-F9C5-E098-8C0F148BB82A}"/>
              </a:ext>
            </a:extLst>
          </p:cNvPr>
          <p:cNvCxnSpPr>
            <a:cxnSpLocks/>
          </p:cNvCxnSpPr>
          <p:nvPr/>
        </p:nvCxnSpPr>
        <p:spPr>
          <a:xfrm>
            <a:off x="4129729" y="2853980"/>
            <a:ext cx="1175941" cy="386482"/>
          </a:xfrm>
          <a:prstGeom prst="bentConnector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DB9574B6-676E-6F59-3427-4D315CB04A1B}"/>
              </a:ext>
            </a:extLst>
          </p:cNvPr>
          <p:cNvCxnSpPr>
            <a:cxnSpLocks/>
            <a:endCxn id="23" idx="2"/>
          </p:cNvCxnSpPr>
          <p:nvPr/>
        </p:nvCxnSpPr>
        <p:spPr>
          <a:xfrm flipV="1">
            <a:off x="4143041" y="2615036"/>
            <a:ext cx="1173508" cy="14188"/>
          </a:xfrm>
          <a:prstGeom prst="bentConnector3">
            <a:avLst>
              <a:gd name="adj1" fmla="val 50000"/>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405AD64-BC99-7F9C-1752-F4887F1C780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321018" y="1106132"/>
            <a:ext cx="309952" cy="220841"/>
          </a:xfrm>
          <a:prstGeom prst="rect">
            <a:avLst/>
          </a:prstGeom>
        </p:spPr>
      </p:pic>
      <p:pic>
        <p:nvPicPr>
          <p:cNvPr id="20" name="Picture 19">
            <a:extLst>
              <a:ext uri="{FF2B5EF4-FFF2-40B4-BE49-F238E27FC236}">
                <a16:creationId xmlns:a16="http://schemas.microsoft.com/office/drawing/2014/main" id="{0374D842-4436-FAF6-A5CB-E1E89DB5CAC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291390" y="1745698"/>
            <a:ext cx="359105" cy="239403"/>
          </a:xfrm>
          <a:prstGeom prst="rect">
            <a:avLst/>
          </a:prstGeom>
        </p:spPr>
      </p:pic>
    </p:spTree>
    <p:extLst>
      <p:ext uri="{BB962C8B-B14F-4D97-AF65-F5344CB8AC3E}">
        <p14:creationId xmlns:p14="http://schemas.microsoft.com/office/powerpoint/2010/main" val="102030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52A56-748A-60E4-9230-13DDDD99AA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DFDD92-803C-7F10-02EC-4EEC3F4D6F93}"/>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E79D77C7-B581-4C37-F63A-3201964F3141}"/>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204EF362-5661-2726-897B-8911A8F7FEFD}"/>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6044A95A-F54F-EFDA-90ED-E3D6CD780A60}"/>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Determine fair cutoff dates:</a:t>
            </a: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1. Determine the date the ACB file has to be in the bank based on your</a:t>
            </a: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pay date and the service that you use from the bank, i.e. Pay Date 25</a:t>
            </a:r>
            <a:r>
              <a:rPr kumimoji="0" lang="en-US" sz="1702" b="1" i="0" u="none" strike="noStrike" kern="1200" cap="none" spc="0" normalizeH="0" baseline="30000" noProof="0" dirty="0">
                <a:ln>
                  <a:noFill/>
                </a:ln>
                <a:solidFill>
                  <a:srgbClr val="00AEEF"/>
                </a:solidFill>
                <a:effectLst/>
                <a:uLnTx/>
                <a:uFillTx/>
                <a:latin typeface="Calibri"/>
                <a:ea typeface="+mn-ea"/>
                <a:cs typeface="Calibri Light" panose="020F0302020204030204" pitchFamily="34" charset="0"/>
              </a:rPr>
              <a:t>th</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or if the date falls on a weekend the last weekday prior to the 25</a:t>
            </a:r>
            <a:r>
              <a:rPr kumimoji="0" lang="en-US" sz="1702" b="1" i="0" u="none" strike="noStrike" kern="1200" cap="none" spc="0" normalizeH="0" baseline="30000" noProof="0" dirty="0">
                <a:ln>
                  <a:noFill/>
                </a:ln>
                <a:solidFill>
                  <a:srgbClr val="00AEEF"/>
                </a:solidFill>
                <a:effectLst/>
                <a:uLnTx/>
                <a:uFillTx/>
                <a:latin typeface="Calibri"/>
                <a:ea typeface="+mn-ea"/>
                <a:cs typeface="Calibri Light" panose="020F0302020204030204" pitchFamily="34" charset="0"/>
              </a:rPr>
              <a:t>th</a:t>
            </a: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for</a:t>
            </a: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the specific month.</a:t>
            </a: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2. You use a one</a:t>
            </a:r>
            <a:r>
              <a:rPr lang="en-US" sz="1702" b="1" dirty="0">
                <a:solidFill>
                  <a:srgbClr val="00AEEF"/>
                </a:solidFill>
                <a:latin typeface="Calibri"/>
              </a:rPr>
              <a:t>-</a:t>
            </a: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day service this means the ACB file must hit the bank on</a:t>
            </a:r>
          </a:p>
          <a:p>
            <a:pPr marL="0" marR="0" lvl="0" indent="0" algn="l" defTabSz="457611" rtl="0" eaLnBrk="1" fontAlgn="auto" latinLnBrk="0" hangingPunct="1">
              <a:lnSpc>
                <a:spcPct val="100000"/>
              </a:lnSpc>
              <a:spcBef>
                <a:spcPct val="20000"/>
              </a:spcBef>
              <a:spcAft>
                <a:spcPts val="0"/>
              </a:spcAft>
              <a:buClrTx/>
              <a:buSzTx/>
              <a:buFont typeface="Arial"/>
              <a:buNone/>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the 24</a:t>
            </a:r>
            <a:r>
              <a:rPr kumimoji="0" lang="en-US" sz="1702" b="1" i="0" u="none" strike="noStrike" kern="1200" cap="none" spc="0" normalizeH="0" baseline="30000" noProof="0" dirty="0">
                <a:ln>
                  <a:noFill/>
                </a:ln>
                <a:solidFill>
                  <a:srgbClr val="00AEEF"/>
                </a:solidFill>
                <a:effectLst/>
                <a:uLnTx/>
                <a:uFillTx/>
                <a:latin typeface="Calibri"/>
                <a:ea typeface="+mn-ea"/>
                <a:cs typeface="Calibri Light" panose="020F0302020204030204" pitchFamily="34" charset="0"/>
              </a:rPr>
              <a:t>th</a:t>
            </a: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before the cutoff time to be paid by the 25</a:t>
            </a:r>
            <a:r>
              <a:rPr kumimoji="0" lang="en-US" sz="1702" b="1" i="0" u="none" strike="noStrike" kern="1200" cap="none" spc="0" normalizeH="0" baseline="30000" noProof="0" dirty="0">
                <a:ln>
                  <a:noFill/>
                </a:ln>
                <a:solidFill>
                  <a:srgbClr val="00AEEF"/>
                </a:solidFill>
                <a:effectLst/>
                <a:uLnTx/>
                <a:uFillTx/>
                <a:latin typeface="Calibri"/>
                <a:ea typeface="+mn-ea"/>
                <a:cs typeface="Calibri Light" panose="020F0302020204030204" pitchFamily="34" charset="0"/>
              </a:rPr>
              <a:t>th</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Now determine a fair number of days the payroll Dept requires to perform all relevant Payroll changes and reconcile the payroll let’s say 10 working days.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93646FEC-0DB1-6E6D-3A52-C6B8469C2A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spTree>
    <p:extLst>
      <p:ext uri="{BB962C8B-B14F-4D97-AF65-F5344CB8AC3E}">
        <p14:creationId xmlns:p14="http://schemas.microsoft.com/office/powerpoint/2010/main" val="21450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5D4-9448-286E-8B52-CEE9A27C86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5E387-D6D3-8E57-B9D2-775DA4642BAD}"/>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BFFFAD85-354C-FFB1-65FC-C21569499606}"/>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CBF725ED-9A3E-9423-A4F3-5C379F3F2ECB}"/>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624DBC3A-6573-2C46-49C9-CAAA7900AD12}"/>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Now determine a fair number of days the HR Dept requires to perform all relevant HR changes and Appointments let’s say 10 working days.</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Looking at the Calendar:</a:t>
            </a:r>
          </a:p>
          <a:p>
            <a:pPr marL="342900" marR="0" lvl="0" indent="-342900" algn="l" defTabSz="457611" rtl="0" eaLnBrk="1" fontAlgn="auto" latinLnBrk="0" hangingPunct="1">
              <a:lnSpc>
                <a:spcPct val="100000"/>
              </a:lnSpc>
              <a:spcBef>
                <a:spcPct val="20000"/>
              </a:spcBef>
              <a:spcAft>
                <a:spcPts val="0"/>
              </a:spcAft>
              <a:buClrTx/>
              <a:buSzTx/>
              <a:buAutoNum type="arabicPeriod"/>
              <a:tabLst/>
              <a:defRPr/>
            </a:pPr>
            <a:r>
              <a:rPr lang="en-US" sz="1702" b="1" dirty="0">
                <a:solidFill>
                  <a:srgbClr val="00AEEF"/>
                </a:solidFill>
                <a:latin typeface="Calibri"/>
              </a:rPr>
              <a:t>Pay Date - 24 April 2026</a:t>
            </a:r>
          </a:p>
          <a:p>
            <a:pPr marL="342900" marR="0" lvl="0" indent="-342900" algn="l" defTabSz="457611" rtl="0" eaLnBrk="1" fontAlgn="auto" latinLnBrk="0" hangingPunct="1">
              <a:lnSpc>
                <a:spcPct val="100000"/>
              </a:lnSpc>
              <a:spcBef>
                <a:spcPct val="20000"/>
              </a:spcBef>
              <a:spcAft>
                <a:spcPts val="0"/>
              </a:spcAft>
              <a:buClrTx/>
              <a:buSzTx/>
              <a:buAutoNum type="arabicPeriod"/>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ACB File hit the bank  23 April 2026</a:t>
            </a:r>
          </a:p>
          <a:p>
            <a:pPr marL="342900" marR="0" lvl="0" indent="-342900" algn="l" defTabSz="457611" rtl="0" eaLnBrk="1" fontAlgn="auto" latinLnBrk="0" hangingPunct="1">
              <a:lnSpc>
                <a:spcPct val="100000"/>
              </a:lnSpc>
              <a:spcBef>
                <a:spcPct val="20000"/>
              </a:spcBef>
              <a:spcAft>
                <a:spcPts val="0"/>
              </a:spcAft>
              <a:buClrTx/>
              <a:buSzTx/>
              <a:buAutoNum type="arabicPeriod"/>
              <a:tabLst/>
              <a:defRPr/>
            </a:pPr>
            <a:r>
              <a:rPr lang="en-US" sz="1702" b="1" dirty="0">
                <a:solidFill>
                  <a:srgbClr val="00AEEF"/>
                </a:solidFill>
                <a:latin typeface="Calibri"/>
              </a:rPr>
              <a:t>Payroll starts processing on 10 April 2026</a:t>
            </a:r>
          </a:p>
          <a:p>
            <a:pPr marL="342900" marR="0" lvl="0" indent="-342900" algn="l" defTabSz="457611" rtl="0" eaLnBrk="1" fontAlgn="auto" latinLnBrk="0" hangingPunct="1">
              <a:lnSpc>
                <a:spcPct val="100000"/>
              </a:lnSpc>
              <a:spcBef>
                <a:spcPct val="20000"/>
              </a:spcBef>
              <a:spcAft>
                <a:spcPts val="0"/>
              </a:spcAft>
              <a:buClrTx/>
              <a:buSzTx/>
              <a:buAutoNum type="arabicPeriod"/>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HR Starts Processing on 27 March 2026</a:t>
            </a: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02FBC439-FBAD-491B-5DFD-88A1474A21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2C24A4B5-951C-9638-AC49-BA968DEFF82A}"/>
              </a:ext>
            </a:extLst>
          </p:cNvPr>
          <p:cNvPicPr>
            <a:picLocks noChangeAspect="1"/>
          </p:cNvPicPr>
          <p:nvPr/>
        </p:nvPicPr>
        <p:blipFill>
          <a:blip r:embed="rId4"/>
          <a:stretch>
            <a:fillRect/>
          </a:stretch>
        </p:blipFill>
        <p:spPr>
          <a:xfrm>
            <a:off x="6359999" y="2148292"/>
            <a:ext cx="1721531" cy="1409042"/>
          </a:xfrm>
          <a:prstGeom prst="rect">
            <a:avLst/>
          </a:prstGeom>
        </p:spPr>
      </p:pic>
    </p:spTree>
    <p:extLst>
      <p:ext uri="{BB962C8B-B14F-4D97-AF65-F5344CB8AC3E}">
        <p14:creationId xmlns:p14="http://schemas.microsoft.com/office/powerpoint/2010/main" val="31946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8E90D-BD43-2207-5990-764750CA078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4B36D-47DC-D4D6-57F8-56DED6CF25E1}"/>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45C7618A-F279-41C2-6640-F2B824405835}"/>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7F925E63-B37C-6749-6FAC-6B44A77B1DC4}"/>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2092E5A0-4A0D-3C0B-4195-723982469C0F}"/>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lvl="0" indent="-286007">
              <a:buFont typeface="Arial" panose="020B0604020202020204" pitchFamily="34" charset="0"/>
              <a:buChar char="•"/>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2 - </a:t>
            </a:r>
            <a:r>
              <a:rPr kumimoji="0" lang="en-US" sz="1702" i="0" u="none" strike="noStrike" kern="1200" cap="none" spc="0" normalizeH="0" baseline="0" noProof="0" dirty="0">
                <a:ln>
                  <a:noFill/>
                </a:ln>
                <a:solidFill>
                  <a:srgbClr val="00AEEF"/>
                </a:solidFill>
                <a:effectLst/>
                <a:uLnTx/>
                <a:uFillTx/>
                <a:latin typeface="Calibri"/>
              </a:rPr>
              <a:t>Now </a:t>
            </a:r>
            <a:r>
              <a:rPr lang="en-US" sz="1702" dirty="0">
                <a:solidFill>
                  <a:srgbClr val="00AEEF"/>
                </a:solidFill>
                <a:latin typeface="Calibri"/>
              </a:rPr>
              <a:t>set Event B Change the start and End date to Block HR from Working. Start Date being System date and End date being &gt; End of April 2026.</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17859122-9571-FBF4-E995-319E6941A8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8" name="Picture 7">
            <a:extLst>
              <a:ext uri="{FF2B5EF4-FFF2-40B4-BE49-F238E27FC236}">
                <a16:creationId xmlns:a16="http://schemas.microsoft.com/office/drawing/2014/main" id="{23DEF6A0-09E1-15FD-1603-3A53E22E6DD2}"/>
              </a:ext>
            </a:extLst>
          </p:cNvPr>
          <p:cNvPicPr>
            <a:picLocks noChangeAspect="1"/>
          </p:cNvPicPr>
          <p:nvPr/>
        </p:nvPicPr>
        <p:blipFill>
          <a:blip r:embed="rId4"/>
          <a:stretch>
            <a:fillRect/>
          </a:stretch>
        </p:blipFill>
        <p:spPr>
          <a:xfrm>
            <a:off x="2105607" y="2482154"/>
            <a:ext cx="6988049" cy="482921"/>
          </a:xfrm>
          <a:prstGeom prst="rect">
            <a:avLst/>
          </a:prstGeom>
        </p:spPr>
      </p:pic>
    </p:spTree>
    <p:extLst>
      <p:ext uri="{BB962C8B-B14F-4D97-AF65-F5344CB8AC3E}">
        <p14:creationId xmlns:p14="http://schemas.microsoft.com/office/powerpoint/2010/main" val="37938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7E84-92A0-A4F9-A206-C66FD438141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E33AED-CAFA-C1D8-DAF9-CDE80652536F}"/>
              </a:ext>
            </a:extLst>
          </p:cNvPr>
          <p:cNvSpPr>
            <a:spLocks noGrp="1"/>
          </p:cNvSpPr>
          <p:nvPr>
            <p:ph sz="quarter" idx="10"/>
          </p:nvPr>
        </p:nvSpPr>
        <p:spPr/>
        <p:txBody>
          <a:body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No manual intervention when Medical Aid rates, dependents change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Bonus Provision &amp; RF on Bonus Provision calculated &amp; posted monthly</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General Increases,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What If scenarios, quick &amp; simple</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5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Enhanced reporting</a:t>
            </a:r>
          </a:p>
          <a:p>
            <a:endParaRPr lang="en-GB" dirty="0"/>
          </a:p>
        </p:txBody>
      </p:sp>
      <p:sp>
        <p:nvSpPr>
          <p:cNvPr id="3" name="Title 2">
            <a:extLst>
              <a:ext uri="{FF2B5EF4-FFF2-40B4-BE49-F238E27FC236}">
                <a16:creationId xmlns:a16="http://schemas.microsoft.com/office/drawing/2014/main" id="{6BC455A7-3C04-F8D4-54BD-83933B1FF3F2}"/>
              </a:ext>
            </a:extLst>
          </p:cNvPr>
          <p:cNvSpPr>
            <a:spLocks noGrp="1"/>
          </p:cNvSpPr>
          <p:nvPr>
            <p:ph type="title"/>
          </p:nvPr>
        </p:nvSpPr>
        <p:spPr>
          <a:xfrm>
            <a:off x="127404" y="835355"/>
            <a:ext cx="8477501" cy="481013"/>
          </a:xfrm>
        </p:spPr>
        <p:txBody>
          <a:bodyPr/>
          <a:lstStyle/>
          <a:p>
            <a:r>
              <a:rPr lang="en-GB" sz="2800" dirty="0"/>
              <a:t>Payroll Process</a:t>
            </a:r>
          </a:p>
        </p:txBody>
      </p:sp>
      <p:sp>
        <p:nvSpPr>
          <p:cNvPr id="5" name="Text Placeholder 3">
            <a:extLst>
              <a:ext uri="{FF2B5EF4-FFF2-40B4-BE49-F238E27FC236}">
                <a16:creationId xmlns:a16="http://schemas.microsoft.com/office/drawing/2014/main" id="{55724E21-0865-655E-F467-5F04A332A587}"/>
              </a:ext>
            </a:extLst>
          </p:cNvPr>
          <p:cNvSpPr txBox="1">
            <a:spLocks/>
          </p:cNvSpPr>
          <p:nvPr/>
        </p:nvSpPr>
        <p:spPr>
          <a:xfrm>
            <a:off x="2030535" y="1075861"/>
            <a:ext cx="4503490" cy="421929"/>
          </a:xfrm>
          <a:prstGeom prst="rect">
            <a:avLst/>
          </a:prstGeom>
        </p:spPr>
        <p:txBody>
          <a:bodyPr vert="horz" lIns="0" tIns="0" rIns="0" bIns="0"/>
          <a:lstStyle>
            <a:lvl1pPr marL="0" indent="0" algn="l" defTabSz="457200" rtl="0" eaLnBrk="1" latinLnBrk="0" hangingPunct="1">
              <a:spcBef>
                <a:spcPct val="20000"/>
              </a:spcBef>
              <a:buFont typeface="Arial"/>
              <a:buNone/>
              <a:defRPr sz="2400" b="1" kern="1200">
                <a:solidFill>
                  <a:schemeClr val="bg1"/>
                </a:solidFill>
                <a:latin typeface="+mj-lt"/>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w="6600">
                  <a:solidFill>
                    <a:srgbClr val="6FBAD5"/>
                  </a:solidFill>
                  <a:prstDash val="solid"/>
                </a:ln>
                <a:solidFill>
                  <a:srgbClr val="FFFFFF"/>
                </a:solidFill>
                <a:effectLst>
                  <a:outerShdw dist="38100" dir="2700000" algn="tl" rotWithShape="0">
                    <a:srgbClr val="6FBAD5"/>
                  </a:outerShdw>
                </a:effectLst>
                <a:uLnTx/>
                <a:uFillTx/>
                <a:latin typeface="Calibri"/>
                <a:ea typeface="+mn-ea"/>
                <a:cs typeface="Calibri Light" panose="020F0302020204030204" pitchFamily="34" charset="0"/>
              </a:rPr>
              <a:t>Steps to take into account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ysClr val="window" lastClr="FFFFFF"/>
              </a:solidFill>
              <a:effectLst/>
              <a:uLnTx/>
              <a:uFillTx/>
              <a:latin typeface="Calibri"/>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D6B82A6-7ACB-D2BC-C149-BEAE2ADA26BB}"/>
              </a:ext>
            </a:extLst>
          </p:cNvPr>
          <p:cNvSpPr txBox="1">
            <a:spLocks/>
          </p:cNvSpPr>
          <p:nvPr/>
        </p:nvSpPr>
        <p:spPr>
          <a:xfrm>
            <a:off x="2155951" y="1501420"/>
            <a:ext cx="6988049" cy="1961470"/>
          </a:xfrm>
          <a:prstGeom prst="rect">
            <a:avLst/>
          </a:prstGeom>
        </p:spPr>
        <p:txBody>
          <a:bodyPr vert="horz" lIns="0" tIns="0" rIns="0" bIns="0"/>
          <a:lstStyle>
            <a:lvl1pPr marL="0" indent="0" algn="l" defTabSz="457611" rtl="0" eaLnBrk="1" latinLnBrk="0" hangingPunct="1">
              <a:spcBef>
                <a:spcPct val="20000"/>
              </a:spcBef>
              <a:buFont typeface="Arial"/>
              <a:buNone/>
              <a:defRPr sz="1601" b="0" kern="1200">
                <a:solidFill>
                  <a:schemeClr val="bg1"/>
                </a:solidFill>
                <a:latin typeface="+mn-lt"/>
                <a:ea typeface="+mn-ea"/>
                <a:cs typeface="Calibri Light" panose="020F0302020204030204" pitchFamily="34" charset="0"/>
              </a:defRPr>
            </a:lvl1pPr>
            <a:lvl2pPr marL="743619" indent="-286007" algn="l" defTabSz="457611" rtl="0" eaLnBrk="1" latinLnBrk="0" hangingPunct="1">
              <a:spcBef>
                <a:spcPct val="20000"/>
              </a:spcBef>
              <a:buFont typeface="Arial"/>
              <a:buChar char="–"/>
              <a:defRPr sz="2803" kern="1200">
                <a:solidFill>
                  <a:schemeClr val="tx1"/>
                </a:solidFill>
                <a:latin typeface="+mn-lt"/>
                <a:ea typeface="+mn-ea"/>
                <a:cs typeface="+mn-cs"/>
              </a:defRPr>
            </a:lvl2pPr>
            <a:lvl3pPr marL="1144029" indent="-228806" algn="l" defTabSz="457611" rtl="0" eaLnBrk="1" latinLnBrk="0" hangingPunct="1">
              <a:spcBef>
                <a:spcPct val="20000"/>
              </a:spcBef>
              <a:buFont typeface="Arial"/>
              <a:buChar char="•"/>
              <a:defRPr sz="2402" kern="1200">
                <a:solidFill>
                  <a:schemeClr val="tx1"/>
                </a:solidFill>
                <a:latin typeface="+mn-lt"/>
                <a:ea typeface="+mn-ea"/>
                <a:cs typeface="+mn-cs"/>
              </a:defRPr>
            </a:lvl3pPr>
            <a:lvl4pPr marL="1601640" indent="-228806" algn="l" defTabSz="457611" rtl="0" eaLnBrk="1" latinLnBrk="0" hangingPunct="1">
              <a:spcBef>
                <a:spcPct val="20000"/>
              </a:spcBef>
              <a:buFont typeface="Arial"/>
              <a:buChar char="–"/>
              <a:defRPr sz="2002" kern="1200">
                <a:solidFill>
                  <a:schemeClr val="tx1"/>
                </a:solidFill>
                <a:latin typeface="+mn-lt"/>
                <a:ea typeface="+mn-ea"/>
                <a:cs typeface="+mn-cs"/>
              </a:defRPr>
            </a:lvl4pPr>
            <a:lvl5pPr marL="2059252" indent="-228806" algn="l" defTabSz="457611" rtl="0" eaLnBrk="1" latinLnBrk="0" hangingPunct="1">
              <a:spcBef>
                <a:spcPct val="20000"/>
              </a:spcBef>
              <a:buFont typeface="Arial"/>
              <a:buChar char="»"/>
              <a:defRPr sz="2002" kern="1200">
                <a:solidFill>
                  <a:schemeClr val="tx1"/>
                </a:solidFill>
                <a:latin typeface="+mn-lt"/>
                <a:ea typeface="+mn-ea"/>
                <a:cs typeface="+mn-cs"/>
              </a:defRPr>
            </a:lvl5pPr>
            <a:lvl6pPr marL="2516863" indent="-228806" algn="l" defTabSz="457611" rtl="0" eaLnBrk="1" latinLnBrk="0" hangingPunct="1">
              <a:spcBef>
                <a:spcPct val="20000"/>
              </a:spcBef>
              <a:buFont typeface="Arial"/>
              <a:buChar char="•"/>
              <a:defRPr sz="2002" kern="1200">
                <a:solidFill>
                  <a:schemeClr val="tx1"/>
                </a:solidFill>
                <a:latin typeface="+mn-lt"/>
                <a:ea typeface="+mn-ea"/>
                <a:cs typeface="+mn-cs"/>
              </a:defRPr>
            </a:lvl6pPr>
            <a:lvl7pPr marL="2974475" indent="-228806" algn="l" defTabSz="457611" rtl="0" eaLnBrk="1" latinLnBrk="0" hangingPunct="1">
              <a:spcBef>
                <a:spcPct val="20000"/>
              </a:spcBef>
              <a:buFont typeface="Arial"/>
              <a:buChar char="•"/>
              <a:defRPr sz="2002" kern="1200">
                <a:solidFill>
                  <a:schemeClr val="tx1"/>
                </a:solidFill>
                <a:latin typeface="+mn-lt"/>
                <a:ea typeface="+mn-ea"/>
                <a:cs typeface="+mn-cs"/>
              </a:defRPr>
            </a:lvl7pPr>
            <a:lvl8pPr marL="3432086" indent="-228806" algn="l" defTabSz="457611" rtl="0" eaLnBrk="1" latinLnBrk="0" hangingPunct="1">
              <a:spcBef>
                <a:spcPct val="20000"/>
              </a:spcBef>
              <a:buFont typeface="Arial"/>
              <a:buChar char="•"/>
              <a:defRPr sz="2002" kern="1200">
                <a:solidFill>
                  <a:schemeClr val="tx1"/>
                </a:solidFill>
                <a:latin typeface="+mn-lt"/>
                <a:ea typeface="+mn-ea"/>
                <a:cs typeface="+mn-cs"/>
              </a:defRPr>
            </a:lvl8pPr>
            <a:lvl9pPr marL="3889698" indent="-228806" algn="l" defTabSz="457611" rtl="0" eaLnBrk="1" latinLnBrk="0" hangingPunct="1">
              <a:spcBef>
                <a:spcPct val="20000"/>
              </a:spcBef>
              <a:buFont typeface="Arial"/>
              <a:buChar char="•"/>
              <a:defRPr sz="2002" kern="1200">
                <a:solidFill>
                  <a:schemeClr val="tx1"/>
                </a:solidFill>
                <a:latin typeface="+mn-lt"/>
                <a:ea typeface="+mn-ea"/>
                <a:cs typeface="+mn-cs"/>
              </a:defRPr>
            </a:lvl9pPr>
          </a:lstStyle>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For the purpose of this explanation</a:t>
            </a:r>
            <a:r>
              <a:rPr kumimoji="0" lang="en-US" sz="1702"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 the financial Year runs from </a:t>
            </a:r>
            <a:r>
              <a:rPr kumimoji="0" lang="en-US" sz="1702" b="1" i="0" u="none" strike="noStrike" kern="1200" cap="none" spc="0" normalizeH="0" noProof="0" dirty="0">
                <a:ln>
                  <a:noFill/>
                </a:ln>
                <a:solidFill>
                  <a:srgbClr val="00AEEF"/>
                </a:solidFill>
                <a:effectLst/>
                <a:uLnTx/>
                <a:uFillTx/>
                <a:latin typeface="Calibri"/>
                <a:ea typeface="+mn-ea"/>
                <a:cs typeface="Calibri Light" panose="020F0302020204030204" pitchFamily="34" charset="0"/>
              </a:rPr>
              <a:t>March to February.</a:t>
            </a: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Step 1 - </a:t>
            </a:r>
            <a:r>
              <a:rPr kumimoji="0" lang="en-US" sz="1702" i="0" u="none" strike="noStrike" kern="1200" cap="none" spc="0" normalizeH="0" baseline="0" noProof="0" dirty="0">
                <a:ln>
                  <a:noFill/>
                </a:ln>
                <a:solidFill>
                  <a:srgbClr val="00AEEF"/>
                </a:solidFill>
                <a:effectLst/>
                <a:uLnTx/>
                <a:uFillTx/>
                <a:latin typeface="Calibri"/>
              </a:rPr>
              <a:t>Now run {</a:t>
            </a:r>
            <a:r>
              <a:rPr lang="en-US" sz="1702" dirty="0">
                <a:solidFill>
                  <a:srgbClr val="00AEEF"/>
                </a:solidFill>
                <a:latin typeface="Calibri"/>
              </a:rPr>
              <a:t>FGLP-5} and run the option as a final Posting – This will now post all Payroll transactions not posted for March 2026  in Payroll cycle 1 and increment the Payroll cycle to 2.</a:t>
            </a: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R="0" lvl="0" algn="l" defTabSz="457611" rtl="0" eaLnBrk="1" fontAlgn="auto" latinLnBrk="0" hangingPunct="1">
              <a:lnSpc>
                <a:spcPct val="100000"/>
              </a:lnSpc>
              <a:spcBef>
                <a:spcPct val="20000"/>
              </a:spcBef>
              <a:spcAft>
                <a:spcPts val="0"/>
              </a:spcAft>
              <a:buClrTx/>
              <a:buSzTx/>
              <a:tabLst/>
              <a:defRPr/>
            </a:pPr>
            <a:r>
              <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rPr>
              <a:t> </a:t>
            </a: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a:p>
            <a:pPr marL="286007" marR="0" lvl="0" indent="-286007" algn="l" defTabSz="457611"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2" b="1" i="0" u="none" strike="noStrike" kern="1200" cap="none" spc="0" normalizeH="0" baseline="0" noProof="0" dirty="0">
              <a:ln>
                <a:noFill/>
              </a:ln>
              <a:solidFill>
                <a:srgbClr val="00AEEF"/>
              </a:solidFill>
              <a:effectLst/>
              <a:uLnTx/>
              <a:uFillTx/>
              <a:latin typeface="Calibri"/>
              <a:ea typeface="+mn-ea"/>
              <a:cs typeface="Calibri Light" panose="020F0302020204030204" pitchFamily="34" charset="0"/>
            </a:endParaRPr>
          </a:p>
        </p:txBody>
      </p:sp>
      <p:pic>
        <p:nvPicPr>
          <p:cNvPr id="7" name="Picture 6">
            <a:extLst>
              <a:ext uri="{FF2B5EF4-FFF2-40B4-BE49-F238E27FC236}">
                <a16:creationId xmlns:a16="http://schemas.microsoft.com/office/drawing/2014/main" id="{B9ADF298-04DA-20BB-A8C3-D2A3D9BE0C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39" y="1556543"/>
            <a:ext cx="1929452" cy="2592541"/>
          </a:xfrm>
          <a:prstGeom prst="rect">
            <a:avLst/>
          </a:prstGeom>
        </p:spPr>
      </p:pic>
      <p:pic>
        <p:nvPicPr>
          <p:cNvPr id="9" name="Picture 8">
            <a:extLst>
              <a:ext uri="{FF2B5EF4-FFF2-40B4-BE49-F238E27FC236}">
                <a16:creationId xmlns:a16="http://schemas.microsoft.com/office/drawing/2014/main" id="{B06EF9F2-F57C-5368-C202-19B6349CBFD5}"/>
              </a:ext>
            </a:extLst>
          </p:cNvPr>
          <p:cNvPicPr>
            <a:picLocks noChangeAspect="1"/>
          </p:cNvPicPr>
          <p:nvPr/>
        </p:nvPicPr>
        <p:blipFill>
          <a:blip r:embed="rId4"/>
          <a:stretch>
            <a:fillRect/>
          </a:stretch>
        </p:blipFill>
        <p:spPr>
          <a:xfrm>
            <a:off x="2446567" y="2914480"/>
            <a:ext cx="6406816" cy="1096819"/>
          </a:xfrm>
          <a:prstGeom prst="rect">
            <a:avLst/>
          </a:prstGeom>
        </p:spPr>
      </p:pic>
    </p:spTree>
    <p:extLst>
      <p:ext uri="{BB962C8B-B14F-4D97-AF65-F5344CB8AC3E}">
        <p14:creationId xmlns:p14="http://schemas.microsoft.com/office/powerpoint/2010/main" val="1659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3753</TotalTime>
  <Words>2307</Words>
  <Application>Microsoft Office PowerPoint</Application>
  <PresentationFormat>Custom</PresentationFormat>
  <Paragraphs>528</Paragraphs>
  <Slides>32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Lato Light</vt:lpstr>
      <vt:lpstr>Roboto Medium</vt:lpstr>
      <vt:lpstr>Wingdings</vt:lpstr>
      <vt:lpstr>Title Slides</vt:lpstr>
      <vt:lpstr>Index Slides</vt:lpstr>
      <vt:lpstr>Content Slides</vt:lpstr>
      <vt:lpstr>Driving Efficiency &amp; Simplifying Payroll ReconciliationsTitle</vt:lpstr>
      <vt:lpstr>DISCLAIMER</vt:lpstr>
      <vt:lpstr>Agenda </vt:lpstr>
      <vt:lpstr>PowerPoint Presentation</vt:lpstr>
      <vt:lpstr>PowerPoint Presentation</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Payroll Process</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Allie De Nysschen</cp:lastModifiedBy>
  <cp:revision>192</cp:revision>
  <dcterms:created xsi:type="dcterms:W3CDTF">2023-07-06T09:53:04Z</dcterms:created>
  <dcterms:modified xsi:type="dcterms:W3CDTF">2026-03-18T07:41:57Z</dcterms:modified>
</cp:coreProperties>
</file>