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9271"/>
    <a:srgbClr val="0919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04" autoAdjust="0"/>
    <p:restoredTop sz="94660"/>
  </p:normalViewPr>
  <p:slideViewPr>
    <p:cSldViewPr snapToGrid="0">
      <p:cViewPr varScale="1">
        <p:scale>
          <a:sx n="98" d="100"/>
          <a:sy n="98" d="100"/>
        </p:scale>
        <p:origin x="10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72494-925D-4897-A5B1-B0C388BD07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7A575B-4C92-430B-867D-53E3E5A641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C204F1-B92C-4734-93B0-65909306E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1383-3CC8-4A9D-B044-9F9510664297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2DB5EA-1A75-4A79-91DF-02E16AC88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1E39ED-FDDD-4D88-AD5F-32718A455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6BFD6-4B17-47DD-A39D-34407E8F9A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136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F4A9B-ABB7-4879-8B03-0992907AA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3A244D-719F-4F67-ADE8-273266146D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5FD148-7040-4627-B5E2-C2F16EAF5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1383-3CC8-4A9D-B044-9F9510664297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85AEFC-245F-4D8F-B0D1-4AF86BE5E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62EF80-783B-4018-86DD-8408FCA01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6BFD6-4B17-47DD-A39D-34407E8F9A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301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A63EC8D-A454-4677-AB31-8C0C656A08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BE78F6-A8DA-41B0-BCF4-52A6251AF2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8AE850-36CA-4530-BFD4-6AF3AFDF1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1383-3CC8-4A9D-B044-9F9510664297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996342-E7EC-4E85-BF39-6CDD654AE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7B826B-386D-4E62-939C-6C865DE8A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6BFD6-4B17-47DD-A39D-34407E8F9A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099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4499F-7CE3-4713-B8D4-8FA3EC556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9C9A6C-2497-417F-8A47-0FB7D9E8D8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973088-4927-4AA4-A428-84E523F74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1383-3CC8-4A9D-B044-9F9510664297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ABAC83-5A28-486F-A61B-26BC13FC6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5C5644-73D5-4649-AC88-E24D43B1D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6BFD6-4B17-47DD-A39D-34407E8F9A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151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9EDA8-ADA4-40B6-9A9C-FADD90DEA3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E92D9F-CAA8-4D7F-83F9-FEDFEEC42D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96FA8B-7DD3-42C0-8C35-CACBC2274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1383-3CC8-4A9D-B044-9F9510664297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D53518-F802-442F-A995-2BEB18BEE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ABD283-9027-446E-9D5A-8A2BEDAE3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6BFD6-4B17-47DD-A39D-34407E8F9A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711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27481-0241-49FE-A0C2-2EE7171A2D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376D03-4AD9-4C05-8087-1BF8DDD51E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ADA4F2-D36D-4B78-8D38-6F53B213DE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46D6B5-9E75-4510-8059-FFFF2AE1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1383-3CC8-4A9D-B044-9F9510664297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11159B-7869-4847-A8DF-8DC0EB95F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911BC6-BAB7-4CF2-BE9D-E01E42AD3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6BFD6-4B17-47DD-A39D-34407E8F9A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598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D680F7-895E-4386-A0A0-0285130E2E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B469A1-129B-4E47-9B96-F03E7FFD69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AEE151-759D-4D2C-8307-9A52CE24DE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882EF0-2AD3-4E01-A0BC-8774062560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B8A78B-F829-4A57-9413-EB26B76245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99A0088-6993-429C-8A16-8B93B492F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1383-3CC8-4A9D-B044-9F9510664297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D31F50-1742-4C6B-BB0E-E8049B20D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FFE1FF-0DA4-415A-B092-DAB7B960D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6BFD6-4B17-47DD-A39D-34407E8F9A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409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B40C9-1D20-4D31-B46E-7EAA3D4D0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F3F6B9E-D614-4DA2-AC55-FCDF83EFC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1383-3CC8-4A9D-B044-9F9510664297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B80D24-C2D0-449A-8843-411B78CA2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416889-12DF-4768-99FA-440F4A50D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6BFD6-4B17-47DD-A39D-34407E8F9A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459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AF02B8-C798-4454-963A-E5F8E0C9E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1383-3CC8-4A9D-B044-9F9510664297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8079BFC-7BDA-4118-97DC-4EBA9D4B4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E7C179-0858-4A63-A7E2-907E9A953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6BFD6-4B17-47DD-A39D-34407E8F9A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61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83974-2F69-49A3-AF6C-3F3FBFDF9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577795-FD4D-44D9-9BDB-40FEB9EB9E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04A252-8FCE-401B-9638-2D728766D0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C1DD0A-0290-412F-91FA-0DB408E39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1383-3CC8-4A9D-B044-9F9510664297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7D5404-7683-4995-9F48-727B97D37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E16931-1623-4AE5-9941-BA80F026B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6BFD6-4B17-47DD-A39D-34407E8F9A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981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2FCBA6-2A03-40B8-9A42-ED4ABC4C9E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1523DE-C5CD-45FA-B768-227F37DC80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650D36-8C4B-4215-91ED-D84CFF144D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A52D22-C87F-4B9F-801D-4A139D5E7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1383-3CC8-4A9D-B044-9F9510664297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FDBCCA-191D-4EC6-A3A4-B039D3578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5BE398-F377-4A23-BBB7-1B61C2EA1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6BFD6-4B17-47DD-A39D-34407E8F9A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663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38D17FB-6E18-4BF1-A2A9-B7441B619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1E8E28-E0A2-426C-8F19-0840F5327C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BB2108-313D-40BB-911D-390CB62FD2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41383-3CC8-4A9D-B044-9F9510664297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06CB13-77AE-4B70-BAEA-2724A6C706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63AC08-F0DB-4D78-97E0-B16C5075ED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A6BFD6-4B17-47DD-A39D-34407E8F9A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55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svg"/><Relationship Id="rId7" Type="http://schemas.openxmlformats.org/officeDocument/2006/relationships/image" Target="../media/image20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5" Type="http://schemas.openxmlformats.org/officeDocument/2006/relationships/image" Target="../media/image18.svg"/><Relationship Id="rId4" Type="http://schemas.openxmlformats.org/officeDocument/2006/relationships/image" Target="../media/image17.png"/><Relationship Id="rId9" Type="http://schemas.openxmlformats.org/officeDocument/2006/relationships/image" Target="../media/image22.sv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E5C7EA9-9C4F-4030-AE49-62791C314A22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8"/>
          </a:xfrm>
          <a:prstGeom prst="rect">
            <a:avLst/>
          </a:prstGeom>
        </p:spPr>
      </p:pic>
      <p:pic>
        <p:nvPicPr>
          <p:cNvPr id="5" name="image2.png">
            <a:extLst>
              <a:ext uri="{FF2B5EF4-FFF2-40B4-BE49-F238E27FC236}">
                <a16:creationId xmlns:a16="http://schemas.microsoft.com/office/drawing/2014/main" id="{9EA062E1-28D7-420E-B916-096022F156AF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96252" y="405129"/>
            <a:ext cx="2577148" cy="1059604"/>
          </a:xfrm>
          <a:prstGeom prst="rect">
            <a:avLst/>
          </a:prstGeom>
          <a:ln/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9B3216F-B8D8-4EB4-8652-014DB412F39C}"/>
              </a:ext>
            </a:extLst>
          </p:cNvPr>
          <p:cNvSpPr/>
          <p:nvPr/>
        </p:nvSpPr>
        <p:spPr>
          <a:xfrm>
            <a:off x="391162" y="2429752"/>
            <a:ext cx="6560969" cy="1230116"/>
          </a:xfrm>
          <a:prstGeom prst="rect">
            <a:avLst/>
          </a:prstGeom>
          <a:solidFill>
            <a:srgbClr val="09195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Consolas" panose="020B0609020204030204" pitchFamily="49" charset="0"/>
              </a:rPr>
              <a:t>AI in HR &amp; Payroll: Governance, Ethics &amp; Practical Use Cases</a:t>
            </a:r>
            <a:endParaRPr lang="en-US" sz="28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algn="ctr"/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F8A4933-5571-4004-8461-01E4B2776024}"/>
              </a:ext>
            </a:extLst>
          </p:cNvPr>
          <p:cNvSpPr txBox="1"/>
          <p:nvPr/>
        </p:nvSpPr>
        <p:spPr>
          <a:xfrm>
            <a:off x="274620" y="3653318"/>
            <a:ext cx="5050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ITS Integrator User Group Conference 2026</a:t>
            </a:r>
            <a:endParaRPr lang="en-US" dirty="0">
              <a:solidFill>
                <a:srgbClr val="002060"/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FA441EC-2992-407F-B15F-7808A80BC6BE}"/>
              </a:ext>
            </a:extLst>
          </p:cNvPr>
          <p:cNvGrpSpPr/>
          <p:nvPr/>
        </p:nvGrpSpPr>
        <p:grpSpPr>
          <a:xfrm>
            <a:off x="5526742" y="1189796"/>
            <a:ext cx="6665258" cy="5668202"/>
            <a:chOff x="5526742" y="1110740"/>
            <a:chExt cx="6665258" cy="5668202"/>
          </a:xfr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20213B68-D3C6-4085-AC96-2F521058B4FD}"/>
                </a:ext>
              </a:extLst>
            </p:cNvPr>
            <p:cNvGrpSpPr/>
            <p:nvPr/>
          </p:nvGrpSpPr>
          <p:grpSpPr>
            <a:xfrm>
              <a:off x="5526742" y="1110740"/>
              <a:ext cx="6665258" cy="5668202"/>
              <a:chOff x="5526742" y="1992674"/>
              <a:chExt cx="6665258" cy="5668202"/>
            </a:xfrm>
            <a:grpFill/>
          </p:grpSpPr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8ADA500C-78B9-4F4D-A958-C66B542FD701}"/>
                  </a:ext>
                </a:extLst>
              </p:cNvPr>
              <p:cNvGrpSpPr/>
              <p:nvPr/>
            </p:nvGrpSpPr>
            <p:grpSpPr>
              <a:xfrm>
                <a:off x="5526742" y="1992674"/>
                <a:ext cx="6665258" cy="4865326"/>
                <a:chOff x="5750861" y="2996720"/>
                <a:chExt cx="6665258" cy="4865326"/>
              </a:xfrm>
              <a:grpFill/>
            </p:grpSpPr>
            <p:sp>
              <p:nvSpPr>
                <p:cNvPr id="16" name="Rectangle: Diagonal Corners Snipped 15">
                  <a:extLst>
                    <a:ext uri="{FF2B5EF4-FFF2-40B4-BE49-F238E27FC236}">
                      <a16:creationId xmlns:a16="http://schemas.microsoft.com/office/drawing/2014/main" id="{6D2DA199-6989-42BB-9834-737399AD459D}"/>
                    </a:ext>
                  </a:extLst>
                </p:cNvPr>
                <p:cNvSpPr/>
                <p:nvPr/>
              </p:nvSpPr>
              <p:spPr>
                <a:xfrm>
                  <a:off x="8659906" y="2996720"/>
                  <a:ext cx="1595718" cy="1488141"/>
                </a:xfrm>
                <a:prstGeom prst="snip2DiagRect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" name="Rectangle: Diagonal Corners Snipped 16">
                  <a:extLst>
                    <a:ext uri="{FF2B5EF4-FFF2-40B4-BE49-F238E27FC236}">
                      <a16:creationId xmlns:a16="http://schemas.microsoft.com/office/drawing/2014/main" id="{7301F166-EC21-460B-B7E3-F6F6C6C543B7}"/>
                    </a:ext>
                  </a:extLst>
                </p:cNvPr>
                <p:cNvSpPr/>
                <p:nvPr/>
              </p:nvSpPr>
              <p:spPr>
                <a:xfrm>
                  <a:off x="10304929" y="3294482"/>
                  <a:ext cx="1595718" cy="1488141"/>
                </a:xfrm>
                <a:prstGeom prst="snip2DiagRect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8" name="Rectangle: Diagonal Corners Snipped 17">
                  <a:extLst>
                    <a:ext uri="{FF2B5EF4-FFF2-40B4-BE49-F238E27FC236}">
                      <a16:creationId xmlns:a16="http://schemas.microsoft.com/office/drawing/2014/main" id="{A3BB5A1A-2CF9-4C9C-BE68-A60B33622B59}"/>
                    </a:ext>
                  </a:extLst>
                </p:cNvPr>
                <p:cNvSpPr/>
                <p:nvPr/>
              </p:nvSpPr>
              <p:spPr>
                <a:xfrm>
                  <a:off x="8901954" y="4547614"/>
                  <a:ext cx="1595718" cy="1488141"/>
                </a:xfrm>
                <a:prstGeom prst="snip2DiagRect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" name="Rectangle: Diagonal Corners Snipped 18">
                  <a:extLst>
                    <a:ext uri="{FF2B5EF4-FFF2-40B4-BE49-F238E27FC236}">
                      <a16:creationId xmlns:a16="http://schemas.microsoft.com/office/drawing/2014/main" id="{D3E4A565-D334-4C28-8DE0-86819FF293E8}"/>
                    </a:ext>
                  </a:extLst>
                </p:cNvPr>
                <p:cNvSpPr/>
                <p:nvPr/>
              </p:nvSpPr>
              <p:spPr>
                <a:xfrm>
                  <a:off x="10564907" y="4826090"/>
                  <a:ext cx="1595718" cy="1488141"/>
                </a:xfrm>
                <a:prstGeom prst="snip2DiagRect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0" name="Rectangle: Diagonal Corners Snipped 19">
                  <a:extLst>
                    <a:ext uri="{FF2B5EF4-FFF2-40B4-BE49-F238E27FC236}">
                      <a16:creationId xmlns:a16="http://schemas.microsoft.com/office/drawing/2014/main" id="{4FC66668-025E-43F6-A19D-F2480BA7509D}"/>
                    </a:ext>
                  </a:extLst>
                </p:cNvPr>
                <p:cNvSpPr/>
                <p:nvPr/>
              </p:nvSpPr>
              <p:spPr>
                <a:xfrm>
                  <a:off x="7225555" y="4235823"/>
                  <a:ext cx="1595718" cy="1488141"/>
                </a:xfrm>
                <a:prstGeom prst="snip2DiagRect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" name="Rectangle: Diagonal Corners Snipped 20">
                  <a:extLst>
                    <a:ext uri="{FF2B5EF4-FFF2-40B4-BE49-F238E27FC236}">
                      <a16:creationId xmlns:a16="http://schemas.microsoft.com/office/drawing/2014/main" id="{EC33BEE0-8528-4EDA-AC43-B24B6669D03C}"/>
                    </a:ext>
                  </a:extLst>
                </p:cNvPr>
                <p:cNvSpPr/>
                <p:nvPr/>
              </p:nvSpPr>
              <p:spPr>
                <a:xfrm>
                  <a:off x="7463121" y="5794243"/>
                  <a:ext cx="1662953" cy="1548108"/>
                </a:xfrm>
                <a:prstGeom prst="snip2DiagRect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" name="Rectangle: Diagonal Corners Snipped 21">
                  <a:extLst>
                    <a:ext uri="{FF2B5EF4-FFF2-40B4-BE49-F238E27FC236}">
                      <a16:creationId xmlns:a16="http://schemas.microsoft.com/office/drawing/2014/main" id="{274E299D-5904-4861-9E70-4CEBF0CCC5BD}"/>
                    </a:ext>
                  </a:extLst>
                </p:cNvPr>
                <p:cNvSpPr/>
                <p:nvPr/>
              </p:nvSpPr>
              <p:spPr>
                <a:xfrm>
                  <a:off x="5750861" y="5535982"/>
                  <a:ext cx="1662953" cy="1548107"/>
                </a:xfrm>
                <a:prstGeom prst="snip2DiagRect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3" name="Rectangle: Diagonal Corners Snipped 22">
                  <a:extLst>
                    <a:ext uri="{FF2B5EF4-FFF2-40B4-BE49-F238E27FC236}">
                      <a16:creationId xmlns:a16="http://schemas.microsoft.com/office/drawing/2014/main" id="{B89B23FA-ED64-41C6-A779-BE5DEF932367}"/>
                    </a:ext>
                  </a:extLst>
                </p:cNvPr>
                <p:cNvSpPr/>
                <p:nvPr/>
              </p:nvSpPr>
              <p:spPr>
                <a:xfrm>
                  <a:off x="9175379" y="6098508"/>
                  <a:ext cx="1595718" cy="1488141"/>
                </a:xfrm>
                <a:prstGeom prst="snip2DiagRect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" name="Rectangle: Diagonal Corners Snipped 23">
                  <a:extLst>
                    <a:ext uri="{FF2B5EF4-FFF2-40B4-BE49-F238E27FC236}">
                      <a16:creationId xmlns:a16="http://schemas.microsoft.com/office/drawing/2014/main" id="{EBE4EABC-68A5-4735-8E0D-3775E2F46726}"/>
                    </a:ext>
                  </a:extLst>
                </p:cNvPr>
                <p:cNvSpPr/>
                <p:nvPr/>
              </p:nvSpPr>
              <p:spPr>
                <a:xfrm>
                  <a:off x="10820401" y="6373905"/>
                  <a:ext cx="1595718" cy="1488141"/>
                </a:xfrm>
                <a:prstGeom prst="snip2DiagRect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3" name="Rectangle: Diagonal Corners Snipped 12">
                <a:extLst>
                  <a:ext uri="{FF2B5EF4-FFF2-40B4-BE49-F238E27FC236}">
                    <a16:creationId xmlns:a16="http://schemas.microsoft.com/office/drawing/2014/main" id="{5ADC0B82-12E8-4484-A862-81774FD9857F}"/>
                  </a:ext>
                </a:extLst>
              </p:cNvPr>
              <p:cNvSpPr/>
              <p:nvPr/>
            </p:nvSpPr>
            <p:spPr>
              <a:xfrm>
                <a:off x="5800169" y="6150636"/>
                <a:ext cx="1620446" cy="1169600"/>
              </a:xfrm>
              <a:prstGeom prst="snip2DiagRect">
                <a:avLst>
                  <a:gd name="adj1" fmla="val 2606"/>
                  <a:gd name="adj2" fmla="val 16667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Rectangle: Diagonal Corners Snipped 13">
                <a:extLst>
                  <a:ext uri="{FF2B5EF4-FFF2-40B4-BE49-F238E27FC236}">
                    <a16:creationId xmlns:a16="http://schemas.microsoft.com/office/drawing/2014/main" id="{029B2069-432C-4222-9D94-98B6AA478A39}"/>
                  </a:ext>
                </a:extLst>
              </p:cNvPr>
              <p:cNvSpPr/>
              <p:nvPr/>
            </p:nvSpPr>
            <p:spPr>
              <a:xfrm>
                <a:off x="7507938" y="6401058"/>
                <a:ext cx="1618501" cy="1186662"/>
              </a:xfrm>
              <a:prstGeom prst="snip2Diag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Rectangle: Diagonal Corners Snipped 14">
                <a:extLst>
                  <a:ext uri="{FF2B5EF4-FFF2-40B4-BE49-F238E27FC236}">
                    <a16:creationId xmlns:a16="http://schemas.microsoft.com/office/drawing/2014/main" id="{FE782C1D-CBFD-414E-863E-C2E8B415EE27}"/>
                  </a:ext>
                </a:extLst>
              </p:cNvPr>
              <p:cNvSpPr/>
              <p:nvPr/>
            </p:nvSpPr>
            <p:spPr>
              <a:xfrm>
                <a:off x="9162321" y="6645356"/>
                <a:ext cx="1595718" cy="1015520"/>
              </a:xfrm>
              <a:prstGeom prst="snip2Diag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967345A-9F4D-4F7C-B0D3-4A28C71E7963}"/>
                </a:ext>
              </a:extLst>
            </p:cNvPr>
            <p:cNvSpPr/>
            <p:nvPr/>
          </p:nvSpPr>
          <p:spPr>
            <a:xfrm>
              <a:off x="10861549" y="6007442"/>
              <a:ext cx="1330451" cy="653293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451FEE63-B673-44EC-B424-B91235094997}"/>
              </a:ext>
            </a:extLst>
          </p:cNvPr>
          <p:cNvSpPr/>
          <p:nvPr/>
        </p:nvSpPr>
        <p:spPr>
          <a:xfrm>
            <a:off x="391161" y="4110192"/>
            <a:ext cx="5086273" cy="87836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936BB05-2A44-4BD0-96DA-A21EF6283E5D}"/>
              </a:ext>
            </a:extLst>
          </p:cNvPr>
          <p:cNvSpPr txBox="1"/>
          <p:nvPr/>
        </p:nvSpPr>
        <p:spPr>
          <a:xfrm>
            <a:off x="496252" y="4228831"/>
            <a:ext cx="4963255" cy="13029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0">
              <a:spcBef>
                <a:spcPts val="0"/>
              </a:spcBef>
              <a:spcAft>
                <a:spcPts val="800"/>
              </a:spcAft>
            </a:pPr>
            <a:r>
              <a:rPr lang="en-US" sz="1800" b="1" i="0" u="none" strike="noStrike" dirty="0">
                <a:solidFill>
                  <a:srgbClr val="A09271"/>
                </a:solidFill>
                <a:effectLst/>
                <a:latin typeface="Century Gothic" panose="020B0502020202020204" pitchFamily="34" charset="0"/>
              </a:rPr>
              <a:t>Driving Institutional Progress through ERP Innovation in the Digital Era</a:t>
            </a:r>
            <a:endParaRPr lang="en-US" b="0" dirty="0">
              <a:solidFill>
                <a:srgbClr val="A09271"/>
              </a:solidFill>
              <a:effectLst/>
            </a:endParaRPr>
          </a:p>
          <a:p>
            <a:br>
              <a:rPr lang="en-US" dirty="0"/>
            </a:br>
            <a:endParaRPr lang="en-US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0CDB974A-1DC8-4236-8EEB-4724FCB8FBA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3656" y="118209"/>
            <a:ext cx="1460485" cy="1253132"/>
          </a:xfrm>
          <a:prstGeom prst="snip2DiagRect">
            <a:avLst/>
          </a:prstGeom>
          <a:ln>
            <a:solidFill>
              <a:srgbClr val="0070C0"/>
            </a:solidFill>
          </a:ln>
        </p:spPr>
      </p:pic>
      <p:sp>
        <p:nvSpPr>
          <p:cNvPr id="28" name="Rectangle: Single Corner Snipped 27">
            <a:extLst>
              <a:ext uri="{FF2B5EF4-FFF2-40B4-BE49-F238E27FC236}">
                <a16:creationId xmlns:a16="http://schemas.microsoft.com/office/drawing/2014/main" id="{19F7059C-44E1-4823-9299-E595225B0A5F}"/>
              </a:ext>
            </a:extLst>
          </p:cNvPr>
          <p:cNvSpPr/>
          <p:nvPr/>
        </p:nvSpPr>
        <p:spPr>
          <a:xfrm>
            <a:off x="341855" y="5129314"/>
            <a:ext cx="5312336" cy="1169600"/>
          </a:xfrm>
          <a:prstGeom prst="snip1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3F4FE19-0E36-481F-9548-A53F651F970F}"/>
              </a:ext>
            </a:extLst>
          </p:cNvPr>
          <p:cNvSpPr txBox="1"/>
          <p:nvPr/>
        </p:nvSpPr>
        <p:spPr>
          <a:xfrm>
            <a:off x="496252" y="5246216"/>
            <a:ext cx="50080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  <a:latin typeface="Bahnschrift SemiBold SemiConden" panose="020B0502040204020203" pitchFamily="34" charset="0"/>
              </a:rPr>
              <a:t>Presentation by: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82E7742-0DC0-4049-AC6E-0D2629FD6C50}"/>
              </a:ext>
            </a:extLst>
          </p:cNvPr>
          <p:cNvSpPr txBox="1"/>
          <p:nvPr/>
        </p:nvSpPr>
        <p:spPr>
          <a:xfrm>
            <a:off x="497245" y="5548892"/>
            <a:ext cx="498018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</a:rPr>
              <a:t>Dr Queen </a:t>
            </a:r>
            <a:r>
              <a:rPr lang="en-US" sz="2400" b="1" dirty="0" err="1">
                <a:solidFill>
                  <a:srgbClr val="002060"/>
                </a:solidFill>
              </a:rPr>
              <a:t>Ntombikayise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Ambe</a:t>
            </a:r>
            <a:endParaRPr lang="en-US" sz="2400" b="1" dirty="0">
              <a:solidFill>
                <a:srgbClr val="002060"/>
              </a:solidFill>
            </a:endParaRPr>
          </a:p>
          <a:p>
            <a:r>
              <a:rPr lang="en-US" sz="1400" b="1" dirty="0">
                <a:solidFill>
                  <a:srgbClr val="002060"/>
                </a:solidFill>
              </a:rPr>
              <a:t>Director: </a:t>
            </a:r>
            <a:r>
              <a:rPr lang="en-US" sz="1100" b="0" i="0" u="none" strike="noStrike" dirty="0">
                <a:solidFill>
                  <a:srgbClr val="333333"/>
                </a:solidFill>
                <a:effectLst/>
                <a:latin typeface="DejaVu Sans"/>
              </a:rPr>
              <a:t>REWARDS,BENEFITS &amp; PAYROLL</a:t>
            </a:r>
            <a:r>
              <a:rPr lang="en-US" sz="1100" dirty="0"/>
              <a:t> </a:t>
            </a:r>
            <a:endParaRPr lang="en-US" sz="11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56935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inus Sign 1">
            <a:extLst>
              <a:ext uri="{FF2B5EF4-FFF2-40B4-BE49-F238E27FC236}">
                <a16:creationId xmlns:a16="http://schemas.microsoft.com/office/drawing/2014/main" id="{D84A0368-71AE-400F-9C28-87A9DB78F7C5}"/>
              </a:ext>
            </a:extLst>
          </p:cNvPr>
          <p:cNvSpPr/>
          <p:nvPr/>
        </p:nvSpPr>
        <p:spPr>
          <a:xfrm>
            <a:off x="-1596022" y="1096778"/>
            <a:ext cx="15087600" cy="474134"/>
          </a:xfrm>
          <a:prstGeom prst="mathMinus">
            <a:avLst/>
          </a:prstGeom>
          <a:solidFill>
            <a:srgbClr val="A09271"/>
          </a:solidFill>
          <a:ln>
            <a:solidFill>
              <a:srgbClr val="A092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36F8AC1-82B6-42B1-BBFB-ECAEE02357D2}"/>
              </a:ext>
            </a:extLst>
          </p:cNvPr>
          <p:cNvSpPr txBox="1"/>
          <p:nvPr/>
        </p:nvSpPr>
        <p:spPr>
          <a:xfrm>
            <a:off x="4299536" y="97461"/>
            <a:ext cx="2748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AI Embedded in the </a:t>
            </a:r>
          </a:p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Payroll Lifecycle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sz="12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9BAE1C3-AEAD-4331-8F1E-AD00F299F51D}"/>
              </a:ext>
            </a:extLst>
          </p:cNvPr>
          <p:cNvSpPr txBox="1"/>
          <p:nvPr/>
        </p:nvSpPr>
        <p:spPr>
          <a:xfrm>
            <a:off x="6449407" y="51230"/>
            <a:ext cx="18631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entury Gothic" panose="020B0502020202020204" pitchFamily="34" charset="0"/>
              </a:rPr>
              <a:t>Case </a:t>
            </a:r>
            <a:r>
              <a:rPr lang="en-US" sz="12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entury Gothic" panose="020B0502020202020204" pitchFamily="34" charset="0"/>
              </a:rPr>
              <a:t>Studies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sz="12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E9541D-37E2-4D20-A404-2971C671AAB1}"/>
              </a:ext>
            </a:extLst>
          </p:cNvPr>
          <p:cNvSpPr txBox="1"/>
          <p:nvPr/>
        </p:nvSpPr>
        <p:spPr>
          <a:xfrm>
            <a:off x="7854970" y="51229"/>
            <a:ext cx="22381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Ethical Considerations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CC9E960-9A29-4E20-A67D-D0D1B1B0BCF0}"/>
              </a:ext>
            </a:extLst>
          </p:cNvPr>
          <p:cNvSpPr txBox="1"/>
          <p:nvPr/>
        </p:nvSpPr>
        <p:spPr>
          <a:xfrm>
            <a:off x="9925850" y="24860"/>
            <a:ext cx="21319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Cloud Transition and Data Sovereignty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EBF13C2-3BBC-4792-B0E0-B0AA1634D741}"/>
              </a:ext>
            </a:extLst>
          </p:cNvPr>
          <p:cNvSpPr txBox="1"/>
          <p:nvPr/>
        </p:nvSpPr>
        <p:spPr>
          <a:xfrm>
            <a:off x="4640305" y="625055"/>
            <a:ext cx="22381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Risk Register </a:t>
            </a:r>
            <a:endParaRPr lang="en-US" sz="2000" dirty="0">
              <a:solidFill>
                <a:srgbClr val="00206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BB0EADB-5347-499F-85BC-6FE4F7226BB7}"/>
              </a:ext>
            </a:extLst>
          </p:cNvPr>
          <p:cNvSpPr txBox="1"/>
          <p:nvPr/>
        </p:nvSpPr>
        <p:spPr>
          <a:xfrm>
            <a:off x="878425" y="188839"/>
            <a:ext cx="22030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2">
                    <a:lumMod val="20000"/>
                    <a:lumOff val="8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Introduction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840692D-E732-4DC5-98C7-269ADAE9B24E}"/>
              </a:ext>
            </a:extLst>
          </p:cNvPr>
          <p:cNvSpPr txBox="1"/>
          <p:nvPr/>
        </p:nvSpPr>
        <p:spPr>
          <a:xfrm>
            <a:off x="2805733" y="94924"/>
            <a:ext cx="18631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Why AI in Payroll Is a </a:t>
            </a:r>
          </a:p>
          <a:p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Governance Matter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BB1EC2A-B4B7-4AAA-A238-2F8637C968E1}"/>
              </a:ext>
            </a:extLst>
          </p:cNvPr>
          <p:cNvSpPr txBox="1"/>
          <p:nvPr/>
        </p:nvSpPr>
        <p:spPr>
          <a:xfrm>
            <a:off x="-76751" y="512894"/>
            <a:ext cx="3017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 AI and Strategic Workforce Intelligence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B78C3B0-FA53-4C5A-A4CB-1D140F3B1282}"/>
              </a:ext>
            </a:extLst>
          </p:cNvPr>
          <p:cNvSpPr txBox="1"/>
          <p:nvPr/>
        </p:nvSpPr>
        <p:spPr>
          <a:xfrm>
            <a:off x="2442023" y="577998"/>
            <a:ext cx="24270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Governance Framework</a:t>
            </a:r>
          </a:p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 for Institutions 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045C5F0-1D59-45F9-B593-E8C3FA362D55}"/>
              </a:ext>
            </a:extLst>
          </p:cNvPr>
          <p:cNvSpPr txBox="1"/>
          <p:nvPr/>
        </p:nvSpPr>
        <p:spPr>
          <a:xfrm>
            <a:off x="2805733" y="1918080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u="none" strike="noStrike" dirty="0">
                <a:solidFill>
                  <a:srgbClr val="A09271"/>
                </a:solidFill>
                <a:effectLst/>
                <a:latin typeface="Century Gothic" panose="020B0502020202020204" pitchFamily="34" charset="0"/>
              </a:rPr>
              <a:t>Top Risks</a:t>
            </a:r>
            <a:endParaRPr lang="en-US" sz="2800" dirty="0">
              <a:solidFill>
                <a:srgbClr val="A09271"/>
              </a:solidFill>
            </a:endParaRP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F4CFBBB7-9083-440F-A62D-F4DD538C13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0505407"/>
              </p:ext>
            </p:extLst>
          </p:nvPr>
        </p:nvGraphicFramePr>
        <p:xfrm>
          <a:off x="2605710" y="2788468"/>
          <a:ext cx="6980580" cy="2972754"/>
        </p:xfrm>
        <a:graphic>
          <a:graphicData uri="http://schemas.openxmlformats.org/drawingml/2006/table">
            <a:tbl>
              <a:tblPr/>
              <a:tblGrid>
                <a:gridCol w="1956492">
                  <a:extLst>
                    <a:ext uri="{9D8B030D-6E8A-4147-A177-3AD203B41FA5}">
                      <a16:colId xmlns:a16="http://schemas.microsoft.com/office/drawing/2014/main" val="559933135"/>
                    </a:ext>
                  </a:extLst>
                </a:gridCol>
                <a:gridCol w="5024088">
                  <a:extLst>
                    <a:ext uri="{9D8B030D-6E8A-4147-A177-3AD203B41FA5}">
                      <a16:colId xmlns:a16="http://schemas.microsoft.com/office/drawing/2014/main" val="1347863645"/>
                    </a:ext>
                  </a:extLst>
                </a:gridCol>
              </a:tblGrid>
              <a:tr h="495459">
                <a:tc>
                  <a:txBody>
                    <a:bodyPr/>
                    <a:lstStyle/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400" b="1" i="0" u="none" strike="noStrike" dirty="0">
                          <a:solidFill>
                            <a:srgbClr val="A09271"/>
                          </a:solidFill>
                          <a:effectLst/>
                          <a:latin typeface="Century Gothic" panose="020B0502020202020204" pitchFamily="34" charset="0"/>
                        </a:rPr>
                        <a:t>Risk</a:t>
                      </a:r>
                      <a:endParaRPr lang="en-US" sz="2400" dirty="0">
                        <a:solidFill>
                          <a:srgbClr val="A09271"/>
                        </a:solidFill>
                        <a:effectLst/>
                      </a:endParaRPr>
                    </a:p>
                  </a:txBody>
                  <a:tcPr marL="68580" marR="68580">
                    <a:lnL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400" b="1" i="0" u="none" strike="noStrike" dirty="0">
                          <a:solidFill>
                            <a:srgbClr val="A09271"/>
                          </a:solidFill>
                          <a:effectLst/>
                          <a:latin typeface="Century Gothic" panose="020B0502020202020204" pitchFamily="34" charset="0"/>
                        </a:rPr>
                        <a:t>Mitigation</a:t>
                      </a:r>
                      <a:endParaRPr lang="en-US" sz="2400" dirty="0">
                        <a:solidFill>
                          <a:srgbClr val="A09271"/>
                        </a:solidFill>
                        <a:effectLst/>
                      </a:endParaRPr>
                    </a:p>
                  </a:txBody>
                  <a:tcPr marL="68580" marR="68580">
                    <a:lnL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8636480"/>
                  </a:ext>
                </a:extLst>
              </a:tr>
              <a:tr h="495459">
                <a:tc>
                  <a:txBody>
                    <a:bodyPr/>
                    <a:lstStyle/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Algorithmic Bias</a:t>
                      </a:r>
                      <a:endParaRPr lang="en-US" sz="14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marL="68580" marR="68580">
                    <a:lnL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Independent testing</a:t>
                      </a:r>
                      <a:endParaRPr lang="en-US" sz="14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marL="68580" marR="68580">
                    <a:lnL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9422043"/>
                  </a:ext>
                </a:extLst>
              </a:tr>
              <a:tr h="495459">
                <a:tc>
                  <a:txBody>
                    <a:bodyPr/>
                    <a:lstStyle/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Data Breach</a:t>
                      </a:r>
                      <a:endParaRPr lang="en-US" sz="140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marL="68580" marR="68580">
                    <a:lnL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MFA + Encryption</a:t>
                      </a:r>
                      <a:endParaRPr lang="en-US" sz="14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marL="68580" marR="68580">
                    <a:lnL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9760269"/>
                  </a:ext>
                </a:extLst>
              </a:tr>
              <a:tr h="495459">
                <a:tc>
                  <a:txBody>
                    <a:bodyPr/>
                    <a:lstStyle/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Compliance Drift</a:t>
                      </a:r>
                      <a:endParaRPr lang="en-US" sz="140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marL="68580" marR="68580">
                    <a:lnL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Automated validation</a:t>
                      </a:r>
                      <a:endParaRPr lang="en-US" sz="14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marL="68580" marR="68580">
                    <a:lnL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5816686"/>
                  </a:ext>
                </a:extLst>
              </a:tr>
              <a:tr h="495459">
                <a:tc>
                  <a:txBody>
                    <a:bodyPr/>
                    <a:lstStyle/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Consultant Lock-in</a:t>
                      </a:r>
                      <a:endParaRPr lang="en-US" sz="140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marL="68580" marR="68580">
                    <a:lnL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Internal ERP training</a:t>
                      </a:r>
                      <a:endParaRPr lang="en-US" sz="14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marL="68580" marR="68580">
                    <a:lnL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8852575"/>
                  </a:ext>
                </a:extLst>
              </a:tr>
              <a:tr h="495459">
                <a:tc>
                  <a:txBody>
                    <a:bodyPr/>
                    <a:lstStyle/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AI Overreach</a:t>
                      </a:r>
                      <a:endParaRPr lang="en-US" sz="140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marL="68580" marR="68580">
                    <a:lnL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Mandatory human review</a:t>
                      </a:r>
                      <a:endParaRPr lang="en-US" sz="14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marL="68580" marR="68580">
                    <a:lnL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5756059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CAE2BEC9-D17B-4F80-B091-B9A7F0099AB3}"/>
              </a:ext>
            </a:extLst>
          </p:cNvPr>
          <p:cNvSpPr txBox="1"/>
          <p:nvPr/>
        </p:nvSpPr>
        <p:spPr>
          <a:xfrm>
            <a:off x="7966800" y="661649"/>
            <a:ext cx="24270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Conclusion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AB505FB-CC83-41C3-BEB2-85FA4AE4B9EF}"/>
              </a:ext>
            </a:extLst>
          </p:cNvPr>
          <p:cNvSpPr txBox="1"/>
          <p:nvPr/>
        </p:nvSpPr>
        <p:spPr>
          <a:xfrm>
            <a:off x="6856559" y="695197"/>
            <a:ext cx="127983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Final Message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5992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inus Sign 1">
            <a:extLst>
              <a:ext uri="{FF2B5EF4-FFF2-40B4-BE49-F238E27FC236}">
                <a16:creationId xmlns:a16="http://schemas.microsoft.com/office/drawing/2014/main" id="{CAF0FAB5-7026-4FEB-A586-A8CEB8493E96}"/>
              </a:ext>
            </a:extLst>
          </p:cNvPr>
          <p:cNvSpPr/>
          <p:nvPr/>
        </p:nvSpPr>
        <p:spPr>
          <a:xfrm>
            <a:off x="-1596022" y="1096778"/>
            <a:ext cx="15087600" cy="474134"/>
          </a:xfrm>
          <a:prstGeom prst="mathMinus">
            <a:avLst/>
          </a:prstGeom>
          <a:solidFill>
            <a:srgbClr val="A09271"/>
          </a:solidFill>
          <a:ln>
            <a:solidFill>
              <a:srgbClr val="A092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F6AB7A9-BCA8-44F5-BC6E-81F26309EB35}"/>
              </a:ext>
            </a:extLst>
          </p:cNvPr>
          <p:cNvSpPr txBox="1"/>
          <p:nvPr/>
        </p:nvSpPr>
        <p:spPr>
          <a:xfrm>
            <a:off x="4299536" y="97461"/>
            <a:ext cx="2748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AI Embedded in the </a:t>
            </a:r>
          </a:p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Payroll Lifecycle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sz="12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6DEB79-A238-4B37-9762-8CF4F1EF0C58}"/>
              </a:ext>
            </a:extLst>
          </p:cNvPr>
          <p:cNvSpPr txBox="1"/>
          <p:nvPr/>
        </p:nvSpPr>
        <p:spPr>
          <a:xfrm>
            <a:off x="6449407" y="51230"/>
            <a:ext cx="18631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entury Gothic" panose="020B0502020202020204" pitchFamily="34" charset="0"/>
              </a:rPr>
              <a:t>Case </a:t>
            </a:r>
            <a:r>
              <a:rPr lang="en-US" sz="12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entury Gothic" panose="020B0502020202020204" pitchFamily="34" charset="0"/>
              </a:rPr>
              <a:t>Studies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sz="12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47FD80C-EDC0-4A0F-B8B9-D7A889EA0BA4}"/>
              </a:ext>
            </a:extLst>
          </p:cNvPr>
          <p:cNvSpPr txBox="1"/>
          <p:nvPr/>
        </p:nvSpPr>
        <p:spPr>
          <a:xfrm>
            <a:off x="7854970" y="51229"/>
            <a:ext cx="22381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Ethical Considerations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59E47BE-B8E9-45DB-80D4-C0AF3FDFBC3F}"/>
              </a:ext>
            </a:extLst>
          </p:cNvPr>
          <p:cNvSpPr txBox="1"/>
          <p:nvPr/>
        </p:nvSpPr>
        <p:spPr>
          <a:xfrm>
            <a:off x="9925850" y="24860"/>
            <a:ext cx="21319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Cloud Transition and Data Sovereignty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31DC470-9EBE-46AC-9BBE-02AD26B89C13}"/>
              </a:ext>
            </a:extLst>
          </p:cNvPr>
          <p:cNvSpPr txBox="1"/>
          <p:nvPr/>
        </p:nvSpPr>
        <p:spPr>
          <a:xfrm>
            <a:off x="4640305" y="625055"/>
            <a:ext cx="2238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Risk Register 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AA6106A-782B-481E-ACE7-35F11A9F84B6}"/>
              </a:ext>
            </a:extLst>
          </p:cNvPr>
          <p:cNvSpPr txBox="1"/>
          <p:nvPr/>
        </p:nvSpPr>
        <p:spPr>
          <a:xfrm>
            <a:off x="878425" y="188839"/>
            <a:ext cx="22030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2">
                    <a:lumMod val="20000"/>
                    <a:lumOff val="8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Introduction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AE85034-9490-46BF-8D72-6BCC975345B3}"/>
              </a:ext>
            </a:extLst>
          </p:cNvPr>
          <p:cNvSpPr txBox="1"/>
          <p:nvPr/>
        </p:nvSpPr>
        <p:spPr>
          <a:xfrm>
            <a:off x="2805733" y="94924"/>
            <a:ext cx="18631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Why AI in Payroll Is a </a:t>
            </a:r>
          </a:p>
          <a:p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Governance Matter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EB55998-3F46-4A8F-8F62-9998650017F2}"/>
              </a:ext>
            </a:extLst>
          </p:cNvPr>
          <p:cNvSpPr txBox="1"/>
          <p:nvPr/>
        </p:nvSpPr>
        <p:spPr>
          <a:xfrm>
            <a:off x="-76751" y="512894"/>
            <a:ext cx="3017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 AI and Strategic Workforce Intelligence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1E165FC-EFCC-41C0-97CB-666183B4B43D}"/>
              </a:ext>
            </a:extLst>
          </p:cNvPr>
          <p:cNvSpPr txBox="1"/>
          <p:nvPr/>
        </p:nvSpPr>
        <p:spPr>
          <a:xfrm>
            <a:off x="2442023" y="577998"/>
            <a:ext cx="24270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Governance Framework</a:t>
            </a:r>
          </a:p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 for Institutions 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BB53790-123E-460C-A97B-6AB5DD2A11D6}"/>
              </a:ext>
            </a:extLst>
          </p:cNvPr>
          <p:cNvSpPr txBox="1"/>
          <p:nvPr/>
        </p:nvSpPr>
        <p:spPr>
          <a:xfrm>
            <a:off x="7966800" y="661649"/>
            <a:ext cx="24270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Conclusion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0D57145-0292-4C55-890B-70663CBB12E8}"/>
              </a:ext>
            </a:extLst>
          </p:cNvPr>
          <p:cNvSpPr txBox="1"/>
          <p:nvPr/>
        </p:nvSpPr>
        <p:spPr>
          <a:xfrm>
            <a:off x="6958394" y="446205"/>
            <a:ext cx="172093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Final Message</a:t>
            </a:r>
            <a:endParaRPr lang="en-US" sz="2000" dirty="0">
              <a:solidFill>
                <a:srgbClr val="002060"/>
              </a:solidFill>
            </a:endParaRPr>
          </a:p>
        </p:txBody>
      </p:sp>
      <p:sp>
        <p:nvSpPr>
          <p:cNvPr id="14" name="Flowchart: Manual Input 13">
            <a:extLst>
              <a:ext uri="{FF2B5EF4-FFF2-40B4-BE49-F238E27FC236}">
                <a16:creationId xmlns:a16="http://schemas.microsoft.com/office/drawing/2014/main" id="{08518A90-9A56-4CBC-9443-137C345C74E5}"/>
              </a:ext>
            </a:extLst>
          </p:cNvPr>
          <p:cNvSpPr/>
          <p:nvPr/>
        </p:nvSpPr>
        <p:spPr>
          <a:xfrm rot="5400000">
            <a:off x="1544447" y="1675408"/>
            <a:ext cx="4946074" cy="5001491"/>
          </a:xfrm>
          <a:prstGeom prst="flowChartManualInput">
            <a:avLst/>
          </a:prstGeom>
          <a:solidFill>
            <a:srgbClr val="09195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0D3E65C-A302-4D71-B76D-469B1525DA3C}"/>
              </a:ext>
            </a:extLst>
          </p:cNvPr>
          <p:cNvSpPr txBox="1"/>
          <p:nvPr/>
        </p:nvSpPr>
        <p:spPr>
          <a:xfrm>
            <a:off x="1895990" y="2258388"/>
            <a:ext cx="3442084" cy="40216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0">
              <a:spcBef>
                <a:spcPts val="0"/>
              </a:spcBef>
              <a:spcAft>
                <a:spcPts val="800"/>
              </a:spcAft>
            </a:pPr>
            <a:r>
              <a:rPr lang="en-US" sz="1800" b="0" i="0" u="none" strike="noStrike" dirty="0">
                <a:solidFill>
                  <a:srgbClr val="A09271"/>
                </a:solidFill>
                <a:effectLst/>
                <a:latin typeface="Century Gothic" panose="020B0502020202020204" pitchFamily="34" charset="0"/>
              </a:rPr>
              <a:t>AI in payroll is inevitable.</a:t>
            </a:r>
            <a:endParaRPr lang="en-US" b="0" dirty="0">
              <a:solidFill>
                <a:srgbClr val="A09271"/>
              </a:solidFill>
              <a:effectLst/>
            </a:endParaRPr>
          </a:p>
          <a:p>
            <a:pPr algn="just" rtl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600" b="1" i="0" u="none" strike="noStrike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The decision is:</a:t>
            </a:r>
            <a:endParaRPr lang="en-US" sz="1600" b="1" dirty="0">
              <a:solidFill>
                <a:schemeClr val="bg1"/>
              </a:solidFill>
              <a:effectLst/>
            </a:endParaRPr>
          </a:p>
          <a:p>
            <a:pPr marL="285750" indent="-285750" algn="just" rtl="0" fontAlgn="base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600" b="0" i="0" u="none" strike="noStrike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Govern it proactively or</a:t>
            </a:r>
          </a:p>
          <a:p>
            <a:pPr marL="285750" indent="-285750" algn="just" rtl="0" fontAlgn="base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600" b="0" i="0" u="none" strike="noStrike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Manage it reactively after an audit finding.</a:t>
            </a:r>
          </a:p>
          <a:p>
            <a:pPr marL="285750" indent="-285750" algn="just" rtl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600" b="0" i="0" u="none" strike="noStrike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Payroll is the largest single operating expense in most universities.</a:t>
            </a:r>
            <a:endParaRPr lang="en-US" sz="1600" b="0" dirty="0">
              <a:solidFill>
                <a:schemeClr val="bg1"/>
              </a:solidFill>
              <a:effectLst/>
            </a:endParaRPr>
          </a:p>
          <a:p>
            <a:br>
              <a:rPr lang="en-US" dirty="0"/>
            </a:br>
            <a:endParaRPr lang="en-US" dirty="0"/>
          </a:p>
        </p:txBody>
      </p:sp>
      <p:sp>
        <p:nvSpPr>
          <p:cNvPr id="16" name="Flowchart: Manual Input 15">
            <a:extLst>
              <a:ext uri="{FF2B5EF4-FFF2-40B4-BE49-F238E27FC236}">
                <a16:creationId xmlns:a16="http://schemas.microsoft.com/office/drawing/2014/main" id="{6F70F7EE-0AA1-4063-8E38-BC2DA56BD6AB}"/>
              </a:ext>
            </a:extLst>
          </p:cNvPr>
          <p:cNvSpPr/>
          <p:nvPr/>
        </p:nvSpPr>
        <p:spPr>
          <a:xfrm rot="16200000">
            <a:off x="5701478" y="1636520"/>
            <a:ext cx="4946075" cy="5001491"/>
          </a:xfrm>
          <a:prstGeom prst="flowChartManualInput">
            <a:avLst/>
          </a:prstGeom>
          <a:solidFill>
            <a:srgbClr val="A0927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C1FD155-3132-4F7D-84AA-529E4E815FE4}"/>
              </a:ext>
            </a:extLst>
          </p:cNvPr>
          <p:cNvSpPr txBox="1"/>
          <p:nvPr/>
        </p:nvSpPr>
        <p:spPr>
          <a:xfrm>
            <a:off x="6417842" y="2154795"/>
            <a:ext cx="3442084" cy="4170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b="1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AI can:</a:t>
            </a:r>
            <a:endParaRPr lang="en-US" sz="1600" b="1" dirty="0">
              <a:solidFill>
                <a:srgbClr val="002060"/>
              </a:solidFill>
              <a:effectLst/>
            </a:endParaRPr>
          </a:p>
          <a:p>
            <a:pPr marL="285750" indent="-285750" algn="just" rtl="0" fontAlgn="base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600" b="0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Strengthen audit outcomes</a:t>
            </a:r>
          </a:p>
          <a:p>
            <a:pPr marL="285750" indent="-285750" algn="just" rtl="0" fontAlgn="base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600" b="0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Reduce financial leakage</a:t>
            </a:r>
          </a:p>
          <a:p>
            <a:pPr marL="285750" indent="-285750" algn="just" rtl="0" fontAlgn="base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600" b="0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Protect institutional reputation</a:t>
            </a:r>
          </a:p>
          <a:p>
            <a:pPr marL="285750" indent="-285750" algn="just" rtl="0" fontAlgn="base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600" b="0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Enhance workforce trust</a:t>
            </a:r>
          </a:p>
          <a:p>
            <a:pPr marL="285750" indent="-285750" algn="just" rtl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600" b="0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But only if governance leads innovation.</a:t>
            </a:r>
            <a:endParaRPr lang="en-US" sz="1600" b="0" dirty="0">
              <a:solidFill>
                <a:srgbClr val="002060"/>
              </a:solidFill>
              <a:effectLst/>
            </a:endParaRPr>
          </a:p>
          <a:p>
            <a:br>
              <a:rPr lang="en-US" dirty="0">
                <a:solidFill>
                  <a:srgbClr val="002060"/>
                </a:solidFill>
              </a:rPr>
            </a:br>
            <a:br>
              <a:rPr lang="en-US" dirty="0">
                <a:solidFill>
                  <a:srgbClr val="002060"/>
                </a:solidFill>
              </a:rPr>
            </a:b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5000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inus Sign 1">
            <a:extLst>
              <a:ext uri="{FF2B5EF4-FFF2-40B4-BE49-F238E27FC236}">
                <a16:creationId xmlns:a16="http://schemas.microsoft.com/office/drawing/2014/main" id="{4DEF90A5-0BD1-47E9-AD41-B30E65AB5952}"/>
              </a:ext>
            </a:extLst>
          </p:cNvPr>
          <p:cNvSpPr/>
          <p:nvPr/>
        </p:nvSpPr>
        <p:spPr>
          <a:xfrm>
            <a:off x="-1596022" y="1096778"/>
            <a:ext cx="15087600" cy="474134"/>
          </a:xfrm>
          <a:prstGeom prst="mathMinus">
            <a:avLst/>
          </a:prstGeom>
          <a:solidFill>
            <a:srgbClr val="A09271"/>
          </a:solidFill>
          <a:ln>
            <a:solidFill>
              <a:srgbClr val="A092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A6BC0AE-46E4-4275-BE67-ED4388212EA6}"/>
              </a:ext>
            </a:extLst>
          </p:cNvPr>
          <p:cNvSpPr txBox="1"/>
          <p:nvPr/>
        </p:nvSpPr>
        <p:spPr>
          <a:xfrm>
            <a:off x="4299536" y="97461"/>
            <a:ext cx="2748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AI Embedded in the </a:t>
            </a:r>
          </a:p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Payroll Lifecycle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sz="12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F018A6C-BEE5-4E67-ADFB-C4B752148792}"/>
              </a:ext>
            </a:extLst>
          </p:cNvPr>
          <p:cNvSpPr txBox="1"/>
          <p:nvPr/>
        </p:nvSpPr>
        <p:spPr>
          <a:xfrm>
            <a:off x="6449407" y="51230"/>
            <a:ext cx="18631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entury Gothic" panose="020B0502020202020204" pitchFamily="34" charset="0"/>
              </a:rPr>
              <a:t>Case </a:t>
            </a:r>
            <a:r>
              <a:rPr lang="en-US" sz="12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entury Gothic" panose="020B0502020202020204" pitchFamily="34" charset="0"/>
              </a:rPr>
              <a:t>Studies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sz="12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7240E2E-794F-4EFC-A714-ECEB710A3B56}"/>
              </a:ext>
            </a:extLst>
          </p:cNvPr>
          <p:cNvSpPr txBox="1"/>
          <p:nvPr/>
        </p:nvSpPr>
        <p:spPr>
          <a:xfrm>
            <a:off x="7854970" y="51229"/>
            <a:ext cx="22381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Ethical Considerations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5B5E56-BC1D-4CEB-A319-85A633CA814B}"/>
              </a:ext>
            </a:extLst>
          </p:cNvPr>
          <p:cNvSpPr txBox="1"/>
          <p:nvPr/>
        </p:nvSpPr>
        <p:spPr>
          <a:xfrm>
            <a:off x="9925850" y="24860"/>
            <a:ext cx="21319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Cloud Transition and Data Sovereignty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2C807EE-37E7-4BC4-B82D-9A7B875D2B18}"/>
              </a:ext>
            </a:extLst>
          </p:cNvPr>
          <p:cNvSpPr txBox="1"/>
          <p:nvPr/>
        </p:nvSpPr>
        <p:spPr>
          <a:xfrm>
            <a:off x="4640305" y="625055"/>
            <a:ext cx="2238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Risk Register 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D54BB28-F1BC-488B-A308-EB77474BE88A}"/>
              </a:ext>
            </a:extLst>
          </p:cNvPr>
          <p:cNvSpPr txBox="1"/>
          <p:nvPr/>
        </p:nvSpPr>
        <p:spPr>
          <a:xfrm>
            <a:off x="878425" y="188839"/>
            <a:ext cx="22030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2">
                    <a:lumMod val="20000"/>
                    <a:lumOff val="8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Introduction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346B7A-1F15-4312-AE72-6203BAED2A01}"/>
              </a:ext>
            </a:extLst>
          </p:cNvPr>
          <p:cNvSpPr txBox="1"/>
          <p:nvPr/>
        </p:nvSpPr>
        <p:spPr>
          <a:xfrm>
            <a:off x="2805733" y="94924"/>
            <a:ext cx="18631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Why AI in Payroll Is a </a:t>
            </a:r>
          </a:p>
          <a:p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Governance Matter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9EBF773-9402-4B89-B9F0-5523AF96C5E1}"/>
              </a:ext>
            </a:extLst>
          </p:cNvPr>
          <p:cNvSpPr txBox="1"/>
          <p:nvPr/>
        </p:nvSpPr>
        <p:spPr>
          <a:xfrm>
            <a:off x="-76751" y="512894"/>
            <a:ext cx="3017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 AI and Strategic Workforce Intelligence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A95B42A-874B-4F3A-9727-2B189F6578AD}"/>
              </a:ext>
            </a:extLst>
          </p:cNvPr>
          <p:cNvSpPr txBox="1"/>
          <p:nvPr/>
        </p:nvSpPr>
        <p:spPr>
          <a:xfrm>
            <a:off x="2442023" y="577998"/>
            <a:ext cx="24270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Governance Framework</a:t>
            </a:r>
          </a:p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 for Institutions 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6C2ADCE-D429-43DE-B8EB-CE0B1557A855}"/>
              </a:ext>
            </a:extLst>
          </p:cNvPr>
          <p:cNvSpPr txBox="1"/>
          <p:nvPr/>
        </p:nvSpPr>
        <p:spPr>
          <a:xfrm>
            <a:off x="8001960" y="599306"/>
            <a:ext cx="20911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Conclusion</a:t>
            </a:r>
            <a:endParaRPr lang="en-US" sz="2000" dirty="0">
              <a:solidFill>
                <a:srgbClr val="00206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7EDF2C4-23C3-4581-9815-943F25A62E6B}"/>
              </a:ext>
            </a:extLst>
          </p:cNvPr>
          <p:cNvSpPr txBox="1"/>
          <p:nvPr/>
        </p:nvSpPr>
        <p:spPr>
          <a:xfrm>
            <a:off x="1075765" y="1405606"/>
            <a:ext cx="9654988" cy="60426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i="0" u="none" strike="noStrike" dirty="0">
                <a:solidFill>
                  <a:srgbClr val="A09271"/>
                </a:solidFill>
                <a:effectLst/>
                <a:latin typeface="Century Gothic" panose="020B0502020202020204" pitchFamily="34" charset="0"/>
              </a:rPr>
              <a:t>Closing Speech</a:t>
            </a:r>
          </a:p>
          <a:p>
            <a:pPr algn="ctr"/>
            <a:endParaRPr lang="en-US" sz="1600" b="1" dirty="0">
              <a:solidFill>
                <a:srgbClr val="A09271"/>
              </a:solidFill>
              <a:latin typeface="Century Gothic" panose="020B0502020202020204" pitchFamily="34" charset="0"/>
            </a:endParaRPr>
          </a:p>
          <a:p>
            <a:pPr algn="just" rtl="0">
              <a:spcBef>
                <a:spcPts val="0"/>
              </a:spcBef>
              <a:spcAft>
                <a:spcPts val="800"/>
              </a:spcAft>
            </a:pPr>
            <a:r>
              <a:rPr lang="en-US" sz="1600" b="0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Colleagues,</a:t>
            </a:r>
            <a:endParaRPr lang="en-US" sz="1600" b="0" dirty="0">
              <a:solidFill>
                <a:srgbClr val="002060"/>
              </a:solidFill>
              <a:effectLst/>
            </a:endParaRPr>
          </a:p>
          <a:p>
            <a:pPr algn="just" rtl="0">
              <a:spcBef>
                <a:spcPts val="0"/>
              </a:spcBef>
              <a:spcAft>
                <a:spcPts val="800"/>
              </a:spcAft>
            </a:pPr>
            <a:r>
              <a:rPr lang="en-US" sz="1600" b="0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AI will shape higher education.</a:t>
            </a:r>
            <a:endParaRPr lang="en-US" sz="1600" b="0" dirty="0">
              <a:solidFill>
                <a:srgbClr val="002060"/>
              </a:solidFill>
              <a:effectLst/>
            </a:endParaRPr>
          </a:p>
          <a:p>
            <a:pPr algn="just" rtl="0">
              <a:spcBef>
                <a:spcPts val="0"/>
              </a:spcBef>
              <a:spcAft>
                <a:spcPts val="800"/>
              </a:spcAft>
            </a:pPr>
            <a:r>
              <a:rPr lang="en-US" sz="1600" b="0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But it is governance that will determine whether it strengthens us or exposes us.</a:t>
            </a:r>
          </a:p>
          <a:p>
            <a:pPr algn="just" rtl="0">
              <a:spcBef>
                <a:spcPts val="0"/>
              </a:spcBef>
              <a:spcAft>
                <a:spcPts val="800"/>
              </a:spcAft>
            </a:pPr>
            <a:endParaRPr lang="en-US" sz="1600" b="0" dirty="0">
              <a:solidFill>
                <a:srgbClr val="002060"/>
              </a:solidFill>
              <a:effectLst/>
            </a:endParaRPr>
          </a:p>
          <a:p>
            <a:pPr marL="285750" indent="-285750" algn="just" rtl="0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1600" b="0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Payroll is trust.</a:t>
            </a:r>
            <a:endParaRPr lang="en-US" sz="1600" b="0" dirty="0">
              <a:solidFill>
                <a:srgbClr val="002060"/>
              </a:solidFill>
              <a:effectLst/>
            </a:endParaRPr>
          </a:p>
          <a:p>
            <a:pPr marL="285750" indent="-285750" algn="just" rtl="0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1600" b="0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Payroll is compliance.</a:t>
            </a:r>
            <a:endParaRPr lang="en-US" sz="1600" b="0" dirty="0">
              <a:solidFill>
                <a:srgbClr val="002060"/>
              </a:solidFill>
              <a:effectLst/>
            </a:endParaRPr>
          </a:p>
          <a:p>
            <a:pPr marL="285750" indent="-285750" algn="just" rtl="0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1600" b="0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Payroll is credibility.</a:t>
            </a:r>
          </a:p>
          <a:p>
            <a:pPr algn="just" rtl="0">
              <a:spcBef>
                <a:spcPts val="0"/>
              </a:spcBef>
              <a:spcAft>
                <a:spcPts val="800"/>
              </a:spcAft>
            </a:pPr>
            <a:endParaRPr lang="en-US" sz="1600" b="0" dirty="0">
              <a:solidFill>
                <a:srgbClr val="002060"/>
              </a:solidFill>
              <a:effectLst/>
            </a:endParaRPr>
          </a:p>
          <a:p>
            <a:pPr algn="just" rtl="0">
              <a:spcBef>
                <a:spcPts val="0"/>
              </a:spcBef>
              <a:spcAft>
                <a:spcPts val="800"/>
              </a:spcAft>
            </a:pPr>
            <a:r>
              <a:rPr lang="en-US" sz="1600" b="0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If we embed AI inside strong SOPs, internal controls, and ethical oversight, we do not just automate payroll. We elevate HR and Payroll into strategic institutional intelligence.</a:t>
            </a:r>
          </a:p>
          <a:p>
            <a:pPr algn="just" rtl="0">
              <a:spcBef>
                <a:spcPts val="0"/>
              </a:spcBef>
              <a:spcAft>
                <a:spcPts val="800"/>
              </a:spcAft>
            </a:pPr>
            <a:endParaRPr lang="en-US" sz="1600" b="0" dirty="0">
              <a:solidFill>
                <a:srgbClr val="002060"/>
              </a:solidFill>
              <a:effectLst/>
            </a:endParaRPr>
          </a:p>
          <a:p>
            <a:pPr algn="just" rtl="0">
              <a:spcBef>
                <a:spcPts val="0"/>
              </a:spcBef>
              <a:spcAft>
                <a:spcPts val="800"/>
              </a:spcAft>
            </a:pPr>
            <a:r>
              <a:rPr lang="en-US" sz="1600" b="0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The future of ERP innovation is not automation alone. It is accountable intelligence.</a:t>
            </a:r>
          </a:p>
          <a:p>
            <a:pPr algn="just" rtl="0">
              <a:spcBef>
                <a:spcPts val="0"/>
              </a:spcBef>
              <a:spcAft>
                <a:spcPts val="800"/>
              </a:spcAft>
            </a:pPr>
            <a:endParaRPr lang="en-US" sz="1600" b="0" dirty="0">
              <a:effectLst/>
            </a:endParaRPr>
          </a:p>
          <a:p>
            <a:pPr algn="just" rtl="0">
              <a:spcBef>
                <a:spcPts val="0"/>
              </a:spcBef>
              <a:spcAft>
                <a:spcPts val="800"/>
              </a:spcAft>
            </a:pPr>
            <a:r>
              <a:rPr lang="en-US" b="1" i="0" u="none" strike="noStrike" dirty="0">
                <a:solidFill>
                  <a:srgbClr val="A09271"/>
                </a:solidFill>
                <a:effectLst/>
                <a:latin typeface="Century Gothic" panose="020B0502020202020204" pitchFamily="34" charset="0"/>
              </a:rPr>
              <a:t>Thank you.</a:t>
            </a:r>
            <a:endParaRPr lang="en-US" b="1" dirty="0">
              <a:solidFill>
                <a:srgbClr val="A09271"/>
              </a:solidFill>
              <a:effectLst/>
            </a:endParaRPr>
          </a:p>
          <a:p>
            <a:br>
              <a:rPr lang="en-US" sz="2000" dirty="0"/>
            </a:br>
            <a:endParaRPr lang="en-US" sz="2000" dirty="0">
              <a:solidFill>
                <a:srgbClr val="A09271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123C0F9-0AF8-4E13-8228-9168D7E71F85}"/>
              </a:ext>
            </a:extLst>
          </p:cNvPr>
          <p:cNvSpPr txBox="1"/>
          <p:nvPr/>
        </p:nvSpPr>
        <p:spPr>
          <a:xfrm>
            <a:off x="6852736" y="589050"/>
            <a:ext cx="172093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Final Message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1670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inus Sign 2">
            <a:extLst>
              <a:ext uri="{FF2B5EF4-FFF2-40B4-BE49-F238E27FC236}">
                <a16:creationId xmlns:a16="http://schemas.microsoft.com/office/drawing/2014/main" id="{7CDCF2A2-2D0D-4AB7-9B5D-B61F03DEFCAC}"/>
              </a:ext>
            </a:extLst>
          </p:cNvPr>
          <p:cNvSpPr/>
          <p:nvPr/>
        </p:nvSpPr>
        <p:spPr>
          <a:xfrm>
            <a:off x="-1625050" y="997483"/>
            <a:ext cx="15087600" cy="474134"/>
          </a:xfrm>
          <a:prstGeom prst="mathMinus">
            <a:avLst/>
          </a:prstGeom>
          <a:solidFill>
            <a:srgbClr val="A09271"/>
          </a:solidFill>
          <a:ln>
            <a:solidFill>
              <a:srgbClr val="A092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1DF4304-020C-4F1A-8A06-CFB4569FDA36}"/>
              </a:ext>
            </a:extLst>
          </p:cNvPr>
          <p:cNvSpPr txBox="1"/>
          <p:nvPr/>
        </p:nvSpPr>
        <p:spPr>
          <a:xfrm>
            <a:off x="229634" y="0"/>
            <a:ext cx="22595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Introduction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7E9B6BA-D124-4EB9-B340-95BA41DA9B08}"/>
              </a:ext>
            </a:extLst>
          </p:cNvPr>
          <p:cNvSpPr txBox="1"/>
          <p:nvPr/>
        </p:nvSpPr>
        <p:spPr>
          <a:xfrm>
            <a:off x="2550628" y="31387"/>
            <a:ext cx="247276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Why AI in Payroll Is a Governance Matter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A23CC92-B909-472A-BCC2-71AB5BFE311B}"/>
              </a:ext>
            </a:extLst>
          </p:cNvPr>
          <p:cNvSpPr txBox="1"/>
          <p:nvPr/>
        </p:nvSpPr>
        <p:spPr>
          <a:xfrm>
            <a:off x="4421212" y="51230"/>
            <a:ext cx="186316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AI Embedded in the Payroll Lifecycle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06F4B99-28EF-45B9-A265-A421CF803DD4}"/>
              </a:ext>
            </a:extLst>
          </p:cNvPr>
          <p:cNvSpPr txBox="1"/>
          <p:nvPr/>
        </p:nvSpPr>
        <p:spPr>
          <a:xfrm>
            <a:off x="6250158" y="51230"/>
            <a:ext cx="186316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entury Gothic" panose="020B0502020202020204" pitchFamily="34" charset="0"/>
              </a:rPr>
              <a:t>Case Studies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4BDEEBB-E0EA-4B86-8B00-C29A31196F67}"/>
              </a:ext>
            </a:extLst>
          </p:cNvPr>
          <p:cNvSpPr txBox="1"/>
          <p:nvPr/>
        </p:nvSpPr>
        <p:spPr>
          <a:xfrm>
            <a:off x="8079104" y="51230"/>
            <a:ext cx="186316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Ethical</a:t>
            </a:r>
            <a:r>
              <a:rPr lang="en-US" sz="1200" b="1" i="0" u="none" strike="noStrike" dirty="0">
                <a:solidFill>
                  <a:schemeClr val="bg2">
                    <a:lumMod val="90000"/>
                  </a:schemeClr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Considerations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D17E93D-C733-4187-9036-B2A4CC1D3D2E}"/>
              </a:ext>
            </a:extLst>
          </p:cNvPr>
          <p:cNvSpPr txBox="1"/>
          <p:nvPr/>
        </p:nvSpPr>
        <p:spPr>
          <a:xfrm>
            <a:off x="10194673" y="24860"/>
            <a:ext cx="186316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Cloud Transition and Data Sovereignty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2B85E72-9D78-4A5F-BAC3-DEECC2E0CF9A}"/>
              </a:ext>
            </a:extLst>
          </p:cNvPr>
          <p:cNvSpPr txBox="1"/>
          <p:nvPr/>
        </p:nvSpPr>
        <p:spPr>
          <a:xfrm>
            <a:off x="198011" y="628151"/>
            <a:ext cx="186316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 AI and Strategic Workforce Intelligence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017170D-B3A7-4B06-9863-84E6369DCF8C}"/>
              </a:ext>
            </a:extLst>
          </p:cNvPr>
          <p:cNvSpPr txBox="1"/>
          <p:nvPr/>
        </p:nvSpPr>
        <p:spPr>
          <a:xfrm>
            <a:off x="2304181" y="675764"/>
            <a:ext cx="223810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Governance Framework</a:t>
            </a:r>
          </a:p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 for Institutions 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FDD1BD6-55CF-4BC0-A74E-A12E2DB29E3E}"/>
              </a:ext>
            </a:extLst>
          </p:cNvPr>
          <p:cNvSpPr txBox="1"/>
          <p:nvPr/>
        </p:nvSpPr>
        <p:spPr>
          <a:xfrm>
            <a:off x="4337706" y="693944"/>
            <a:ext cx="2238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Risk Register 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7589F9C-E95E-47DB-916B-8E39DE0B04C6}"/>
              </a:ext>
            </a:extLst>
          </p:cNvPr>
          <p:cNvGrpSpPr/>
          <p:nvPr/>
        </p:nvGrpSpPr>
        <p:grpSpPr>
          <a:xfrm>
            <a:off x="307284" y="1403482"/>
            <a:ext cx="10596243" cy="5078313"/>
            <a:chOff x="307284" y="1403482"/>
            <a:chExt cx="10596243" cy="5078313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617180F3-E2A6-4B5A-897E-5EFC25472369}"/>
                </a:ext>
              </a:extLst>
            </p:cNvPr>
            <p:cNvSpPr txBox="1"/>
            <p:nvPr/>
          </p:nvSpPr>
          <p:spPr>
            <a:xfrm>
              <a:off x="307284" y="1403482"/>
              <a:ext cx="10596243" cy="50783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rgbClr val="002060"/>
                  </a:solidFill>
                  <a:latin typeface="Century Gothic" panose="020B0502020202020204" pitchFamily="34" charset="0"/>
                </a:rPr>
                <a:t>Last year, we explored how AI is transforming HR and Payroll and the balance between innovation and cybersecurity.</a:t>
              </a:r>
            </a:p>
            <a:p>
              <a:endParaRPr lang="en-US" b="1" dirty="0">
                <a:solidFill>
                  <a:srgbClr val="002060"/>
                </a:solidFill>
                <a:latin typeface="Century Gothic" panose="020B0502020202020204" pitchFamily="34" charset="0"/>
              </a:endParaRPr>
            </a:p>
            <a:p>
              <a:r>
                <a:rPr lang="en-US" b="1" dirty="0">
                  <a:solidFill>
                    <a:srgbClr val="002060"/>
                  </a:solidFill>
                  <a:latin typeface="Century Gothic" panose="020B0502020202020204" pitchFamily="34" charset="0"/>
                </a:rPr>
                <a:t>This year, we move to the next level: Governance. Ethics. Control. Practical implementation inside ITS. </a:t>
              </a:r>
            </a:p>
            <a:p>
              <a:endParaRPr lang="en-US" b="1" dirty="0">
                <a:solidFill>
                  <a:srgbClr val="002060"/>
                </a:solidFill>
                <a:latin typeface="Century Gothic" panose="020B0502020202020204" pitchFamily="34" charset="0"/>
              </a:endParaRPr>
            </a:p>
            <a:p>
              <a:endParaRPr lang="en-US" b="1" dirty="0">
                <a:solidFill>
                  <a:srgbClr val="002060"/>
                </a:solidFill>
                <a:latin typeface="Century Gothic" panose="020B0502020202020204" pitchFamily="34" charset="0"/>
              </a:endParaRPr>
            </a:p>
            <a:p>
              <a:r>
                <a:rPr lang="en-US" b="1" dirty="0">
                  <a:solidFill>
                    <a:srgbClr val="002060"/>
                  </a:solidFill>
                  <a:latin typeface="Century Gothic" panose="020B0502020202020204" pitchFamily="34" charset="0"/>
                </a:rPr>
                <a:t>Because AI in payroll is not just a technical enhancement. It is a governance decision.</a:t>
              </a:r>
            </a:p>
            <a:p>
              <a:endParaRPr lang="en-US" b="1" dirty="0">
                <a:solidFill>
                  <a:srgbClr val="002060"/>
                </a:solidFill>
                <a:latin typeface="Century Gothic" panose="020B0502020202020204" pitchFamily="34" charset="0"/>
              </a:endParaRPr>
            </a:p>
            <a:p>
              <a:endParaRPr lang="en-US" b="1" dirty="0">
                <a:solidFill>
                  <a:srgbClr val="002060"/>
                </a:solidFill>
                <a:latin typeface="Century Gothic" panose="020B0502020202020204" pitchFamily="34" charset="0"/>
              </a:endParaRPr>
            </a:p>
            <a:p>
              <a:endParaRPr lang="en-US" b="1" dirty="0">
                <a:solidFill>
                  <a:srgbClr val="002060"/>
                </a:solidFill>
                <a:latin typeface="Century Gothic" panose="020B0502020202020204" pitchFamily="34" charset="0"/>
              </a:endParaRPr>
            </a:p>
            <a:p>
              <a:endParaRPr lang="en-US" b="1" dirty="0">
                <a:solidFill>
                  <a:srgbClr val="002060"/>
                </a:solidFill>
                <a:latin typeface="Century Gothic" panose="020B0502020202020204" pitchFamily="34" charset="0"/>
              </a:endParaRPr>
            </a:p>
            <a:p>
              <a:endParaRPr lang="en-US" b="1" dirty="0">
                <a:solidFill>
                  <a:srgbClr val="002060"/>
                </a:solidFill>
                <a:latin typeface="Century Gothic" panose="020B0502020202020204" pitchFamily="34" charset="0"/>
              </a:endParaRPr>
            </a:p>
            <a:p>
              <a:endParaRPr lang="en-US" b="1" dirty="0">
                <a:solidFill>
                  <a:srgbClr val="002060"/>
                </a:solidFill>
                <a:latin typeface="Century Gothic" panose="020B0502020202020204" pitchFamily="34" charset="0"/>
              </a:endParaRPr>
            </a:p>
            <a:p>
              <a:endParaRPr lang="en-US" b="1" dirty="0">
                <a:solidFill>
                  <a:srgbClr val="002060"/>
                </a:solidFill>
                <a:latin typeface="Century Gothic" panose="020B0502020202020204" pitchFamily="34" charset="0"/>
              </a:endParaRPr>
            </a:p>
            <a:p>
              <a:endParaRPr lang="en-US" b="1" dirty="0">
                <a:solidFill>
                  <a:srgbClr val="002060"/>
                </a:solidFill>
                <a:latin typeface="Century Gothic" panose="020B0502020202020204" pitchFamily="34" charset="0"/>
              </a:endParaRPr>
            </a:p>
            <a:p>
              <a:endParaRPr lang="en-US" b="1" dirty="0">
                <a:solidFill>
                  <a:srgbClr val="002060"/>
                </a:solidFill>
                <a:latin typeface="Century Gothic" panose="020B0502020202020204" pitchFamily="34" charset="0"/>
              </a:endParaRPr>
            </a:p>
            <a:p>
              <a:r>
                <a:rPr lang="en-US" b="1" dirty="0">
                  <a:solidFill>
                    <a:srgbClr val="002060"/>
                  </a:solidFill>
                  <a:latin typeface="Century Gothic" panose="020B0502020202020204" pitchFamily="34" charset="0"/>
                </a:rPr>
                <a:t>And therefore, AI in payroll must be governed at the Council level.</a:t>
              </a:r>
            </a:p>
          </p:txBody>
        </p:sp>
        <p:sp>
          <p:nvSpPr>
            <p:cNvPr id="18" name="Flowchart: Process 17">
              <a:extLst>
                <a:ext uri="{FF2B5EF4-FFF2-40B4-BE49-F238E27FC236}">
                  <a16:creationId xmlns:a16="http://schemas.microsoft.com/office/drawing/2014/main" id="{746A17ED-544B-4188-832A-BBD7A4E8B665}"/>
                </a:ext>
              </a:extLst>
            </p:cNvPr>
            <p:cNvSpPr/>
            <p:nvPr/>
          </p:nvSpPr>
          <p:spPr>
            <a:xfrm>
              <a:off x="369250" y="3809091"/>
              <a:ext cx="4558554" cy="2182820"/>
            </a:xfrm>
            <a:prstGeom prst="flowChartProcess">
              <a:avLst/>
            </a:prstGeom>
            <a:solidFill>
              <a:srgbClr val="09195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3AD74090-8768-4003-9834-42DC70CDC0A3}"/>
                </a:ext>
              </a:extLst>
            </p:cNvPr>
            <p:cNvSpPr txBox="1"/>
            <p:nvPr/>
          </p:nvSpPr>
          <p:spPr>
            <a:xfrm>
              <a:off x="369250" y="3868681"/>
              <a:ext cx="4831400" cy="22621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b="1" dirty="0">
                  <a:solidFill>
                    <a:srgbClr val="A09271"/>
                  </a:solidFill>
                  <a:latin typeface="Century Gothic" panose="020B0502020202020204" pitchFamily="34" charset="0"/>
                </a:rPr>
                <a:t>Payroll touches:</a:t>
              </a:r>
            </a:p>
            <a:p>
              <a:pPr marL="285750" indent="-2857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sz="14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Audit outcomes</a:t>
              </a:r>
            </a:p>
            <a:p>
              <a:pPr marL="285750" indent="-2857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sz="14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SARS compliance</a:t>
              </a:r>
            </a:p>
            <a:p>
              <a:pPr marL="285750" indent="-2857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sz="14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DHET reporting</a:t>
              </a:r>
            </a:p>
            <a:p>
              <a:pPr marL="285750" indent="-2857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sz="14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Employee trust</a:t>
              </a:r>
            </a:p>
            <a:p>
              <a:pPr marL="285750" indent="-2857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sz="14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Financial sustainability</a:t>
              </a:r>
            </a:p>
            <a:p>
              <a:endParaRPr lang="en-US" dirty="0">
                <a:latin typeface="Century Gothic" panose="020B0502020202020204" pitchFamily="34" charset="0"/>
              </a:endParaRPr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BC0731F6-B61A-4139-AC86-2952A595739D}"/>
              </a:ext>
            </a:extLst>
          </p:cNvPr>
          <p:cNvSpPr txBox="1"/>
          <p:nvPr/>
        </p:nvSpPr>
        <p:spPr>
          <a:xfrm>
            <a:off x="7855661" y="622232"/>
            <a:ext cx="24270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Conclusion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98D68BF-D0D7-4836-AB3D-ABAC8A22210D}"/>
              </a:ext>
            </a:extLst>
          </p:cNvPr>
          <p:cNvSpPr txBox="1"/>
          <p:nvPr/>
        </p:nvSpPr>
        <p:spPr>
          <a:xfrm>
            <a:off x="6745420" y="655780"/>
            <a:ext cx="127983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Final Message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914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inus Sign 1">
            <a:extLst>
              <a:ext uri="{FF2B5EF4-FFF2-40B4-BE49-F238E27FC236}">
                <a16:creationId xmlns:a16="http://schemas.microsoft.com/office/drawing/2014/main" id="{C25BA7BF-138C-4332-BAE6-830415DDA46B}"/>
              </a:ext>
            </a:extLst>
          </p:cNvPr>
          <p:cNvSpPr/>
          <p:nvPr/>
        </p:nvSpPr>
        <p:spPr>
          <a:xfrm>
            <a:off x="-1596022" y="1096778"/>
            <a:ext cx="15087600" cy="474134"/>
          </a:xfrm>
          <a:prstGeom prst="mathMinus">
            <a:avLst/>
          </a:prstGeom>
          <a:solidFill>
            <a:srgbClr val="A09271"/>
          </a:solidFill>
          <a:ln>
            <a:solidFill>
              <a:srgbClr val="A092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3B6FC56-A5CE-4D6E-92A5-BC652DBC7596}"/>
              </a:ext>
            </a:extLst>
          </p:cNvPr>
          <p:cNvSpPr txBox="1"/>
          <p:nvPr/>
        </p:nvSpPr>
        <p:spPr>
          <a:xfrm>
            <a:off x="502276" y="53670"/>
            <a:ext cx="22595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2">
                    <a:lumMod val="20000"/>
                    <a:lumOff val="8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Introduction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C85EDB0-B323-40F4-A992-758B8A80F251}"/>
              </a:ext>
            </a:extLst>
          </p:cNvPr>
          <p:cNvSpPr txBox="1"/>
          <p:nvPr/>
        </p:nvSpPr>
        <p:spPr>
          <a:xfrm>
            <a:off x="1865627" y="-50634"/>
            <a:ext cx="3874783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Why AI in Payroll Is a Governance Matter</a:t>
            </a:r>
            <a:endParaRPr lang="en-US" sz="2000" dirty="0">
              <a:solidFill>
                <a:srgbClr val="002060"/>
              </a:solidFill>
            </a:endParaRP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2F3FAB8-A774-4068-BC07-F8DE588B3E2F}"/>
              </a:ext>
            </a:extLst>
          </p:cNvPr>
          <p:cNvSpPr txBox="1"/>
          <p:nvPr/>
        </p:nvSpPr>
        <p:spPr>
          <a:xfrm>
            <a:off x="4553520" y="92333"/>
            <a:ext cx="186316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AI Embedded in the Payroll Lifecycle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D98DD58-E03F-44AF-9203-060A2B62232A}"/>
              </a:ext>
            </a:extLst>
          </p:cNvPr>
          <p:cNvSpPr txBox="1"/>
          <p:nvPr/>
        </p:nvSpPr>
        <p:spPr>
          <a:xfrm>
            <a:off x="6250158" y="51230"/>
            <a:ext cx="186316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entury Gothic" panose="020B0502020202020204" pitchFamily="34" charset="0"/>
              </a:rPr>
              <a:t>Case Studies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72FEC70-0550-4C0C-A971-F5DE417E9297}"/>
              </a:ext>
            </a:extLst>
          </p:cNvPr>
          <p:cNvSpPr txBox="1"/>
          <p:nvPr/>
        </p:nvSpPr>
        <p:spPr>
          <a:xfrm>
            <a:off x="8079104" y="51230"/>
            <a:ext cx="186316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Ethical Considerations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632C151-805C-42C6-9F82-0C3EC0417654}"/>
              </a:ext>
            </a:extLst>
          </p:cNvPr>
          <p:cNvSpPr txBox="1"/>
          <p:nvPr/>
        </p:nvSpPr>
        <p:spPr>
          <a:xfrm>
            <a:off x="10194673" y="24860"/>
            <a:ext cx="186316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Cloud Transition and Data Sovereignty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2F4294A-FF10-4EE2-B6A8-7433AF878CD6}"/>
              </a:ext>
            </a:extLst>
          </p:cNvPr>
          <p:cNvSpPr txBox="1"/>
          <p:nvPr/>
        </p:nvSpPr>
        <p:spPr>
          <a:xfrm>
            <a:off x="243215" y="711123"/>
            <a:ext cx="186316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 AI and Strategic Workforce Intelligence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807E47A-1CD8-4042-9E49-AF130F47FB11}"/>
              </a:ext>
            </a:extLst>
          </p:cNvPr>
          <p:cNvSpPr txBox="1"/>
          <p:nvPr/>
        </p:nvSpPr>
        <p:spPr>
          <a:xfrm>
            <a:off x="2210899" y="744225"/>
            <a:ext cx="223810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Governance Framework</a:t>
            </a:r>
          </a:p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 for Institutions 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69F97FA-C9E2-4B32-B7B2-A4960E5CF378}"/>
              </a:ext>
            </a:extLst>
          </p:cNvPr>
          <p:cNvSpPr txBox="1"/>
          <p:nvPr/>
        </p:nvSpPr>
        <p:spPr>
          <a:xfrm>
            <a:off x="4382910" y="776916"/>
            <a:ext cx="2238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Risk Register 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329FBDA-81A5-4031-9610-DF62436AA91C}"/>
              </a:ext>
            </a:extLst>
          </p:cNvPr>
          <p:cNvGrpSpPr/>
          <p:nvPr/>
        </p:nvGrpSpPr>
        <p:grpSpPr>
          <a:xfrm>
            <a:off x="470735" y="1472715"/>
            <a:ext cx="10804803" cy="5128793"/>
            <a:chOff x="2363586" y="516509"/>
            <a:chExt cx="7959373" cy="5543084"/>
          </a:xfrm>
        </p:grpSpPr>
        <p:sp>
          <p:nvSpPr>
            <p:cNvPr id="13" name="Flowchart: Manual Input 12">
              <a:extLst>
                <a:ext uri="{FF2B5EF4-FFF2-40B4-BE49-F238E27FC236}">
                  <a16:creationId xmlns:a16="http://schemas.microsoft.com/office/drawing/2014/main" id="{B6B12F45-1637-4E4C-AE12-53D02852A633}"/>
                </a:ext>
              </a:extLst>
            </p:cNvPr>
            <p:cNvSpPr/>
            <p:nvPr/>
          </p:nvSpPr>
          <p:spPr>
            <a:xfrm>
              <a:off x="2386821" y="2337629"/>
              <a:ext cx="7849404" cy="2982670"/>
            </a:xfrm>
            <a:prstGeom prst="flowChartManualInput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lowchart: Manual Input 13">
              <a:extLst>
                <a:ext uri="{FF2B5EF4-FFF2-40B4-BE49-F238E27FC236}">
                  <a16:creationId xmlns:a16="http://schemas.microsoft.com/office/drawing/2014/main" id="{4FD152E7-16DF-4486-A0EF-0A9DE4773811}"/>
                </a:ext>
              </a:extLst>
            </p:cNvPr>
            <p:cNvSpPr/>
            <p:nvPr/>
          </p:nvSpPr>
          <p:spPr>
            <a:xfrm rot="10800000">
              <a:off x="2386820" y="516509"/>
              <a:ext cx="7849404" cy="2203206"/>
            </a:xfrm>
            <a:prstGeom prst="flowChartManualInput">
              <a:avLst/>
            </a:prstGeom>
            <a:solidFill>
              <a:schemeClr val="accent1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17BA58E3-0480-429F-A525-0B8C5B23C8A1}"/>
                </a:ext>
              </a:extLst>
            </p:cNvPr>
            <p:cNvSpPr txBox="1"/>
            <p:nvPr/>
          </p:nvSpPr>
          <p:spPr>
            <a:xfrm>
              <a:off x="2584591" y="599567"/>
              <a:ext cx="7453865" cy="24615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rtl="0">
                <a:spcBef>
                  <a:spcPts val="0"/>
                </a:spcBef>
                <a:spcAft>
                  <a:spcPts val="800"/>
                </a:spcAft>
              </a:pPr>
              <a:r>
                <a:rPr lang="en-US" sz="1400" b="0" i="0" u="none" strike="noStrike" dirty="0">
                  <a:solidFill>
                    <a:schemeClr val="bg1"/>
                  </a:solidFill>
                  <a:effectLst/>
                  <a:latin typeface="Aharoni" panose="02010803020104030203" pitchFamily="2" charset="-79"/>
                  <a:cs typeface="Aharoni" panose="02010803020104030203" pitchFamily="2" charset="-79"/>
                </a:rPr>
                <a:t>Payroll is no longer transactional. It is strategic.</a:t>
              </a:r>
              <a:endParaRPr lang="en-US" sz="1400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  <a:p>
              <a:pPr rtl="0">
                <a:spcBef>
                  <a:spcPts val="0"/>
                </a:spcBef>
                <a:spcAft>
                  <a:spcPts val="800"/>
                </a:spcAft>
              </a:pPr>
              <a:r>
                <a:rPr lang="en-US" sz="1400" b="0" i="0" u="none" strike="noStrike" dirty="0">
                  <a:solidFill>
                    <a:srgbClr val="A09271"/>
                  </a:solidFill>
                  <a:effectLst/>
                  <a:latin typeface="Aharoni" panose="02010803020104030203" pitchFamily="2" charset="-79"/>
                  <a:cs typeface="Aharoni" panose="02010803020104030203" pitchFamily="2" charset="-79"/>
                </a:rPr>
                <a:t>Historically:</a:t>
              </a:r>
              <a:endParaRPr lang="en-US" sz="1400" b="0" dirty="0">
                <a:solidFill>
                  <a:srgbClr val="A09271"/>
                </a:solidFill>
                <a:effectLst/>
                <a:latin typeface="Aharoni" panose="02010803020104030203" pitchFamily="2" charset="-79"/>
                <a:cs typeface="Aharoni" panose="02010803020104030203" pitchFamily="2" charset="-79"/>
              </a:endParaRPr>
            </a:p>
            <a:p>
              <a:pPr marL="285750" indent="-285750" rtl="0" fontAlgn="base">
                <a:spcBef>
                  <a:spcPts val="0"/>
                </a:spcBef>
                <a:spcAft>
                  <a:spcPts val="800"/>
                </a:spcAft>
                <a:buFont typeface="Wingdings" panose="05000000000000000000" pitchFamily="2" charset="2"/>
                <a:buChar char="Ø"/>
              </a:pPr>
              <a:r>
                <a:rPr lang="en-US" sz="1400" b="0" i="0" u="none" strike="noStrike" dirty="0">
                  <a:solidFill>
                    <a:srgbClr val="A09271"/>
                  </a:solidFill>
                  <a:effectLst/>
                  <a:latin typeface="Aharoni" panose="02010803020104030203" pitchFamily="2" charset="-79"/>
                  <a:cs typeface="Aharoni" panose="02010803020104030203" pitchFamily="2" charset="-79"/>
                </a:rPr>
                <a:t> Capture data</a:t>
              </a:r>
            </a:p>
            <a:p>
              <a:pPr marL="285750" indent="-285750" rtl="0" fontAlgn="base">
                <a:spcBef>
                  <a:spcPts val="0"/>
                </a:spcBef>
                <a:spcAft>
                  <a:spcPts val="800"/>
                </a:spcAft>
                <a:buFont typeface="Wingdings" panose="05000000000000000000" pitchFamily="2" charset="2"/>
                <a:buChar char="Ø"/>
              </a:pPr>
              <a:r>
                <a:rPr lang="en-US" sz="1400" b="0" i="0" u="none" strike="noStrike" dirty="0">
                  <a:solidFill>
                    <a:srgbClr val="A09271"/>
                  </a:solidFill>
                  <a:effectLst/>
                  <a:latin typeface="Aharoni" panose="02010803020104030203" pitchFamily="2" charset="-79"/>
                  <a:cs typeface="Aharoni" panose="02010803020104030203" pitchFamily="2" charset="-79"/>
                </a:rPr>
                <a:t> Run payroll</a:t>
              </a:r>
            </a:p>
            <a:p>
              <a:pPr marL="285750" indent="-285750" rtl="0" fontAlgn="base">
                <a:spcBef>
                  <a:spcPts val="0"/>
                </a:spcBef>
                <a:spcAft>
                  <a:spcPts val="800"/>
                </a:spcAft>
                <a:buFont typeface="Wingdings" panose="05000000000000000000" pitchFamily="2" charset="2"/>
                <a:buChar char="Ø"/>
              </a:pPr>
              <a:r>
                <a:rPr lang="en-US" sz="1400" b="0" i="0" u="none" strike="noStrike" dirty="0">
                  <a:solidFill>
                    <a:srgbClr val="A09271"/>
                  </a:solidFill>
                  <a:effectLst/>
                  <a:latin typeface="Aharoni" panose="02010803020104030203" pitchFamily="2" charset="-79"/>
                  <a:cs typeface="Aharoni" panose="02010803020104030203" pitchFamily="2" charset="-79"/>
                </a:rPr>
                <a:t> Generate IRP5</a:t>
              </a:r>
            </a:p>
            <a:p>
              <a:pPr marL="285750" indent="-285750" rtl="0" fontAlgn="base">
                <a:spcBef>
                  <a:spcPts val="0"/>
                </a:spcBef>
                <a:spcAft>
                  <a:spcPts val="800"/>
                </a:spcAft>
                <a:buFont typeface="Wingdings" panose="05000000000000000000" pitchFamily="2" charset="2"/>
                <a:buChar char="Ø"/>
              </a:pPr>
              <a:r>
                <a:rPr lang="en-US" sz="1400" b="0" i="0" u="none" strike="noStrike" dirty="0">
                  <a:solidFill>
                    <a:srgbClr val="A09271"/>
                  </a:solidFill>
                  <a:effectLst/>
                  <a:latin typeface="Aharoni" panose="02010803020104030203" pitchFamily="2" charset="-79"/>
                  <a:cs typeface="Aharoni" panose="02010803020104030203" pitchFamily="2" charset="-79"/>
                </a:rPr>
                <a:t> Submit EMP201</a:t>
              </a:r>
            </a:p>
            <a:p>
              <a:endParaRPr lang="en-US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838CBAA8-6D28-4EF9-B90F-72625C8E614B}"/>
                </a:ext>
              </a:extLst>
            </p:cNvPr>
            <p:cNvSpPr txBox="1"/>
            <p:nvPr/>
          </p:nvSpPr>
          <p:spPr>
            <a:xfrm>
              <a:off x="2386820" y="2934598"/>
              <a:ext cx="5412780" cy="15799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rtl="0">
                <a:spcBef>
                  <a:spcPts val="0"/>
                </a:spcBef>
                <a:spcAft>
                  <a:spcPts val="800"/>
                </a:spcAft>
              </a:pPr>
              <a:r>
                <a:rPr lang="en-US" sz="1400" b="1" i="0" u="none" strike="noStrike" dirty="0">
                  <a:solidFill>
                    <a:srgbClr val="002060"/>
                  </a:solidFill>
                  <a:effectLst/>
                  <a:latin typeface="Century Gothic" panose="020B0502020202020204" pitchFamily="34" charset="0"/>
                </a:rPr>
                <a:t>Now:</a:t>
              </a:r>
              <a:endParaRPr lang="en-US" sz="1400" b="1" dirty="0">
                <a:solidFill>
                  <a:srgbClr val="002060"/>
                </a:solidFill>
                <a:effectLst/>
              </a:endParaRPr>
            </a:p>
            <a:p>
              <a:pPr marL="285750" indent="-285750" rtl="0" fontAlgn="base">
                <a:spcBef>
                  <a:spcPts val="0"/>
                </a:spcBef>
                <a:spcAft>
                  <a:spcPts val="800"/>
                </a:spcAft>
                <a:buFont typeface="Wingdings" panose="05000000000000000000" pitchFamily="2" charset="2"/>
                <a:buChar char="Ø"/>
              </a:pPr>
              <a:r>
                <a:rPr lang="en-US" sz="1400" b="0" i="0" u="none" strike="noStrike" dirty="0">
                  <a:solidFill>
                    <a:srgbClr val="002060"/>
                  </a:solidFill>
                  <a:effectLst/>
                  <a:latin typeface="Century Gothic" panose="020B0502020202020204" pitchFamily="34" charset="0"/>
                </a:rPr>
                <a:t>Predict attrition</a:t>
              </a:r>
            </a:p>
            <a:p>
              <a:pPr marL="285750" indent="-285750" rtl="0" fontAlgn="base">
                <a:spcBef>
                  <a:spcPts val="0"/>
                </a:spcBef>
                <a:spcAft>
                  <a:spcPts val="800"/>
                </a:spcAft>
                <a:buFont typeface="Wingdings" panose="05000000000000000000" pitchFamily="2" charset="2"/>
                <a:buChar char="Ø"/>
              </a:pPr>
              <a:r>
                <a:rPr lang="en-US" sz="1400" b="0" i="0" u="none" strike="noStrike" dirty="0">
                  <a:solidFill>
                    <a:srgbClr val="002060"/>
                  </a:solidFill>
                  <a:effectLst/>
                  <a:latin typeface="Century Gothic" panose="020B0502020202020204" pitchFamily="34" charset="0"/>
                </a:rPr>
                <a:t>Detect anomalies before payment</a:t>
              </a:r>
            </a:p>
            <a:p>
              <a:pPr marL="285750" indent="-285750" rtl="0" fontAlgn="base">
                <a:spcBef>
                  <a:spcPts val="0"/>
                </a:spcBef>
                <a:spcAft>
                  <a:spcPts val="800"/>
                </a:spcAft>
                <a:buFont typeface="Wingdings" panose="05000000000000000000" pitchFamily="2" charset="2"/>
                <a:buChar char="Ø"/>
              </a:pPr>
              <a:r>
                <a:rPr lang="en-US" sz="1400" b="0" i="0" u="none" strike="noStrike" dirty="0">
                  <a:solidFill>
                    <a:srgbClr val="002060"/>
                  </a:solidFill>
                  <a:effectLst/>
                  <a:latin typeface="Century Gothic" panose="020B0502020202020204" pitchFamily="34" charset="0"/>
                </a:rPr>
                <a:t>Model workforce costs</a:t>
              </a:r>
            </a:p>
            <a:p>
              <a:pPr marL="285750" indent="-285750" rtl="0" fontAlgn="base">
                <a:spcBef>
                  <a:spcPts val="0"/>
                </a:spcBef>
                <a:spcAft>
                  <a:spcPts val="800"/>
                </a:spcAft>
                <a:buFont typeface="Wingdings" panose="05000000000000000000" pitchFamily="2" charset="2"/>
                <a:buChar char="Ø"/>
              </a:pPr>
              <a:r>
                <a:rPr lang="en-US" sz="1400" b="0" i="0" u="none" strike="noStrike" dirty="0">
                  <a:solidFill>
                    <a:srgbClr val="002060"/>
                  </a:solidFill>
                  <a:effectLst/>
                  <a:latin typeface="Century Gothic" panose="020B0502020202020204" pitchFamily="34" charset="0"/>
                </a:rPr>
                <a:t>Flag compliance risks in real time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29D99D4A-495F-4ABD-BDC2-16D73CB57D0F}"/>
                </a:ext>
              </a:extLst>
            </p:cNvPr>
            <p:cNvSpPr txBox="1"/>
            <p:nvPr/>
          </p:nvSpPr>
          <p:spPr>
            <a:xfrm>
              <a:off x="2363586" y="5361053"/>
              <a:ext cx="7849404" cy="6985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b="1" i="0" u="none" strike="noStrike" dirty="0">
                  <a:solidFill>
                    <a:srgbClr val="002060"/>
                  </a:solidFill>
                  <a:effectLst/>
                  <a:latin typeface="Century Gothic" panose="020B0502020202020204" pitchFamily="34" charset="0"/>
                </a:rPr>
                <a:t>The question becomes:</a:t>
              </a:r>
              <a:r>
                <a:rPr lang="en-US" sz="1800" b="1" i="0" u="none" strike="noStrike" dirty="0">
                  <a:effectLst/>
                  <a:latin typeface="Century Gothic" panose="020B0502020202020204" pitchFamily="34" charset="0"/>
                </a:rPr>
                <a:t> </a:t>
              </a:r>
              <a:r>
                <a:rPr lang="en-US" sz="1800" b="1" i="0" u="none" strike="noStrike" dirty="0">
                  <a:solidFill>
                    <a:srgbClr val="A09271"/>
                  </a:solidFill>
                  <a:effectLst/>
                  <a:latin typeface="Century Gothic" panose="020B0502020202020204" pitchFamily="34" charset="0"/>
                </a:rPr>
                <a:t>Who governs the algorithm?</a:t>
              </a:r>
              <a:br>
                <a:rPr lang="en-US" b="1" dirty="0">
                  <a:solidFill>
                    <a:srgbClr val="FFC000"/>
                  </a:solidFill>
                </a:rPr>
              </a:br>
              <a:endParaRPr lang="en-US" b="1" dirty="0">
                <a:solidFill>
                  <a:srgbClr val="FFC000"/>
                </a:solidFill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5E5908FF-6B79-424D-8BEC-0376F9465097}"/>
                </a:ext>
              </a:extLst>
            </p:cNvPr>
            <p:cNvSpPr txBox="1"/>
            <p:nvPr/>
          </p:nvSpPr>
          <p:spPr>
            <a:xfrm>
              <a:off x="2473555" y="4525645"/>
              <a:ext cx="784940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 rtl="0">
                <a:spcBef>
                  <a:spcPts val="0"/>
                </a:spcBef>
                <a:spcAft>
                  <a:spcPts val="800"/>
                </a:spcAft>
              </a:pPr>
              <a:r>
                <a:rPr lang="en-US" sz="1400" b="1" i="0" u="none" strike="noStrike" dirty="0">
                  <a:solidFill>
                    <a:srgbClr val="002060"/>
                  </a:solidFill>
                  <a:effectLst/>
                  <a:latin typeface="Century Gothic" panose="020B0502020202020204" pitchFamily="34" charset="0"/>
                </a:rPr>
                <a:t>AI changes the nature of the payroll function.</a:t>
              </a:r>
              <a:endParaRPr lang="en-US" sz="1400" b="1" dirty="0">
                <a:solidFill>
                  <a:srgbClr val="002060"/>
                </a:solidFill>
                <a:effectLst/>
              </a:endParaRPr>
            </a:p>
          </p:txBody>
        </p:sp>
        <p:pic>
          <p:nvPicPr>
            <p:cNvPr id="19" name="Graphic 18" descr="Monitor with solid fill">
              <a:extLst>
                <a:ext uri="{FF2B5EF4-FFF2-40B4-BE49-F238E27FC236}">
                  <a16:creationId xmlns:a16="http://schemas.microsoft.com/office/drawing/2014/main" id="{FD9085D0-1DC3-4A90-8661-B6D71838DDA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7344229" y="2317039"/>
              <a:ext cx="2891996" cy="2891996"/>
            </a:xfrm>
            <a:prstGeom prst="rect">
              <a:avLst/>
            </a:prstGeom>
          </p:spPr>
        </p:pic>
        <p:pic>
          <p:nvPicPr>
            <p:cNvPr id="20" name="Graphic 19" descr="Head with gears with solid fill">
              <a:extLst>
                <a:ext uri="{FF2B5EF4-FFF2-40B4-BE49-F238E27FC236}">
                  <a16:creationId xmlns:a16="http://schemas.microsoft.com/office/drawing/2014/main" id="{C707C94D-5A2E-45B0-BB67-B4DE93C8BB3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119782" y="2983723"/>
              <a:ext cx="1340890" cy="1340890"/>
            </a:xfrm>
            <a:prstGeom prst="rect">
              <a:avLst/>
            </a:prstGeom>
          </p:spPr>
        </p:pic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AB0D2C59-59D6-45DA-A1DA-B409B89A89BA}"/>
              </a:ext>
            </a:extLst>
          </p:cNvPr>
          <p:cNvSpPr txBox="1"/>
          <p:nvPr/>
        </p:nvSpPr>
        <p:spPr>
          <a:xfrm>
            <a:off x="7742825" y="658949"/>
            <a:ext cx="24270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Conclusion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B6EEFB6-9F3B-4A46-B90F-AD1CDE91EA0C}"/>
              </a:ext>
            </a:extLst>
          </p:cNvPr>
          <p:cNvSpPr txBox="1"/>
          <p:nvPr/>
        </p:nvSpPr>
        <p:spPr>
          <a:xfrm>
            <a:off x="6632584" y="692497"/>
            <a:ext cx="127983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Final Message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3722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inus Sign 1">
            <a:extLst>
              <a:ext uri="{FF2B5EF4-FFF2-40B4-BE49-F238E27FC236}">
                <a16:creationId xmlns:a16="http://schemas.microsoft.com/office/drawing/2014/main" id="{A896A3F7-2EC5-4DD9-96A3-D1AA9A32D1B0}"/>
              </a:ext>
            </a:extLst>
          </p:cNvPr>
          <p:cNvSpPr/>
          <p:nvPr/>
        </p:nvSpPr>
        <p:spPr>
          <a:xfrm>
            <a:off x="-1596022" y="1096778"/>
            <a:ext cx="15087600" cy="474134"/>
          </a:xfrm>
          <a:prstGeom prst="mathMinus">
            <a:avLst/>
          </a:prstGeom>
          <a:solidFill>
            <a:srgbClr val="A09271"/>
          </a:solidFill>
          <a:ln>
            <a:solidFill>
              <a:srgbClr val="A092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B211A0D-9C3A-49D4-8D67-0AAF353147FA}"/>
              </a:ext>
            </a:extLst>
          </p:cNvPr>
          <p:cNvSpPr txBox="1"/>
          <p:nvPr/>
        </p:nvSpPr>
        <p:spPr>
          <a:xfrm>
            <a:off x="684239" y="213268"/>
            <a:ext cx="22030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2">
                    <a:lumMod val="20000"/>
                    <a:lumOff val="8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Introduction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9DF5EFE-6E57-45DA-89D4-B9C0302AEB3E}"/>
              </a:ext>
            </a:extLst>
          </p:cNvPr>
          <p:cNvSpPr txBox="1"/>
          <p:nvPr/>
        </p:nvSpPr>
        <p:spPr>
          <a:xfrm>
            <a:off x="2456245" y="64792"/>
            <a:ext cx="18631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Why AI in Payroll Is a </a:t>
            </a:r>
          </a:p>
          <a:p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Governance Matter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94780AC-8E98-4ECA-A111-3B78BFDF4AA6}"/>
              </a:ext>
            </a:extLst>
          </p:cNvPr>
          <p:cNvSpPr txBox="1"/>
          <p:nvPr/>
        </p:nvSpPr>
        <p:spPr>
          <a:xfrm>
            <a:off x="4160774" y="-55590"/>
            <a:ext cx="274846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AI Embedded in the Payroll Lifecycle</a:t>
            </a:r>
            <a:endParaRPr lang="en-US" sz="2000" dirty="0">
              <a:solidFill>
                <a:srgbClr val="002060"/>
              </a:solidFill>
            </a:endParaRPr>
          </a:p>
          <a:p>
            <a:endParaRPr lang="en-US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B2D6273-2225-457D-BFCF-3DAC7967DAA1}"/>
              </a:ext>
            </a:extLst>
          </p:cNvPr>
          <p:cNvSpPr txBox="1"/>
          <p:nvPr/>
        </p:nvSpPr>
        <p:spPr>
          <a:xfrm>
            <a:off x="6436862" y="36094"/>
            <a:ext cx="186316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entury Gothic" panose="020B0502020202020204" pitchFamily="34" charset="0"/>
              </a:rPr>
              <a:t>Case Studies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A3E38AC-E19D-42E4-AEAC-2B1AF923021D}"/>
              </a:ext>
            </a:extLst>
          </p:cNvPr>
          <p:cNvSpPr txBox="1"/>
          <p:nvPr/>
        </p:nvSpPr>
        <p:spPr>
          <a:xfrm>
            <a:off x="8079104" y="51230"/>
            <a:ext cx="186316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Ethical Considerations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032E51-C3A4-41E6-8EC1-B6107DFDF8FE}"/>
              </a:ext>
            </a:extLst>
          </p:cNvPr>
          <p:cNvSpPr txBox="1"/>
          <p:nvPr/>
        </p:nvSpPr>
        <p:spPr>
          <a:xfrm>
            <a:off x="10194673" y="24860"/>
            <a:ext cx="186316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Cloud Transition and Data Sovereignty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35E352F-E90B-40C0-A390-A153F32448BD}"/>
              </a:ext>
            </a:extLst>
          </p:cNvPr>
          <p:cNvSpPr txBox="1"/>
          <p:nvPr/>
        </p:nvSpPr>
        <p:spPr>
          <a:xfrm>
            <a:off x="243215" y="711123"/>
            <a:ext cx="186316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 AI and Strategic Workforce Intelligence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69176EB-9E08-4C38-A0F8-939C2B67F35B}"/>
              </a:ext>
            </a:extLst>
          </p:cNvPr>
          <p:cNvSpPr txBox="1"/>
          <p:nvPr/>
        </p:nvSpPr>
        <p:spPr>
          <a:xfrm>
            <a:off x="2210899" y="744225"/>
            <a:ext cx="223810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Governance Framework</a:t>
            </a:r>
          </a:p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 for Institutions 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87C1931-661C-481D-A33D-3D2E5D02F67A}"/>
              </a:ext>
            </a:extLst>
          </p:cNvPr>
          <p:cNvSpPr txBox="1"/>
          <p:nvPr/>
        </p:nvSpPr>
        <p:spPr>
          <a:xfrm>
            <a:off x="4382910" y="776916"/>
            <a:ext cx="2238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Risk Register 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3" name="Flowchart: Manual Input 52">
            <a:extLst>
              <a:ext uri="{FF2B5EF4-FFF2-40B4-BE49-F238E27FC236}">
                <a16:creationId xmlns:a16="http://schemas.microsoft.com/office/drawing/2014/main" id="{99CC931F-72F0-490E-97FA-94DF4B9D89FD}"/>
              </a:ext>
            </a:extLst>
          </p:cNvPr>
          <p:cNvSpPr/>
          <p:nvPr/>
        </p:nvSpPr>
        <p:spPr>
          <a:xfrm rot="5400000" flipH="1">
            <a:off x="1302116" y="1843696"/>
            <a:ext cx="725970" cy="1398118"/>
          </a:xfrm>
          <a:prstGeom prst="flowChartManualInput">
            <a:avLst/>
          </a:prstGeom>
          <a:noFill/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lowchart: Data 53">
            <a:extLst>
              <a:ext uri="{FF2B5EF4-FFF2-40B4-BE49-F238E27FC236}">
                <a16:creationId xmlns:a16="http://schemas.microsoft.com/office/drawing/2014/main" id="{3097A227-7DB5-42BE-A97D-A1A254634196}"/>
              </a:ext>
            </a:extLst>
          </p:cNvPr>
          <p:cNvSpPr/>
          <p:nvPr/>
        </p:nvSpPr>
        <p:spPr>
          <a:xfrm>
            <a:off x="2511496" y="2179212"/>
            <a:ext cx="1398118" cy="725970"/>
          </a:xfrm>
          <a:prstGeom prst="flowChartInputOutput">
            <a:avLst/>
          </a:prstGeom>
          <a:noFill/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Flowchart: Data 54">
            <a:extLst>
              <a:ext uri="{FF2B5EF4-FFF2-40B4-BE49-F238E27FC236}">
                <a16:creationId xmlns:a16="http://schemas.microsoft.com/office/drawing/2014/main" id="{1C5EBBA7-3739-4F2C-8AFC-09656ED4A759}"/>
              </a:ext>
            </a:extLst>
          </p:cNvPr>
          <p:cNvSpPr/>
          <p:nvPr/>
        </p:nvSpPr>
        <p:spPr>
          <a:xfrm>
            <a:off x="4111488" y="2179771"/>
            <a:ext cx="1340504" cy="724239"/>
          </a:xfrm>
          <a:prstGeom prst="flowChartInputOutput">
            <a:avLst/>
          </a:prstGeom>
          <a:noFill/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Flowchart: Data 55">
            <a:extLst>
              <a:ext uri="{FF2B5EF4-FFF2-40B4-BE49-F238E27FC236}">
                <a16:creationId xmlns:a16="http://schemas.microsoft.com/office/drawing/2014/main" id="{2BA4EB5A-F7D3-4CD2-AF98-4AD8A03B712D}"/>
              </a:ext>
            </a:extLst>
          </p:cNvPr>
          <p:cNvSpPr/>
          <p:nvPr/>
        </p:nvSpPr>
        <p:spPr>
          <a:xfrm>
            <a:off x="5546845" y="2176125"/>
            <a:ext cx="1284792" cy="725970"/>
          </a:xfrm>
          <a:prstGeom prst="flowChartInputOutput">
            <a:avLst/>
          </a:prstGeom>
          <a:noFill/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lowchart: Data 56">
            <a:extLst>
              <a:ext uri="{FF2B5EF4-FFF2-40B4-BE49-F238E27FC236}">
                <a16:creationId xmlns:a16="http://schemas.microsoft.com/office/drawing/2014/main" id="{F957DA45-78AE-4975-9DE6-ADC697508048}"/>
              </a:ext>
            </a:extLst>
          </p:cNvPr>
          <p:cNvSpPr/>
          <p:nvPr/>
        </p:nvSpPr>
        <p:spPr>
          <a:xfrm>
            <a:off x="6986594" y="2178040"/>
            <a:ext cx="1382283" cy="725970"/>
          </a:xfrm>
          <a:prstGeom prst="flowChartInputOutput">
            <a:avLst/>
          </a:prstGeom>
          <a:noFill/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Flowchart: Data 57">
            <a:extLst>
              <a:ext uri="{FF2B5EF4-FFF2-40B4-BE49-F238E27FC236}">
                <a16:creationId xmlns:a16="http://schemas.microsoft.com/office/drawing/2014/main" id="{D8BD0A97-8689-4EB1-A843-84D7B329EB16}"/>
              </a:ext>
            </a:extLst>
          </p:cNvPr>
          <p:cNvSpPr/>
          <p:nvPr/>
        </p:nvSpPr>
        <p:spPr>
          <a:xfrm>
            <a:off x="8502586" y="2178040"/>
            <a:ext cx="1234244" cy="725970"/>
          </a:xfrm>
          <a:prstGeom prst="flowChartInputOutput">
            <a:avLst/>
          </a:prstGeom>
          <a:noFill/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Flowchart: Manual Input 58">
            <a:extLst>
              <a:ext uri="{FF2B5EF4-FFF2-40B4-BE49-F238E27FC236}">
                <a16:creationId xmlns:a16="http://schemas.microsoft.com/office/drawing/2014/main" id="{6FF9269A-4B24-47BF-A1CA-3789148F1E24}"/>
              </a:ext>
            </a:extLst>
          </p:cNvPr>
          <p:cNvSpPr/>
          <p:nvPr/>
        </p:nvSpPr>
        <p:spPr>
          <a:xfrm rot="16200000" flipH="1">
            <a:off x="10105660" y="1973564"/>
            <a:ext cx="709677" cy="1118632"/>
          </a:xfrm>
          <a:prstGeom prst="flowChartManualInput">
            <a:avLst/>
          </a:prstGeom>
          <a:noFill/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278E8A5D-CC0E-4282-B7E3-4F1587E380A8}"/>
              </a:ext>
            </a:extLst>
          </p:cNvPr>
          <p:cNvSpPr txBox="1"/>
          <p:nvPr/>
        </p:nvSpPr>
        <p:spPr>
          <a:xfrm>
            <a:off x="1111934" y="2213023"/>
            <a:ext cx="1430666" cy="2551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002060"/>
                </a:solidFill>
              </a:rPr>
              <a:t>Step: One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EDA61CD0-8BE6-4A5F-A5F1-AC10C5057FD4}"/>
              </a:ext>
            </a:extLst>
          </p:cNvPr>
          <p:cNvSpPr txBox="1"/>
          <p:nvPr/>
        </p:nvSpPr>
        <p:spPr>
          <a:xfrm>
            <a:off x="2768183" y="2212465"/>
            <a:ext cx="1430666" cy="2551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002060"/>
                </a:solidFill>
              </a:rPr>
              <a:t>Step: Two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1DC3A56F-8323-4483-823C-896C4A510512}"/>
              </a:ext>
            </a:extLst>
          </p:cNvPr>
          <p:cNvSpPr txBox="1"/>
          <p:nvPr/>
        </p:nvSpPr>
        <p:spPr>
          <a:xfrm>
            <a:off x="4320351" y="2213023"/>
            <a:ext cx="1578473" cy="2551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002060"/>
                </a:solidFill>
              </a:rPr>
              <a:t>Step: Three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A9F56DF4-0FC2-4740-9842-872D71EF350C}"/>
              </a:ext>
            </a:extLst>
          </p:cNvPr>
          <p:cNvSpPr txBox="1"/>
          <p:nvPr/>
        </p:nvSpPr>
        <p:spPr>
          <a:xfrm>
            <a:off x="5765641" y="2205243"/>
            <a:ext cx="1430666" cy="2551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002060"/>
                </a:solidFill>
              </a:rPr>
              <a:t>Step: Four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754389B3-BAF9-4182-86F3-24E9D77FA29C}"/>
              </a:ext>
            </a:extLst>
          </p:cNvPr>
          <p:cNvSpPr txBox="1"/>
          <p:nvPr/>
        </p:nvSpPr>
        <p:spPr>
          <a:xfrm>
            <a:off x="7285653" y="2158912"/>
            <a:ext cx="1430666" cy="340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002060"/>
                </a:solidFill>
              </a:rPr>
              <a:t>Step</a:t>
            </a:r>
            <a:r>
              <a:rPr lang="en-US" b="1" dirty="0">
                <a:solidFill>
                  <a:srgbClr val="002060"/>
                </a:solidFill>
              </a:rPr>
              <a:t>: </a:t>
            </a:r>
            <a:r>
              <a:rPr lang="en-US" sz="1200" b="1" dirty="0">
                <a:solidFill>
                  <a:srgbClr val="002060"/>
                </a:solidFill>
              </a:rPr>
              <a:t>Five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A377139F-2675-48E6-8083-F371497F91DA}"/>
              </a:ext>
            </a:extLst>
          </p:cNvPr>
          <p:cNvSpPr txBox="1"/>
          <p:nvPr/>
        </p:nvSpPr>
        <p:spPr>
          <a:xfrm>
            <a:off x="8784444" y="2218520"/>
            <a:ext cx="1430666" cy="2551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002060"/>
                </a:solidFill>
              </a:rPr>
              <a:t>Step: Six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06675924-6260-4593-9796-06FFC7AED360}"/>
              </a:ext>
            </a:extLst>
          </p:cNvPr>
          <p:cNvSpPr txBox="1"/>
          <p:nvPr/>
        </p:nvSpPr>
        <p:spPr>
          <a:xfrm>
            <a:off x="10037434" y="2210095"/>
            <a:ext cx="1430666" cy="2551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002060"/>
                </a:solidFill>
              </a:rPr>
              <a:t>Step: Seven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84B7ACD0-7A18-4297-A3AE-70BCE4543316}"/>
              </a:ext>
            </a:extLst>
          </p:cNvPr>
          <p:cNvSpPr txBox="1"/>
          <p:nvPr/>
        </p:nvSpPr>
        <p:spPr>
          <a:xfrm>
            <a:off x="1094502" y="2511282"/>
            <a:ext cx="12353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0" i="0" u="none" strike="noStrike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Onboarding</a:t>
            </a:r>
            <a:endParaRPr lang="en-US" sz="1200" dirty="0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FCF7B33F-A322-41A8-A17A-DF9CAFC0687D}"/>
              </a:ext>
            </a:extLst>
          </p:cNvPr>
          <p:cNvSpPr txBox="1"/>
          <p:nvPr/>
        </p:nvSpPr>
        <p:spPr>
          <a:xfrm>
            <a:off x="2654520" y="2510723"/>
            <a:ext cx="12353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0" i="0" u="none" strike="noStrike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Earnings &amp; Deductions</a:t>
            </a:r>
            <a:endParaRPr lang="en-US" sz="1200" dirty="0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5D0A20FF-8E74-410B-986B-DDB31A85DF84}"/>
              </a:ext>
            </a:extLst>
          </p:cNvPr>
          <p:cNvSpPr txBox="1"/>
          <p:nvPr/>
        </p:nvSpPr>
        <p:spPr>
          <a:xfrm>
            <a:off x="4311125" y="2550869"/>
            <a:ext cx="95393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0" i="0" u="none" strike="noStrike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Validation</a:t>
            </a:r>
            <a:endParaRPr lang="en-US" sz="1200" dirty="0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1E1AB2AA-87E1-4040-B95D-CD71F50BF3B5}"/>
              </a:ext>
            </a:extLst>
          </p:cNvPr>
          <p:cNvSpPr txBox="1"/>
          <p:nvPr/>
        </p:nvSpPr>
        <p:spPr>
          <a:xfrm>
            <a:off x="5696590" y="2516334"/>
            <a:ext cx="10404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0" i="0" u="none" strike="noStrike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Preliminary Run</a:t>
            </a:r>
            <a:endParaRPr lang="en-US" sz="1200" dirty="0"/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39F5F8B1-3BF0-4178-BA9A-87282D25A657}"/>
              </a:ext>
            </a:extLst>
          </p:cNvPr>
          <p:cNvSpPr txBox="1"/>
          <p:nvPr/>
        </p:nvSpPr>
        <p:spPr>
          <a:xfrm>
            <a:off x="7174771" y="2537138"/>
            <a:ext cx="95393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0" i="0" u="none" strike="noStrike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Final Run</a:t>
            </a:r>
            <a:endParaRPr lang="en-US" sz="1200" dirty="0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B6223CB7-5E1B-4A22-AD92-545BD87062E4}"/>
              </a:ext>
            </a:extLst>
          </p:cNvPr>
          <p:cNvSpPr txBox="1"/>
          <p:nvPr/>
        </p:nvSpPr>
        <p:spPr>
          <a:xfrm>
            <a:off x="8631466" y="2449577"/>
            <a:ext cx="95393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0" i="0" u="none" strike="noStrike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EFT Release</a:t>
            </a:r>
            <a:endParaRPr lang="en-US" sz="1200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B5ECBE3E-ACBA-4E3A-AFA4-DAD44B95B6D4}"/>
              </a:ext>
            </a:extLst>
          </p:cNvPr>
          <p:cNvSpPr txBox="1"/>
          <p:nvPr/>
        </p:nvSpPr>
        <p:spPr>
          <a:xfrm>
            <a:off x="10131412" y="2428029"/>
            <a:ext cx="985053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0" i="0" u="none" strike="noStrike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Statutory Reporting</a:t>
            </a:r>
          </a:p>
          <a:p>
            <a:endParaRPr lang="en-US" sz="1000" dirty="0"/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53215FDA-CDFD-4293-ACCF-3950304006E1}"/>
              </a:ext>
            </a:extLst>
          </p:cNvPr>
          <p:cNvSpPr txBox="1"/>
          <p:nvPr/>
        </p:nvSpPr>
        <p:spPr>
          <a:xfrm>
            <a:off x="935285" y="1661320"/>
            <a:ext cx="4761305" cy="340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Century Gothic" panose="020B0502020202020204" pitchFamily="34" charset="0"/>
              </a:rPr>
              <a:t>T</a:t>
            </a:r>
            <a:r>
              <a:rPr lang="en-US" sz="1800" b="1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he ITS payroll lifecycle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57EEFB3A-30F7-40FA-8975-D256259E50CF}"/>
              </a:ext>
            </a:extLst>
          </p:cNvPr>
          <p:cNvSpPr/>
          <p:nvPr/>
        </p:nvSpPr>
        <p:spPr>
          <a:xfrm rot="16200000">
            <a:off x="4473028" y="66413"/>
            <a:ext cx="3039798" cy="10053771"/>
          </a:xfrm>
          <a:custGeom>
            <a:avLst/>
            <a:gdLst>
              <a:gd name="connsiteX0" fmla="*/ 3250622 w 3299624"/>
              <a:gd name="connsiteY0" fmla="*/ 3878159 h 8691607"/>
              <a:gd name="connsiteX1" fmla="*/ 1880 w 3299624"/>
              <a:gd name="connsiteY1" fmla="*/ 4839018 h 8691607"/>
              <a:gd name="connsiteX2" fmla="*/ 1880 w 3299624"/>
              <a:gd name="connsiteY2" fmla="*/ 8682453 h 8691607"/>
              <a:gd name="connsiteX3" fmla="*/ 3250622 w 3299624"/>
              <a:gd name="connsiteY3" fmla="*/ 8682453 h 8691607"/>
              <a:gd name="connsiteX4" fmla="*/ 3299624 w 3299624"/>
              <a:gd name="connsiteY4" fmla="*/ 0 h 8691607"/>
              <a:gd name="connsiteX5" fmla="*/ 3299624 w 3299624"/>
              <a:gd name="connsiteY5" fmla="*/ 8691607 h 8691607"/>
              <a:gd name="connsiteX6" fmla="*/ 0 w 3299624"/>
              <a:gd name="connsiteY6" fmla="*/ 8691607 h 8691607"/>
              <a:gd name="connsiteX7" fmla="*/ 0 w 3299624"/>
              <a:gd name="connsiteY7" fmla="*/ 0 h 8691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299624" h="8691607">
                <a:moveTo>
                  <a:pt x="3250622" y="3878159"/>
                </a:moveTo>
                <a:lnTo>
                  <a:pt x="1880" y="4839018"/>
                </a:lnTo>
                <a:lnTo>
                  <a:pt x="1880" y="8682453"/>
                </a:lnTo>
                <a:lnTo>
                  <a:pt x="3250622" y="8682453"/>
                </a:lnTo>
                <a:close/>
                <a:moveTo>
                  <a:pt x="3299624" y="0"/>
                </a:moveTo>
                <a:lnTo>
                  <a:pt x="3299624" y="8691607"/>
                </a:lnTo>
                <a:lnTo>
                  <a:pt x="0" y="8691607"/>
                </a:lnTo>
                <a:lnTo>
                  <a:pt x="0" y="0"/>
                </a:lnTo>
                <a:close/>
              </a:path>
            </a:pathLst>
          </a:custGeom>
          <a:solidFill>
            <a:srgbClr val="09195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35735A78-D6FE-4284-81DB-97989AC817A9}"/>
              </a:ext>
            </a:extLst>
          </p:cNvPr>
          <p:cNvSpPr txBox="1"/>
          <p:nvPr/>
        </p:nvSpPr>
        <p:spPr>
          <a:xfrm>
            <a:off x="6055224" y="3779111"/>
            <a:ext cx="4295744" cy="42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AI must operate inside: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88DABEEE-8C27-4BF2-B363-8A8711062BBE}"/>
              </a:ext>
            </a:extLst>
          </p:cNvPr>
          <p:cNvSpPr txBox="1"/>
          <p:nvPr/>
        </p:nvSpPr>
        <p:spPr>
          <a:xfrm>
            <a:off x="6275691" y="4370121"/>
            <a:ext cx="3467187" cy="340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800" b="0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Segregation of duties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D41556D1-E551-4257-9CAB-B492CE346D95}"/>
              </a:ext>
            </a:extLst>
          </p:cNvPr>
          <p:cNvSpPr txBox="1"/>
          <p:nvPr/>
        </p:nvSpPr>
        <p:spPr>
          <a:xfrm>
            <a:off x="6356221" y="4703934"/>
            <a:ext cx="3544960" cy="340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800" b="0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Audit trails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A51A89FE-3323-44BA-87BB-5545107675D8}"/>
              </a:ext>
            </a:extLst>
          </p:cNvPr>
          <p:cNvSpPr txBox="1"/>
          <p:nvPr/>
        </p:nvSpPr>
        <p:spPr>
          <a:xfrm>
            <a:off x="6511728" y="5061742"/>
            <a:ext cx="3544960" cy="340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800" b="0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SOPs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3853B3E9-175B-4B1B-8F67-CE40FB80897E}"/>
              </a:ext>
            </a:extLst>
          </p:cNvPr>
          <p:cNvSpPr txBox="1"/>
          <p:nvPr/>
        </p:nvSpPr>
        <p:spPr>
          <a:xfrm>
            <a:off x="6693060" y="5448786"/>
            <a:ext cx="3544960" cy="340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 rtl="0" fontAlgn="base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800" b="0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Approval workflows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03388256-B455-4E9E-87D7-258B076E8A26}"/>
              </a:ext>
            </a:extLst>
          </p:cNvPr>
          <p:cNvSpPr txBox="1"/>
          <p:nvPr/>
        </p:nvSpPr>
        <p:spPr>
          <a:xfrm>
            <a:off x="1402994" y="3827015"/>
            <a:ext cx="3058323" cy="42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0" u="none" strike="noStrike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AI enhances: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08361B71-35D1-4E7F-81ED-BD74C2C3CA58}"/>
              </a:ext>
            </a:extLst>
          </p:cNvPr>
          <p:cNvSpPr txBox="1"/>
          <p:nvPr/>
        </p:nvSpPr>
        <p:spPr>
          <a:xfrm>
            <a:off x="1254638" y="4370121"/>
            <a:ext cx="4197352" cy="15676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800" b="0" i="0" u="none" strike="noStrike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Data validation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800" b="0" i="0" u="none" strike="noStrike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Exception detection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800" b="0" i="0" u="none" strike="noStrike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Compliance monitoring</a:t>
            </a:r>
            <a:endParaRPr lang="en-US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800" b="0" i="0" u="none" strike="noStrike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Forecasting</a:t>
            </a:r>
            <a:endParaRPr lang="en-US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CDDC8735-4733-4F3E-9EEB-F68415885CD4}"/>
              </a:ext>
            </a:extLst>
          </p:cNvPr>
          <p:cNvSpPr/>
          <p:nvPr/>
        </p:nvSpPr>
        <p:spPr>
          <a:xfrm>
            <a:off x="966040" y="3180132"/>
            <a:ext cx="10053772" cy="42883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58BD98C9-89FA-4813-B6E6-01048A728625}"/>
              </a:ext>
            </a:extLst>
          </p:cNvPr>
          <p:cNvSpPr txBox="1"/>
          <p:nvPr/>
        </p:nvSpPr>
        <p:spPr>
          <a:xfrm>
            <a:off x="1094502" y="3229367"/>
            <a:ext cx="9798265" cy="340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Artificial Intelligence does not replace the above steps, instead it does the following:</a:t>
            </a:r>
          </a:p>
        </p:txBody>
      </p:sp>
      <p:sp>
        <p:nvSpPr>
          <p:cNvPr id="85" name="Arrow: Right 84">
            <a:extLst>
              <a:ext uri="{FF2B5EF4-FFF2-40B4-BE49-F238E27FC236}">
                <a16:creationId xmlns:a16="http://schemas.microsoft.com/office/drawing/2014/main" id="{19C5A253-919D-46D4-8DD7-EAEE1F4A8F1B}"/>
              </a:ext>
            </a:extLst>
          </p:cNvPr>
          <p:cNvSpPr/>
          <p:nvPr/>
        </p:nvSpPr>
        <p:spPr>
          <a:xfrm>
            <a:off x="2364160" y="2428029"/>
            <a:ext cx="256687" cy="166505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Arrow: Right 85">
            <a:extLst>
              <a:ext uri="{FF2B5EF4-FFF2-40B4-BE49-F238E27FC236}">
                <a16:creationId xmlns:a16="http://schemas.microsoft.com/office/drawing/2014/main" id="{C47F4600-1296-4B73-9CBB-DD4C937F3DBA}"/>
              </a:ext>
            </a:extLst>
          </p:cNvPr>
          <p:cNvSpPr/>
          <p:nvPr/>
        </p:nvSpPr>
        <p:spPr>
          <a:xfrm>
            <a:off x="3939461" y="2405204"/>
            <a:ext cx="256687" cy="166505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Arrow: Right 86">
            <a:extLst>
              <a:ext uri="{FF2B5EF4-FFF2-40B4-BE49-F238E27FC236}">
                <a16:creationId xmlns:a16="http://schemas.microsoft.com/office/drawing/2014/main" id="{79255ADE-5957-4B6A-A316-94DAAEF95C0B}"/>
              </a:ext>
            </a:extLst>
          </p:cNvPr>
          <p:cNvSpPr/>
          <p:nvPr/>
        </p:nvSpPr>
        <p:spPr>
          <a:xfrm>
            <a:off x="5386899" y="2405967"/>
            <a:ext cx="256687" cy="166505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Arrow: Right 87">
            <a:extLst>
              <a:ext uri="{FF2B5EF4-FFF2-40B4-BE49-F238E27FC236}">
                <a16:creationId xmlns:a16="http://schemas.microsoft.com/office/drawing/2014/main" id="{C8CB6E59-AD4D-4661-93BE-281A7FE30A95}"/>
              </a:ext>
            </a:extLst>
          </p:cNvPr>
          <p:cNvSpPr/>
          <p:nvPr/>
        </p:nvSpPr>
        <p:spPr>
          <a:xfrm>
            <a:off x="6831636" y="2414044"/>
            <a:ext cx="256687" cy="166505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Arrow: Right 88">
            <a:extLst>
              <a:ext uri="{FF2B5EF4-FFF2-40B4-BE49-F238E27FC236}">
                <a16:creationId xmlns:a16="http://schemas.microsoft.com/office/drawing/2014/main" id="{D003F472-6AEF-4373-98A0-B43B38BC0FB8}"/>
              </a:ext>
            </a:extLst>
          </p:cNvPr>
          <p:cNvSpPr/>
          <p:nvPr/>
        </p:nvSpPr>
        <p:spPr>
          <a:xfrm>
            <a:off x="8331094" y="2405204"/>
            <a:ext cx="256687" cy="166505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Arrow: Right 89">
            <a:extLst>
              <a:ext uri="{FF2B5EF4-FFF2-40B4-BE49-F238E27FC236}">
                <a16:creationId xmlns:a16="http://schemas.microsoft.com/office/drawing/2014/main" id="{32951F87-BD50-4DA7-A059-F4FAD405AE73}"/>
              </a:ext>
            </a:extLst>
          </p:cNvPr>
          <p:cNvSpPr/>
          <p:nvPr/>
        </p:nvSpPr>
        <p:spPr>
          <a:xfrm>
            <a:off x="9730062" y="2433008"/>
            <a:ext cx="256687" cy="166505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11408865-4039-4017-8F79-C305A39089B3}"/>
              </a:ext>
            </a:extLst>
          </p:cNvPr>
          <p:cNvSpPr txBox="1"/>
          <p:nvPr/>
        </p:nvSpPr>
        <p:spPr>
          <a:xfrm>
            <a:off x="7966800" y="661649"/>
            <a:ext cx="24270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Conclusion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3E3D1713-6C3D-4A99-A8AA-7797AC884E1A}"/>
              </a:ext>
            </a:extLst>
          </p:cNvPr>
          <p:cNvSpPr txBox="1"/>
          <p:nvPr/>
        </p:nvSpPr>
        <p:spPr>
          <a:xfrm>
            <a:off x="6856559" y="695197"/>
            <a:ext cx="127983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Final Message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7824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inus Sign 1">
            <a:extLst>
              <a:ext uri="{FF2B5EF4-FFF2-40B4-BE49-F238E27FC236}">
                <a16:creationId xmlns:a16="http://schemas.microsoft.com/office/drawing/2014/main" id="{CF3E2CA3-0801-4534-B4DE-F43F3618FAD6}"/>
              </a:ext>
            </a:extLst>
          </p:cNvPr>
          <p:cNvSpPr/>
          <p:nvPr/>
        </p:nvSpPr>
        <p:spPr>
          <a:xfrm>
            <a:off x="-1596022" y="1096778"/>
            <a:ext cx="15087600" cy="474134"/>
          </a:xfrm>
          <a:prstGeom prst="mathMinus">
            <a:avLst/>
          </a:prstGeom>
          <a:solidFill>
            <a:srgbClr val="A09271"/>
          </a:solidFill>
          <a:ln>
            <a:solidFill>
              <a:srgbClr val="A092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8C61CD6-4E44-444C-99F5-ED13387C11FB}"/>
              </a:ext>
            </a:extLst>
          </p:cNvPr>
          <p:cNvSpPr txBox="1"/>
          <p:nvPr/>
        </p:nvSpPr>
        <p:spPr>
          <a:xfrm>
            <a:off x="4299536" y="97461"/>
            <a:ext cx="2748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AI Embedded in the </a:t>
            </a:r>
          </a:p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Payroll Lifecycle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sz="12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5B9ED2D-BF8B-449B-8BA3-361FD6C465E8}"/>
              </a:ext>
            </a:extLst>
          </p:cNvPr>
          <p:cNvSpPr txBox="1"/>
          <p:nvPr/>
        </p:nvSpPr>
        <p:spPr>
          <a:xfrm>
            <a:off x="6512566" y="20453"/>
            <a:ext cx="186316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Case Studies</a:t>
            </a:r>
            <a:endParaRPr lang="en-US" sz="2000" dirty="0">
              <a:solidFill>
                <a:srgbClr val="002060"/>
              </a:solidFill>
            </a:endParaRPr>
          </a:p>
          <a:p>
            <a:endParaRPr lang="en-US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85EF380-F3D7-445A-9C54-99502AA0271E}"/>
              </a:ext>
            </a:extLst>
          </p:cNvPr>
          <p:cNvSpPr txBox="1"/>
          <p:nvPr/>
        </p:nvSpPr>
        <p:spPr>
          <a:xfrm>
            <a:off x="8331507" y="31845"/>
            <a:ext cx="186316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Ethical Considerations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415978-F157-4780-862F-DB094B6825A6}"/>
              </a:ext>
            </a:extLst>
          </p:cNvPr>
          <p:cNvSpPr txBox="1"/>
          <p:nvPr/>
        </p:nvSpPr>
        <p:spPr>
          <a:xfrm>
            <a:off x="10194673" y="24860"/>
            <a:ext cx="186316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Cloud Transition and Data Sovereignty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D0C5B4-D15B-43F2-BC79-6B5285A88D8F}"/>
              </a:ext>
            </a:extLst>
          </p:cNvPr>
          <p:cNvSpPr txBox="1"/>
          <p:nvPr/>
        </p:nvSpPr>
        <p:spPr>
          <a:xfrm>
            <a:off x="4382910" y="776916"/>
            <a:ext cx="2238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Risk Register 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CCE91B0-6581-43E2-993E-E851A15D3887}"/>
              </a:ext>
            </a:extLst>
          </p:cNvPr>
          <p:cNvSpPr txBox="1"/>
          <p:nvPr/>
        </p:nvSpPr>
        <p:spPr>
          <a:xfrm>
            <a:off x="739490" y="199706"/>
            <a:ext cx="22030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2">
                    <a:lumMod val="20000"/>
                    <a:lumOff val="8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Introduction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B7B9549-3CED-4DEA-960C-DE20B209B3B2}"/>
              </a:ext>
            </a:extLst>
          </p:cNvPr>
          <p:cNvSpPr txBox="1"/>
          <p:nvPr/>
        </p:nvSpPr>
        <p:spPr>
          <a:xfrm>
            <a:off x="2511496" y="51230"/>
            <a:ext cx="18631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Why AI in Payroll Is a </a:t>
            </a:r>
          </a:p>
          <a:p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Governance Matter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664664F-0C7E-4F6C-A997-E42D3CBF82F1}"/>
              </a:ext>
            </a:extLst>
          </p:cNvPr>
          <p:cNvSpPr txBox="1"/>
          <p:nvPr/>
        </p:nvSpPr>
        <p:spPr>
          <a:xfrm>
            <a:off x="298466" y="697561"/>
            <a:ext cx="186316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 AI and Strategic Workforce Intelligence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22FF1FE-8984-446B-9376-DF798419C7C1}"/>
              </a:ext>
            </a:extLst>
          </p:cNvPr>
          <p:cNvSpPr txBox="1"/>
          <p:nvPr/>
        </p:nvSpPr>
        <p:spPr>
          <a:xfrm>
            <a:off x="2266150" y="730663"/>
            <a:ext cx="223810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Governance Framework</a:t>
            </a:r>
          </a:p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 for Institutions 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2" name="Flowchart: Process 11">
            <a:extLst>
              <a:ext uri="{FF2B5EF4-FFF2-40B4-BE49-F238E27FC236}">
                <a16:creationId xmlns:a16="http://schemas.microsoft.com/office/drawing/2014/main" id="{46483A9C-335E-45E6-A531-5C6DE425305E}"/>
              </a:ext>
            </a:extLst>
          </p:cNvPr>
          <p:cNvSpPr/>
          <p:nvPr/>
        </p:nvSpPr>
        <p:spPr>
          <a:xfrm>
            <a:off x="119878" y="1611081"/>
            <a:ext cx="3831196" cy="5195689"/>
          </a:xfrm>
          <a:prstGeom prst="flowChartProcess">
            <a:avLst/>
          </a:prstGeom>
          <a:solidFill>
            <a:srgbClr val="09195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Flowchart: Process 15">
            <a:extLst>
              <a:ext uri="{FF2B5EF4-FFF2-40B4-BE49-F238E27FC236}">
                <a16:creationId xmlns:a16="http://schemas.microsoft.com/office/drawing/2014/main" id="{5D727540-565F-420D-8A83-085FCCAE6DD6}"/>
              </a:ext>
            </a:extLst>
          </p:cNvPr>
          <p:cNvSpPr/>
          <p:nvPr/>
        </p:nvSpPr>
        <p:spPr>
          <a:xfrm>
            <a:off x="4206434" y="1564847"/>
            <a:ext cx="3831196" cy="5195689"/>
          </a:xfrm>
          <a:prstGeom prst="flowChartProcess">
            <a:avLst/>
          </a:prstGeom>
          <a:solidFill>
            <a:srgbClr val="A0927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lowchart: Process 16">
            <a:extLst>
              <a:ext uri="{FF2B5EF4-FFF2-40B4-BE49-F238E27FC236}">
                <a16:creationId xmlns:a16="http://schemas.microsoft.com/office/drawing/2014/main" id="{1A206951-93DD-4C99-93A1-8D8C6A525473}"/>
              </a:ext>
            </a:extLst>
          </p:cNvPr>
          <p:cNvSpPr/>
          <p:nvPr/>
        </p:nvSpPr>
        <p:spPr>
          <a:xfrm>
            <a:off x="8240926" y="1611080"/>
            <a:ext cx="3831196" cy="5195689"/>
          </a:xfrm>
          <a:prstGeom prst="flowChartProcess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625D215-27A1-40A5-8D1C-CE6C8F364273}"/>
              </a:ext>
            </a:extLst>
          </p:cNvPr>
          <p:cNvSpPr/>
          <p:nvPr/>
        </p:nvSpPr>
        <p:spPr>
          <a:xfrm>
            <a:off x="298466" y="1701800"/>
            <a:ext cx="3435334" cy="48918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i="0" u="none" strike="noStrike" dirty="0">
              <a:solidFill>
                <a:srgbClr val="002060"/>
              </a:solidFill>
              <a:effectLst/>
              <a:latin typeface="Century Gothic" panose="020B0502020202020204" pitchFamily="34" charset="0"/>
            </a:endParaRPr>
          </a:p>
          <a:p>
            <a:pPr algn="ctr"/>
            <a:r>
              <a:rPr lang="en-US" sz="1200" b="1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Practical Case Study 1 – AI in Preliminary Payroll Validation</a:t>
            </a:r>
            <a:endParaRPr lang="en-US" sz="1200" dirty="0">
              <a:solidFill>
                <a:schemeClr val="bg1"/>
              </a:solidFill>
            </a:endParaRPr>
          </a:p>
          <a:p>
            <a:pPr algn="ctr"/>
            <a:endParaRPr lang="en-US" sz="1200" dirty="0">
              <a:solidFill>
                <a:srgbClr val="09195C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FBE3603-7190-4B76-B7F8-1D0E386ADEBF}"/>
              </a:ext>
            </a:extLst>
          </p:cNvPr>
          <p:cNvSpPr/>
          <p:nvPr/>
        </p:nvSpPr>
        <p:spPr>
          <a:xfrm>
            <a:off x="4366279" y="1692434"/>
            <a:ext cx="3435334" cy="48918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 Practical Case Study 2 – AI and SARS Compliance </a:t>
            </a:r>
            <a:endParaRPr lang="en-US" sz="1200" dirty="0">
              <a:solidFill>
                <a:srgbClr val="002060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9D0567F-7EEB-44D9-84F9-A83AD7A3111B}"/>
              </a:ext>
            </a:extLst>
          </p:cNvPr>
          <p:cNvSpPr/>
          <p:nvPr/>
        </p:nvSpPr>
        <p:spPr>
          <a:xfrm>
            <a:off x="8424574" y="1692434"/>
            <a:ext cx="3435334" cy="48918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Practical Case Study 3 – Ghost Employee Detection</a:t>
            </a:r>
            <a:endParaRPr lang="en-US" sz="1200" dirty="0">
              <a:solidFill>
                <a:srgbClr val="002060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1A14D11-EF5B-4574-84A6-50F781FC9965}"/>
              </a:ext>
            </a:extLst>
          </p:cNvPr>
          <p:cNvSpPr txBox="1"/>
          <p:nvPr/>
        </p:nvSpPr>
        <p:spPr>
          <a:xfrm>
            <a:off x="214385" y="2184835"/>
            <a:ext cx="383119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800"/>
              </a:spcAft>
            </a:pPr>
            <a:r>
              <a:rPr lang="en-US" sz="1200" b="0" i="0" u="none" strike="noStrike" dirty="0">
                <a:solidFill>
                  <a:srgbClr val="FF0000"/>
                </a:solidFill>
                <a:effectLst/>
                <a:latin typeface="Century Gothic" panose="020B0502020202020204" pitchFamily="34" charset="0"/>
              </a:rPr>
              <a:t>The most critical control point in payroll is the movement from: </a:t>
            </a:r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Preliminary           Final Run </a:t>
            </a:r>
            <a:br>
              <a:rPr lang="en-US" sz="1400" dirty="0">
                <a:solidFill>
                  <a:srgbClr val="FF0000"/>
                </a:solidFill>
              </a:rPr>
            </a:br>
            <a:r>
              <a:rPr lang="en-US" sz="1400" dirty="0">
                <a:solidFill>
                  <a:srgbClr val="FF0000"/>
                </a:solidFill>
              </a:rPr>
              <a:t>   </a:t>
            </a:r>
          </a:p>
        </p:txBody>
      </p:sp>
      <p:pic>
        <p:nvPicPr>
          <p:cNvPr id="24" name="Graphic 23" descr="Chevron arrows with solid fill">
            <a:extLst>
              <a:ext uri="{FF2B5EF4-FFF2-40B4-BE49-F238E27FC236}">
                <a16:creationId xmlns:a16="http://schemas.microsoft.com/office/drawing/2014/main" id="{8E02A8B2-434C-43B3-8D54-34B74AD451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572733" y="2458252"/>
            <a:ext cx="399924" cy="125371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70EB69EA-A1F2-426B-9D49-539A692B6FB9}"/>
              </a:ext>
            </a:extLst>
          </p:cNvPr>
          <p:cNvSpPr txBox="1"/>
          <p:nvPr/>
        </p:nvSpPr>
        <p:spPr>
          <a:xfrm>
            <a:off x="143318" y="2659008"/>
            <a:ext cx="4231344" cy="23185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0">
              <a:spcBef>
                <a:spcPts val="0"/>
              </a:spcBef>
              <a:spcAft>
                <a:spcPts val="800"/>
              </a:spcAft>
            </a:pPr>
            <a:r>
              <a:rPr lang="en-US" sz="1200" b="1" i="0" u="none" strike="noStrike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Case Study Scenario:</a:t>
            </a:r>
            <a:endParaRPr lang="en-US" sz="1200" b="1" dirty="0">
              <a:solidFill>
                <a:schemeClr val="bg1"/>
              </a:solidFill>
              <a:effectLst/>
            </a:endParaRPr>
          </a:p>
          <a:p>
            <a:pPr marL="228600" indent="-228600" algn="just" rtl="0" fontAlgn="base"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1200" b="0" i="0" u="none" strike="noStrike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AI scans payroll before </a:t>
            </a:r>
            <a:r>
              <a:rPr lang="en-US" sz="1200" b="0" i="0" u="none" strike="noStrike" dirty="0" err="1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finalisation</a:t>
            </a:r>
            <a:r>
              <a:rPr lang="en-US" sz="1200" b="0" i="0" u="none" strike="noStrike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.</a:t>
            </a:r>
          </a:p>
          <a:p>
            <a:pPr marL="228600" indent="-228600" algn="just" rtl="0" fontAlgn="base"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1200" b="0" i="0" u="none" strike="noStrike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Flags:</a:t>
            </a:r>
          </a:p>
          <a:p>
            <a:pPr marL="742950" lvl="1" indent="-285750" rtl="0" fontAlgn="base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000" b="0" i="0" u="none" strike="noStrike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300% increase in overtime for one employee</a:t>
            </a:r>
          </a:p>
          <a:p>
            <a:pPr marL="742950" lvl="1" indent="-285750" rtl="0" fontAlgn="base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000" b="0" i="0" u="none" strike="noStrike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Duplicate bank accounts</a:t>
            </a:r>
          </a:p>
          <a:p>
            <a:pPr marL="742950" lvl="1" indent="-285750" rtl="0" fontAlgn="base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000" b="0" i="0" u="none" strike="noStrike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Unusual backdated adjustments</a:t>
            </a:r>
          </a:p>
          <a:p>
            <a:pPr marL="742950" lvl="1" indent="-285750" rtl="0" fontAlgn="base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000" b="0" i="0" u="none" strike="noStrike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Medical aid deduction removed without documentation</a:t>
            </a:r>
          </a:p>
          <a:p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BD213B9-FFC1-4EB1-8E71-30FD418E3050}"/>
              </a:ext>
            </a:extLst>
          </p:cNvPr>
          <p:cNvSpPr txBox="1"/>
          <p:nvPr/>
        </p:nvSpPr>
        <p:spPr>
          <a:xfrm>
            <a:off x="104266" y="4839091"/>
            <a:ext cx="43094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0" u="none" strike="noStrike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Governance Requirement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D72908F-921C-4BCB-99EA-18C57906A87A}"/>
              </a:ext>
            </a:extLst>
          </p:cNvPr>
          <p:cNvSpPr txBox="1"/>
          <p:nvPr/>
        </p:nvSpPr>
        <p:spPr>
          <a:xfrm>
            <a:off x="169613" y="5097749"/>
            <a:ext cx="2782985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rtl="0" fontAlgn="base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sz="1200" b="0" i="0" u="none" strike="noStrike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AI flags must be reviewed by a human.</a:t>
            </a:r>
          </a:p>
          <a:p>
            <a:pPr marL="285750" indent="-285750" rtl="0" fontAlgn="base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sz="1200" b="0" i="0" u="none" strike="noStrike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No automatic adjustment without approval.</a:t>
            </a:r>
          </a:p>
          <a:p>
            <a:pPr marL="285750" indent="-285750" rtl="0" fontAlgn="base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sz="1200" b="0" i="0" u="none" strike="noStrike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All overrides logged.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2F8FD9C-42D1-4AF4-B105-5F9551320A4D}"/>
              </a:ext>
            </a:extLst>
          </p:cNvPr>
          <p:cNvSpPr txBox="1"/>
          <p:nvPr/>
        </p:nvSpPr>
        <p:spPr>
          <a:xfrm>
            <a:off x="72359" y="6397489"/>
            <a:ext cx="41152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0" u="none" strike="noStrike" dirty="0">
                <a:solidFill>
                  <a:srgbClr val="A09271"/>
                </a:solidFill>
                <a:effectLst/>
                <a:latin typeface="Century Gothic" panose="020B0502020202020204" pitchFamily="34" charset="0"/>
              </a:rPr>
              <a:t>AI strengthens internal control, only if it is governed.</a:t>
            </a:r>
            <a:endParaRPr lang="en-US" sz="1200" b="1" dirty="0">
              <a:solidFill>
                <a:srgbClr val="A09271"/>
              </a:solidFill>
            </a:endParaRP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590EFD1F-0934-4BAF-8884-0BCA95A50EC0}"/>
              </a:ext>
            </a:extLst>
          </p:cNvPr>
          <p:cNvGrpSpPr/>
          <p:nvPr/>
        </p:nvGrpSpPr>
        <p:grpSpPr>
          <a:xfrm>
            <a:off x="4469169" y="2386627"/>
            <a:ext cx="3157570" cy="869092"/>
            <a:chOff x="6020972" y="2165824"/>
            <a:chExt cx="5164133" cy="869092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4EFD918B-24DF-4AB1-87A1-AF697846E051}"/>
                </a:ext>
              </a:extLst>
            </p:cNvPr>
            <p:cNvSpPr/>
            <p:nvPr/>
          </p:nvSpPr>
          <p:spPr>
            <a:xfrm>
              <a:off x="6020972" y="2219259"/>
              <a:ext cx="5164133" cy="815657"/>
            </a:xfrm>
            <a:prstGeom prst="rect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90EE195B-3E3D-4C5F-9EB1-FE292AC06D49}"/>
                </a:ext>
              </a:extLst>
            </p:cNvPr>
            <p:cNvGrpSpPr/>
            <p:nvPr/>
          </p:nvGrpSpPr>
          <p:grpSpPr>
            <a:xfrm>
              <a:off x="6157177" y="2374807"/>
              <a:ext cx="4904027" cy="622582"/>
              <a:chOff x="4822925" y="2509842"/>
              <a:chExt cx="4904027" cy="622582"/>
            </a:xfrm>
            <a:solidFill>
              <a:schemeClr val="bg1"/>
            </a:solidFill>
          </p:grpSpPr>
          <p:sp>
            <p:nvSpPr>
              <p:cNvPr id="43" name="Flowchart: Manual Input 42">
                <a:extLst>
                  <a:ext uri="{FF2B5EF4-FFF2-40B4-BE49-F238E27FC236}">
                    <a16:creationId xmlns:a16="http://schemas.microsoft.com/office/drawing/2014/main" id="{595EFEFB-D34C-4556-87CF-199F6526EC3D}"/>
                  </a:ext>
                </a:extLst>
              </p:cNvPr>
              <p:cNvSpPr/>
              <p:nvPr/>
            </p:nvSpPr>
            <p:spPr>
              <a:xfrm rot="5400000" flipH="1">
                <a:off x="5272022" y="2060745"/>
                <a:ext cx="612331" cy="1510525"/>
              </a:xfrm>
              <a:prstGeom prst="flowChartManualInpu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002060"/>
                  </a:solidFill>
                </a:endParaRPr>
              </a:p>
            </p:txBody>
          </p:sp>
          <p:sp>
            <p:nvSpPr>
              <p:cNvPr id="44" name="Flowchart: Data 43">
                <a:extLst>
                  <a:ext uri="{FF2B5EF4-FFF2-40B4-BE49-F238E27FC236}">
                    <a16:creationId xmlns:a16="http://schemas.microsoft.com/office/drawing/2014/main" id="{9D4C1C9E-AD7F-4D21-B9FC-B201B7E85227}"/>
                  </a:ext>
                </a:extLst>
              </p:cNvPr>
              <p:cNvSpPr/>
              <p:nvPr/>
            </p:nvSpPr>
            <p:spPr>
              <a:xfrm rot="10800000">
                <a:off x="6589278" y="2517923"/>
                <a:ext cx="1573136" cy="609529"/>
              </a:xfrm>
              <a:prstGeom prst="flowChartInputOutpu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002060"/>
                  </a:solidFill>
                </a:endParaRPr>
              </a:p>
            </p:txBody>
          </p:sp>
          <p:sp>
            <p:nvSpPr>
              <p:cNvPr id="45" name="Flowchart: Manual Input 44">
                <a:extLst>
                  <a:ext uri="{FF2B5EF4-FFF2-40B4-BE49-F238E27FC236}">
                    <a16:creationId xmlns:a16="http://schemas.microsoft.com/office/drawing/2014/main" id="{9C6868FF-C25D-4913-8D38-04FBFFB0E287}"/>
                  </a:ext>
                </a:extLst>
              </p:cNvPr>
              <p:cNvSpPr/>
              <p:nvPr/>
            </p:nvSpPr>
            <p:spPr>
              <a:xfrm rot="16200000" flipH="1">
                <a:off x="8802470" y="2207943"/>
                <a:ext cx="568079" cy="1280884"/>
              </a:xfrm>
              <a:prstGeom prst="flowChartManualInpu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46" name="Arrow: Chevron 45">
                <a:extLst>
                  <a:ext uri="{FF2B5EF4-FFF2-40B4-BE49-F238E27FC236}">
                    <a16:creationId xmlns:a16="http://schemas.microsoft.com/office/drawing/2014/main" id="{C9738BB8-ED57-4901-B380-36F477B24212}"/>
                  </a:ext>
                </a:extLst>
              </p:cNvPr>
              <p:cNvSpPr/>
              <p:nvPr/>
            </p:nvSpPr>
            <p:spPr>
              <a:xfrm>
                <a:off x="6374178" y="2630760"/>
                <a:ext cx="286931" cy="290286"/>
              </a:xfrm>
              <a:prstGeom prst="chevr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002060"/>
                  </a:solidFill>
                </a:endParaRPr>
              </a:p>
            </p:txBody>
          </p:sp>
          <p:sp>
            <p:nvSpPr>
              <p:cNvPr id="47" name="Arrow: Chevron 46">
                <a:extLst>
                  <a:ext uri="{FF2B5EF4-FFF2-40B4-BE49-F238E27FC236}">
                    <a16:creationId xmlns:a16="http://schemas.microsoft.com/office/drawing/2014/main" id="{8616457E-9E01-42F5-B10D-F69840B1DC26}"/>
                  </a:ext>
                </a:extLst>
              </p:cNvPr>
              <p:cNvSpPr/>
              <p:nvPr/>
            </p:nvSpPr>
            <p:spPr>
              <a:xfrm>
                <a:off x="8180801" y="2634108"/>
                <a:ext cx="286931" cy="290286"/>
              </a:xfrm>
              <a:prstGeom prst="chevr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002060"/>
                  </a:solidFill>
                </a:endParaRPr>
              </a:p>
            </p:txBody>
          </p:sp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B00E1E43-E3E3-408E-A899-5CD042A7C9B7}"/>
                  </a:ext>
                </a:extLst>
              </p:cNvPr>
              <p:cNvSpPr txBox="1"/>
              <p:nvPr/>
            </p:nvSpPr>
            <p:spPr>
              <a:xfrm>
                <a:off x="8729157" y="2564346"/>
                <a:ext cx="997795" cy="46166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en-US" sz="800" b="1" i="0" u="none" strike="noStrike" dirty="0">
                    <a:solidFill>
                      <a:srgbClr val="002060"/>
                    </a:solidFill>
                    <a:effectLst/>
                    <a:latin typeface="Century Gothic" panose="020B0502020202020204" pitchFamily="34" charset="0"/>
                  </a:rPr>
                  <a:t>General Ledger postings</a:t>
                </a:r>
                <a:endParaRPr lang="en-US" sz="800" b="1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BE921007-B978-4810-A363-30A884663518}"/>
                  </a:ext>
                </a:extLst>
              </p:cNvPr>
              <p:cNvSpPr txBox="1"/>
              <p:nvPr/>
            </p:nvSpPr>
            <p:spPr>
              <a:xfrm>
                <a:off x="6862815" y="2592017"/>
                <a:ext cx="1023518" cy="46166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en-US" sz="800" b="1" i="0" u="none" strike="noStrike" dirty="0">
                    <a:solidFill>
                      <a:srgbClr val="002060"/>
                    </a:solidFill>
                    <a:effectLst/>
                    <a:latin typeface="Century Gothic" panose="020B0502020202020204" pitchFamily="34" charset="0"/>
                  </a:rPr>
                  <a:t>EMP201 submission</a:t>
                </a:r>
                <a:endParaRPr lang="en-US" sz="800" b="1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D9F1259D-ADC6-41B1-A678-62F5A9665EC5}"/>
                  </a:ext>
                </a:extLst>
              </p:cNvPr>
              <p:cNvSpPr txBox="1"/>
              <p:nvPr/>
            </p:nvSpPr>
            <p:spPr>
              <a:xfrm>
                <a:off x="4858335" y="2523621"/>
                <a:ext cx="1181966" cy="58477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en-US" sz="800" b="1" i="0" u="none" strike="noStrike" dirty="0">
                    <a:solidFill>
                      <a:srgbClr val="002060"/>
                    </a:solidFill>
                    <a:effectLst/>
                    <a:latin typeface="Century Gothic" panose="020B0502020202020204" pitchFamily="34" charset="0"/>
                  </a:rPr>
                  <a:t>Payroll totals (Variance report)</a:t>
                </a:r>
                <a:endParaRPr lang="en-US" sz="800" b="1" dirty="0">
                  <a:solidFill>
                    <a:srgbClr val="002060"/>
                  </a:solidFill>
                </a:endParaRPr>
              </a:p>
            </p:txBody>
          </p:sp>
        </p:grp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52223886-AB8B-4D4E-A5DF-48530C47FDC7}"/>
                </a:ext>
              </a:extLst>
            </p:cNvPr>
            <p:cNvSpPr txBox="1"/>
            <p:nvPr/>
          </p:nvSpPr>
          <p:spPr>
            <a:xfrm>
              <a:off x="7653373" y="2165824"/>
              <a:ext cx="1861681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i="0" u="none" strike="noStrike" dirty="0">
                  <a:solidFill>
                    <a:schemeClr val="bg1"/>
                  </a:solidFill>
                  <a:effectLst/>
                  <a:latin typeface="Century Gothic" panose="020B0502020202020204" pitchFamily="34" charset="0"/>
                </a:rPr>
                <a:t>AI compares</a:t>
              </a:r>
              <a:endParaRPr lang="en-US" sz="1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7E4DF2CE-D1CA-4F65-B42A-8DD84A08017D}"/>
              </a:ext>
            </a:extLst>
          </p:cNvPr>
          <p:cNvGrpSpPr/>
          <p:nvPr/>
        </p:nvGrpSpPr>
        <p:grpSpPr>
          <a:xfrm>
            <a:off x="4289384" y="3439871"/>
            <a:ext cx="3613232" cy="3815268"/>
            <a:chOff x="4289384" y="3439871"/>
            <a:chExt cx="3613232" cy="3815268"/>
          </a:xfrm>
        </p:grpSpPr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694F7EB4-FA1F-46B9-A1A9-57E68D81627F}"/>
                </a:ext>
              </a:extLst>
            </p:cNvPr>
            <p:cNvSpPr/>
            <p:nvPr/>
          </p:nvSpPr>
          <p:spPr>
            <a:xfrm>
              <a:off x="4289384" y="3439871"/>
              <a:ext cx="3613232" cy="323461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10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EB1B5352-157D-4569-A6EC-3A7644DB0235}"/>
                </a:ext>
              </a:extLst>
            </p:cNvPr>
            <p:cNvSpPr txBox="1"/>
            <p:nvPr/>
          </p:nvSpPr>
          <p:spPr>
            <a:xfrm>
              <a:off x="4363513" y="3520783"/>
              <a:ext cx="2990972" cy="37343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rtl="0">
                <a:spcBef>
                  <a:spcPts val="0"/>
                </a:spcBef>
                <a:spcAft>
                  <a:spcPts val="800"/>
                </a:spcAft>
              </a:pPr>
              <a:r>
                <a:rPr lang="en-US" sz="1000" b="1" i="0" u="none" strike="noStrike" dirty="0">
                  <a:solidFill>
                    <a:schemeClr val="accent1">
                      <a:lumMod val="50000"/>
                    </a:schemeClr>
                  </a:solidFill>
                  <a:effectLst/>
                  <a:latin typeface="Century Gothic" panose="020B0502020202020204" pitchFamily="34" charset="0"/>
                </a:rPr>
                <a:t>AI Detects:</a:t>
              </a:r>
              <a:endParaRPr lang="en-US" sz="1000" b="1" dirty="0">
                <a:solidFill>
                  <a:schemeClr val="accent1">
                    <a:lumMod val="50000"/>
                  </a:schemeClr>
                </a:solidFill>
                <a:effectLst/>
              </a:endParaRPr>
            </a:p>
            <a:p>
              <a:pPr marL="171450" indent="-171450" rtl="0" fontAlgn="base">
                <a:spcBef>
                  <a:spcPts val="0"/>
                </a:spcBef>
                <a:spcAft>
                  <a:spcPts val="800"/>
                </a:spcAft>
                <a:buFont typeface="Wingdings" panose="05000000000000000000" pitchFamily="2" charset="2"/>
                <a:buChar char="Ø"/>
              </a:pPr>
              <a:r>
                <a:rPr lang="en-US" sz="1000" b="0" i="0" u="none" strike="noStrike" dirty="0">
                  <a:solidFill>
                    <a:schemeClr val="accent1">
                      <a:lumMod val="50000"/>
                    </a:schemeClr>
                  </a:solidFill>
                  <a:effectLst/>
                  <a:latin typeface="Century Gothic" panose="020B0502020202020204" pitchFamily="34" charset="0"/>
                </a:rPr>
                <a:t>PAYE mismatch</a:t>
              </a:r>
            </a:p>
            <a:p>
              <a:pPr marL="171450" indent="-171450" rtl="0" fontAlgn="base">
                <a:spcBef>
                  <a:spcPts val="0"/>
                </a:spcBef>
                <a:spcAft>
                  <a:spcPts val="800"/>
                </a:spcAft>
                <a:buFont typeface="Wingdings" panose="05000000000000000000" pitchFamily="2" charset="2"/>
                <a:buChar char="Ø"/>
              </a:pPr>
              <a:r>
                <a:rPr lang="en-US" sz="1000" b="0" i="0" u="none" strike="noStrike" dirty="0">
                  <a:solidFill>
                    <a:schemeClr val="accent1">
                      <a:lumMod val="50000"/>
                    </a:schemeClr>
                  </a:solidFill>
                  <a:effectLst/>
                  <a:latin typeface="Century Gothic" panose="020B0502020202020204" pitchFamily="34" charset="0"/>
                </a:rPr>
                <a:t>UIF calculation anomaly</a:t>
              </a:r>
            </a:p>
            <a:p>
              <a:pPr marL="171450" indent="-171450" rtl="0" fontAlgn="base">
                <a:spcBef>
                  <a:spcPts val="0"/>
                </a:spcBef>
                <a:spcAft>
                  <a:spcPts val="800"/>
                </a:spcAft>
                <a:buFont typeface="Wingdings" panose="05000000000000000000" pitchFamily="2" charset="2"/>
                <a:buChar char="Ø"/>
              </a:pPr>
              <a:r>
                <a:rPr lang="en-US" sz="1000" b="0" i="0" u="none" strike="noStrike" dirty="0">
                  <a:solidFill>
                    <a:schemeClr val="accent1">
                      <a:lumMod val="50000"/>
                    </a:schemeClr>
                  </a:solidFill>
                  <a:effectLst/>
                  <a:latin typeface="Century Gothic" panose="020B0502020202020204" pitchFamily="34" charset="0"/>
                </a:rPr>
                <a:t>Incorrect tax directive applied</a:t>
              </a:r>
              <a:endParaRPr lang="en-US" sz="10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endParaRPr>
            </a:p>
            <a:p>
              <a:pPr rtl="0">
                <a:spcBef>
                  <a:spcPts val="0"/>
                </a:spcBef>
                <a:spcAft>
                  <a:spcPts val="800"/>
                </a:spcAft>
              </a:pPr>
              <a:r>
                <a:rPr lang="en-US" sz="1000" b="1" i="0" u="none" strike="noStrike" dirty="0">
                  <a:solidFill>
                    <a:schemeClr val="accent1">
                      <a:lumMod val="50000"/>
                    </a:schemeClr>
                  </a:solidFill>
                  <a:effectLst/>
                  <a:latin typeface="Century Gothic" panose="020B0502020202020204" pitchFamily="34" charset="0"/>
                </a:rPr>
                <a:t>Impact:</a:t>
              </a:r>
              <a:endParaRPr lang="en-US" sz="1000" b="1" dirty="0">
                <a:solidFill>
                  <a:schemeClr val="accent1">
                    <a:lumMod val="50000"/>
                  </a:schemeClr>
                </a:solidFill>
                <a:effectLst/>
              </a:endParaRPr>
            </a:p>
            <a:p>
              <a:pPr marL="171450" indent="-171450" rtl="0" fontAlgn="base">
                <a:spcBef>
                  <a:spcPts val="0"/>
                </a:spcBef>
                <a:spcAft>
                  <a:spcPts val="800"/>
                </a:spcAft>
                <a:buFont typeface="Wingdings" panose="05000000000000000000" pitchFamily="2" charset="2"/>
                <a:buChar char="Ø"/>
              </a:pPr>
              <a:r>
                <a:rPr lang="en-US" sz="1000" b="0" i="0" u="none" strike="noStrike" dirty="0">
                  <a:solidFill>
                    <a:schemeClr val="accent1">
                      <a:lumMod val="50000"/>
                    </a:schemeClr>
                  </a:solidFill>
                  <a:effectLst/>
                  <a:latin typeface="Century Gothic" panose="020B0502020202020204" pitchFamily="34" charset="0"/>
                </a:rPr>
                <a:t>Reduces risk of SARS penalties</a:t>
              </a:r>
            </a:p>
            <a:p>
              <a:pPr marL="171450" indent="-171450" rtl="0" fontAlgn="base">
                <a:spcBef>
                  <a:spcPts val="0"/>
                </a:spcBef>
                <a:spcAft>
                  <a:spcPts val="800"/>
                </a:spcAft>
                <a:buFont typeface="Wingdings" panose="05000000000000000000" pitchFamily="2" charset="2"/>
                <a:buChar char="Ø"/>
              </a:pPr>
              <a:r>
                <a:rPr lang="en-US" sz="1000" b="0" i="0" u="none" strike="noStrike" dirty="0">
                  <a:solidFill>
                    <a:schemeClr val="accent1">
                      <a:lumMod val="50000"/>
                    </a:schemeClr>
                  </a:solidFill>
                  <a:effectLst/>
                  <a:latin typeface="Century Gothic" panose="020B0502020202020204" pitchFamily="34" charset="0"/>
                </a:rPr>
                <a:t>Improves audit readiness</a:t>
              </a:r>
            </a:p>
            <a:p>
              <a:pPr marL="171450" indent="-171450" rtl="0" fontAlgn="base">
                <a:spcBef>
                  <a:spcPts val="0"/>
                </a:spcBef>
                <a:spcAft>
                  <a:spcPts val="800"/>
                </a:spcAft>
                <a:buFont typeface="Wingdings" panose="05000000000000000000" pitchFamily="2" charset="2"/>
                <a:buChar char="Ø"/>
              </a:pPr>
              <a:r>
                <a:rPr lang="en-US" sz="1000" b="0" i="0" u="none" strike="noStrike" dirty="0">
                  <a:solidFill>
                    <a:schemeClr val="accent1">
                      <a:lumMod val="50000"/>
                    </a:schemeClr>
                  </a:solidFill>
                  <a:effectLst/>
                  <a:latin typeface="Century Gothic" panose="020B0502020202020204" pitchFamily="34" charset="0"/>
                </a:rPr>
                <a:t>Enhances month-end integrity</a:t>
              </a:r>
            </a:p>
            <a:p>
              <a:pPr rtl="0" fontAlgn="base">
                <a:spcBef>
                  <a:spcPts val="0"/>
                </a:spcBef>
                <a:spcAft>
                  <a:spcPts val="800"/>
                </a:spcAft>
              </a:pPr>
              <a:r>
                <a:rPr lang="en-US" sz="1000" b="1" i="0" u="none" strike="noStrike" dirty="0">
                  <a:solidFill>
                    <a:schemeClr val="accent1">
                      <a:lumMod val="50000"/>
                    </a:schemeClr>
                  </a:solidFill>
                  <a:effectLst/>
                  <a:latin typeface="Century Gothic" panose="020B0502020202020204" pitchFamily="34" charset="0"/>
                </a:rPr>
                <a:t>Cloud-based ITS environments allow:</a:t>
              </a:r>
              <a:endParaRPr lang="en-US" sz="1000" b="1" dirty="0">
                <a:solidFill>
                  <a:schemeClr val="accent1">
                    <a:lumMod val="50000"/>
                  </a:schemeClr>
                </a:solidFill>
                <a:effectLst/>
              </a:endParaRPr>
            </a:p>
            <a:p>
              <a:pPr marL="171450" indent="-171450" rtl="0" fontAlgn="base">
                <a:spcBef>
                  <a:spcPts val="0"/>
                </a:spcBef>
                <a:spcAft>
                  <a:spcPts val="800"/>
                </a:spcAft>
                <a:buFont typeface="Wingdings" panose="05000000000000000000" pitchFamily="2" charset="2"/>
                <a:buChar char="Ø"/>
              </a:pPr>
              <a:r>
                <a:rPr lang="en-US" sz="1000" b="0" i="0" u="none" strike="noStrike" dirty="0">
                  <a:solidFill>
                    <a:schemeClr val="accent1">
                      <a:lumMod val="50000"/>
                    </a:schemeClr>
                  </a:solidFill>
                  <a:effectLst/>
                  <a:latin typeface="Century Gothic" panose="020B0502020202020204" pitchFamily="34" charset="0"/>
                </a:rPr>
                <a:t>Automatic tax table updates</a:t>
              </a:r>
            </a:p>
            <a:p>
              <a:pPr marL="171450" indent="-171450" rtl="0" fontAlgn="base">
                <a:spcBef>
                  <a:spcPts val="0"/>
                </a:spcBef>
                <a:spcAft>
                  <a:spcPts val="800"/>
                </a:spcAft>
                <a:buFont typeface="Wingdings" panose="05000000000000000000" pitchFamily="2" charset="2"/>
                <a:buChar char="Ø"/>
              </a:pPr>
              <a:r>
                <a:rPr lang="en-US" sz="1000" b="0" i="0" u="none" strike="noStrike" dirty="0">
                  <a:solidFill>
                    <a:schemeClr val="accent1">
                      <a:lumMod val="50000"/>
                    </a:schemeClr>
                  </a:solidFill>
                  <a:effectLst/>
                  <a:latin typeface="Century Gothic" panose="020B0502020202020204" pitchFamily="34" charset="0"/>
                </a:rPr>
                <a:t>Real-time validation</a:t>
              </a:r>
            </a:p>
            <a:p>
              <a:pPr marL="171450" indent="-171450" rtl="0" fontAlgn="base">
                <a:spcBef>
                  <a:spcPts val="0"/>
                </a:spcBef>
                <a:spcAft>
                  <a:spcPts val="800"/>
                </a:spcAft>
                <a:buFont typeface="Wingdings" panose="05000000000000000000" pitchFamily="2" charset="2"/>
                <a:buChar char="Ø"/>
              </a:pPr>
              <a:r>
                <a:rPr lang="en-US" sz="1000" b="0" i="0" u="none" strike="noStrike" dirty="0">
                  <a:solidFill>
                    <a:schemeClr val="accent1">
                      <a:lumMod val="50000"/>
                    </a:schemeClr>
                  </a:solidFill>
                  <a:effectLst/>
                  <a:latin typeface="Century Gothic" panose="020B0502020202020204" pitchFamily="34" charset="0"/>
                </a:rPr>
                <a:t>Reduced “compliance drift”</a:t>
              </a:r>
            </a:p>
            <a:p>
              <a:pPr marL="171450" indent="-171450" rtl="0" fontAlgn="base">
                <a:spcBef>
                  <a:spcPts val="0"/>
                </a:spcBef>
                <a:spcAft>
                  <a:spcPts val="800"/>
                </a:spcAft>
                <a:buFont typeface="Wingdings" panose="05000000000000000000" pitchFamily="2" charset="2"/>
                <a:buChar char="Ø"/>
              </a:pPr>
              <a:endParaRPr lang="en-US" sz="1000" b="0" i="0" u="none" strike="noStrike" dirty="0">
                <a:solidFill>
                  <a:schemeClr val="accent1">
                    <a:lumMod val="50000"/>
                  </a:schemeClr>
                </a:solidFill>
                <a:effectLst/>
                <a:latin typeface="Century Gothic" panose="020B0502020202020204" pitchFamily="34" charset="0"/>
              </a:endParaRPr>
            </a:p>
            <a:p>
              <a:endParaRPr lang="en-US" sz="1000" dirty="0">
                <a:solidFill>
                  <a:schemeClr val="accent1">
                    <a:lumMod val="50000"/>
                  </a:schemeClr>
                </a:solidFill>
              </a:endParaRPr>
            </a:p>
            <a:p>
              <a:endParaRPr lang="en-US" sz="1000" dirty="0"/>
            </a:p>
          </p:txBody>
        </p:sp>
      </p:grpSp>
      <p:sp>
        <p:nvSpPr>
          <p:cNvPr id="69" name="TextBox 68">
            <a:extLst>
              <a:ext uri="{FF2B5EF4-FFF2-40B4-BE49-F238E27FC236}">
                <a16:creationId xmlns:a16="http://schemas.microsoft.com/office/drawing/2014/main" id="{D2C73B66-617F-4DAC-B9CF-784965511FA0}"/>
              </a:ext>
            </a:extLst>
          </p:cNvPr>
          <p:cNvSpPr txBox="1"/>
          <p:nvPr/>
        </p:nvSpPr>
        <p:spPr>
          <a:xfrm>
            <a:off x="8300365" y="2393783"/>
            <a:ext cx="3435335" cy="4105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 b="0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AI flags:</a:t>
            </a:r>
            <a:endParaRPr lang="en-US" sz="1200" b="0" dirty="0">
              <a:solidFill>
                <a:srgbClr val="002060"/>
              </a:solidFill>
              <a:effectLst/>
            </a:endParaRPr>
          </a:p>
          <a:p>
            <a:pPr marL="285750" indent="-285750" algn="just" rtl="0" fontAlgn="base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200" b="0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Same bank account used for two employees</a:t>
            </a:r>
          </a:p>
          <a:p>
            <a:pPr marL="285750" indent="-285750" algn="just" rtl="0" fontAlgn="base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200" b="0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No biometric/ESS activity      </a:t>
            </a:r>
          </a:p>
          <a:p>
            <a:pPr marL="285750" indent="-285750" algn="just" rtl="0" fontAlgn="base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200" b="0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Salary paid with no linked post funding</a:t>
            </a:r>
          </a:p>
          <a:p>
            <a:pPr marL="285750" indent="-285750" algn="just" rtl="0" fontAlgn="base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200" b="0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Contract expired, but salary continues</a:t>
            </a:r>
          </a:p>
          <a:p>
            <a:pPr marL="285750" indent="-285750" algn="just" rtl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200" b="1" i="0" u="none" strike="noStrike" dirty="0">
                <a:solidFill>
                  <a:schemeClr val="accent1">
                    <a:lumMod val="50000"/>
                  </a:schemeClr>
                </a:solidFill>
                <a:effectLst/>
                <a:latin typeface="Century Gothic" panose="020B0502020202020204" pitchFamily="34" charset="0"/>
              </a:rPr>
              <a:t>Critical Safeguard: </a:t>
            </a:r>
            <a:r>
              <a:rPr lang="en-US" sz="1200" b="0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AI alerts must be reviewed before EFT release.</a:t>
            </a:r>
            <a:endParaRPr lang="en-US" sz="1200" b="0" dirty="0">
              <a:solidFill>
                <a:srgbClr val="002060"/>
              </a:solidFill>
              <a:effectLst/>
            </a:endParaRPr>
          </a:p>
          <a:p>
            <a:pPr marL="285750" indent="-285750" algn="just" rtl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200" b="0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This is where governance protects reputation.</a:t>
            </a:r>
            <a:endParaRPr lang="en-US" sz="1200" i="0" u="none" strike="noStrike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just" rtl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br>
              <a:rPr lang="en-US" sz="1200" dirty="0"/>
            </a:br>
            <a:endParaRPr lang="en-US" sz="1200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140E5DE-D946-4C60-A77A-26B4082360FA}"/>
              </a:ext>
            </a:extLst>
          </p:cNvPr>
          <p:cNvSpPr txBox="1"/>
          <p:nvPr/>
        </p:nvSpPr>
        <p:spPr>
          <a:xfrm>
            <a:off x="7891282" y="695875"/>
            <a:ext cx="24270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Conclusion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996D447-5FAB-4A71-968F-7831F576D2AA}"/>
              </a:ext>
            </a:extLst>
          </p:cNvPr>
          <p:cNvSpPr txBox="1"/>
          <p:nvPr/>
        </p:nvSpPr>
        <p:spPr>
          <a:xfrm>
            <a:off x="6781041" y="729423"/>
            <a:ext cx="127983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Final Message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7165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6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inus Sign 1">
            <a:extLst>
              <a:ext uri="{FF2B5EF4-FFF2-40B4-BE49-F238E27FC236}">
                <a16:creationId xmlns:a16="http://schemas.microsoft.com/office/drawing/2014/main" id="{4EAE8094-5B1F-4A4C-98BC-729736081BF4}"/>
              </a:ext>
            </a:extLst>
          </p:cNvPr>
          <p:cNvSpPr/>
          <p:nvPr/>
        </p:nvSpPr>
        <p:spPr>
          <a:xfrm>
            <a:off x="-1596022" y="1096778"/>
            <a:ext cx="15087600" cy="474134"/>
          </a:xfrm>
          <a:prstGeom prst="mathMinus">
            <a:avLst/>
          </a:prstGeom>
          <a:solidFill>
            <a:srgbClr val="A09271"/>
          </a:solidFill>
          <a:ln>
            <a:solidFill>
              <a:srgbClr val="A092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2481B27-2026-496E-820F-8E67A0A7796E}"/>
              </a:ext>
            </a:extLst>
          </p:cNvPr>
          <p:cNvSpPr txBox="1"/>
          <p:nvPr/>
        </p:nvSpPr>
        <p:spPr>
          <a:xfrm>
            <a:off x="4299536" y="97461"/>
            <a:ext cx="2748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AI Embedded in the </a:t>
            </a:r>
          </a:p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Payroll Lifecycle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sz="12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9E95BD5-2B70-4BE5-BC35-6D43FA6EFB43}"/>
              </a:ext>
            </a:extLst>
          </p:cNvPr>
          <p:cNvSpPr txBox="1"/>
          <p:nvPr/>
        </p:nvSpPr>
        <p:spPr>
          <a:xfrm>
            <a:off x="6449407" y="51230"/>
            <a:ext cx="18631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entury Gothic" panose="020B0502020202020204" pitchFamily="34" charset="0"/>
              </a:rPr>
              <a:t>Case Studies</a:t>
            </a:r>
            <a:endParaRPr lang="en-US" sz="12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endParaRPr lang="en-US" sz="12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9C41469-5792-4750-90D0-C7D22F114931}"/>
              </a:ext>
            </a:extLst>
          </p:cNvPr>
          <p:cNvSpPr txBox="1"/>
          <p:nvPr/>
        </p:nvSpPr>
        <p:spPr>
          <a:xfrm>
            <a:off x="7956570" y="31845"/>
            <a:ext cx="223810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Ethical Considerations</a:t>
            </a:r>
            <a:endParaRPr lang="en-US" sz="2000" dirty="0">
              <a:solidFill>
                <a:srgbClr val="002060"/>
              </a:solidFill>
            </a:endParaRPr>
          </a:p>
          <a:p>
            <a:endParaRPr lang="en-US" sz="2000" dirty="0">
              <a:solidFill>
                <a:srgbClr val="00206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482B6F9-6F83-4842-AD52-0202F6D905D0}"/>
              </a:ext>
            </a:extLst>
          </p:cNvPr>
          <p:cNvSpPr txBox="1"/>
          <p:nvPr/>
        </p:nvSpPr>
        <p:spPr>
          <a:xfrm>
            <a:off x="10194673" y="24860"/>
            <a:ext cx="186316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Cloud Transition and Data Sovereignty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C18728A-758F-48F1-A088-61E0FE7B275B}"/>
              </a:ext>
            </a:extLst>
          </p:cNvPr>
          <p:cNvSpPr txBox="1"/>
          <p:nvPr/>
        </p:nvSpPr>
        <p:spPr>
          <a:xfrm>
            <a:off x="4382910" y="776916"/>
            <a:ext cx="2238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Risk Register 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72B759D-A7F4-4D22-B67F-022069FAF35D}"/>
              </a:ext>
            </a:extLst>
          </p:cNvPr>
          <p:cNvSpPr txBox="1"/>
          <p:nvPr/>
        </p:nvSpPr>
        <p:spPr>
          <a:xfrm>
            <a:off x="739490" y="199706"/>
            <a:ext cx="22030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2">
                    <a:lumMod val="20000"/>
                    <a:lumOff val="8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Introduction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7F2DD3A-CB9C-430C-8067-7F9E95D21B0E}"/>
              </a:ext>
            </a:extLst>
          </p:cNvPr>
          <p:cNvSpPr txBox="1"/>
          <p:nvPr/>
        </p:nvSpPr>
        <p:spPr>
          <a:xfrm>
            <a:off x="2511496" y="51230"/>
            <a:ext cx="18631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Why AI in Payroll Is a </a:t>
            </a:r>
          </a:p>
          <a:p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Governance Matter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4E71317-81C2-479E-82FE-785F282A348D}"/>
              </a:ext>
            </a:extLst>
          </p:cNvPr>
          <p:cNvSpPr txBox="1"/>
          <p:nvPr/>
        </p:nvSpPr>
        <p:spPr>
          <a:xfrm>
            <a:off x="298466" y="697561"/>
            <a:ext cx="186316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 AI and Strategic Workforce Intelligence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4C37F5C-BBAF-4923-A4A7-AEBBCC54172D}"/>
              </a:ext>
            </a:extLst>
          </p:cNvPr>
          <p:cNvSpPr txBox="1"/>
          <p:nvPr/>
        </p:nvSpPr>
        <p:spPr>
          <a:xfrm>
            <a:off x="2266150" y="730663"/>
            <a:ext cx="223810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Governance Framework</a:t>
            </a:r>
          </a:p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 for Institutions 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B3B182E-F8C7-40B4-BB83-274F521A5655}"/>
              </a:ext>
            </a:extLst>
          </p:cNvPr>
          <p:cNvSpPr txBox="1"/>
          <p:nvPr/>
        </p:nvSpPr>
        <p:spPr>
          <a:xfrm>
            <a:off x="-1378857" y="1546207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i="0" u="none" strike="noStrike" dirty="0">
                <a:solidFill>
                  <a:srgbClr val="A09271"/>
                </a:solidFill>
                <a:effectLst/>
                <a:latin typeface="Century Gothic" panose="020B0502020202020204" pitchFamily="34" charset="0"/>
              </a:rPr>
              <a:t> Algorithmic Risk</a:t>
            </a:r>
            <a:endParaRPr lang="en-US" dirty="0">
              <a:solidFill>
                <a:srgbClr val="A09271"/>
              </a:solidFill>
            </a:endParaRPr>
          </a:p>
        </p:txBody>
      </p:sp>
      <p:sp>
        <p:nvSpPr>
          <p:cNvPr id="14" name="Rectangle: Diagonal Corners Snipped 13">
            <a:extLst>
              <a:ext uri="{FF2B5EF4-FFF2-40B4-BE49-F238E27FC236}">
                <a16:creationId xmlns:a16="http://schemas.microsoft.com/office/drawing/2014/main" id="{71ACAC52-94EA-4C5A-AC6E-91AAB6750945}"/>
              </a:ext>
            </a:extLst>
          </p:cNvPr>
          <p:cNvSpPr/>
          <p:nvPr/>
        </p:nvSpPr>
        <p:spPr>
          <a:xfrm rot="5400000">
            <a:off x="4594779" y="1216946"/>
            <a:ext cx="2231974" cy="2822464"/>
          </a:xfrm>
          <a:prstGeom prst="snip2Diag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67ED28C-DA3E-4972-9739-591A0B02CE91}"/>
              </a:ext>
            </a:extLst>
          </p:cNvPr>
          <p:cNvSpPr txBox="1"/>
          <p:nvPr/>
        </p:nvSpPr>
        <p:spPr>
          <a:xfrm>
            <a:off x="4670787" y="1654630"/>
            <a:ext cx="2281556" cy="2332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spcBef>
                <a:spcPts val="0"/>
              </a:spcBef>
              <a:spcAft>
                <a:spcPts val="800"/>
              </a:spcAft>
            </a:pPr>
            <a:r>
              <a:rPr lang="en-US" sz="1400" b="1" i="0" u="none" strike="noStrike" dirty="0">
                <a:solidFill>
                  <a:srgbClr val="A09271"/>
                </a:solidFill>
                <a:effectLst/>
                <a:latin typeface="Century Gothic" panose="020B0502020202020204" pitchFamily="34" charset="0"/>
              </a:rPr>
              <a:t>AI can introduce:</a:t>
            </a:r>
            <a:endParaRPr lang="en-US" sz="1400" b="1" dirty="0">
              <a:solidFill>
                <a:srgbClr val="A09271"/>
              </a:solidFill>
              <a:effectLst/>
            </a:endParaRPr>
          </a:p>
          <a:p>
            <a:pPr marL="171450" indent="-171450" rtl="0" fontAlgn="base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Bias in performance-linked bonuses</a:t>
            </a:r>
          </a:p>
          <a:p>
            <a:pPr marL="171450" indent="-171450" rtl="0" fontAlgn="base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Predictive risk scoring</a:t>
            </a:r>
          </a:p>
          <a:p>
            <a:pPr marL="171450" indent="-171450" rtl="0" fontAlgn="base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Opaque decision logic</a:t>
            </a:r>
          </a:p>
          <a:p>
            <a:pPr marL="171450" indent="-171450" rtl="0" fontAlgn="base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Automated profiling</a:t>
            </a:r>
          </a:p>
          <a:p>
            <a:endParaRPr lang="en-US" sz="1400" dirty="0"/>
          </a:p>
        </p:txBody>
      </p:sp>
      <p:sp>
        <p:nvSpPr>
          <p:cNvPr id="16" name="Rectangle: Diagonal Corners Snipped 15">
            <a:extLst>
              <a:ext uri="{FF2B5EF4-FFF2-40B4-BE49-F238E27FC236}">
                <a16:creationId xmlns:a16="http://schemas.microsoft.com/office/drawing/2014/main" id="{62F05ECF-AB25-4C27-94D1-12055A4E8434}"/>
              </a:ext>
            </a:extLst>
          </p:cNvPr>
          <p:cNvSpPr/>
          <p:nvPr/>
        </p:nvSpPr>
        <p:spPr>
          <a:xfrm rot="5400000">
            <a:off x="7126029" y="3101391"/>
            <a:ext cx="2396674" cy="3119724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F7075AB-828F-420B-B9DA-14BF26F53977}"/>
              </a:ext>
            </a:extLst>
          </p:cNvPr>
          <p:cNvSpPr txBox="1"/>
          <p:nvPr/>
        </p:nvSpPr>
        <p:spPr>
          <a:xfrm>
            <a:off x="7121999" y="3593801"/>
            <a:ext cx="2762229" cy="21133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spcBef>
                <a:spcPts val="0"/>
              </a:spcBef>
              <a:spcAft>
                <a:spcPts val="800"/>
              </a:spcAft>
            </a:pPr>
            <a:r>
              <a:rPr lang="en-US" sz="1400" b="1" i="0" u="none" strike="noStrike" dirty="0">
                <a:solidFill>
                  <a:srgbClr val="A09271"/>
                </a:solidFill>
                <a:effectLst/>
                <a:latin typeface="Century Gothic" panose="020B0502020202020204" pitchFamily="34" charset="0"/>
              </a:rPr>
              <a:t>We must ask:</a:t>
            </a:r>
            <a:endParaRPr lang="en-US" sz="1400" b="1" dirty="0">
              <a:solidFill>
                <a:srgbClr val="A09271"/>
              </a:solidFill>
              <a:effectLst/>
            </a:endParaRPr>
          </a:p>
          <a:p>
            <a:pPr marL="171450" indent="-171450" rtl="0" fontAlgn="base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Who designed the model?</a:t>
            </a:r>
          </a:p>
          <a:p>
            <a:pPr marL="171450" indent="-171450" rtl="0" fontAlgn="base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What data was used?</a:t>
            </a:r>
          </a:p>
          <a:p>
            <a:pPr marL="171450" indent="-171450" rtl="0" fontAlgn="base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Is it auditable?</a:t>
            </a:r>
          </a:p>
          <a:p>
            <a:pPr marL="171450" indent="-171450" rtl="0" fontAlgn="base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Is there a right to challenge?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en-US" sz="1400" dirty="0"/>
          </a:p>
        </p:txBody>
      </p:sp>
      <p:sp>
        <p:nvSpPr>
          <p:cNvPr id="18" name="Rectangle: Diagonal Corners Snipped 17">
            <a:extLst>
              <a:ext uri="{FF2B5EF4-FFF2-40B4-BE49-F238E27FC236}">
                <a16:creationId xmlns:a16="http://schemas.microsoft.com/office/drawing/2014/main" id="{EEAA4D18-CAC7-42BB-92F0-FE7A6C6375C8}"/>
              </a:ext>
            </a:extLst>
          </p:cNvPr>
          <p:cNvSpPr/>
          <p:nvPr/>
        </p:nvSpPr>
        <p:spPr>
          <a:xfrm rot="5400000">
            <a:off x="3417179" y="3409241"/>
            <a:ext cx="2847374" cy="3681191"/>
          </a:xfrm>
          <a:prstGeom prst="snip2DiagRect">
            <a:avLst/>
          </a:prstGeom>
          <a:solidFill>
            <a:srgbClr val="A0927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92F4F77-F993-428D-A347-F65B46305956}"/>
              </a:ext>
            </a:extLst>
          </p:cNvPr>
          <p:cNvSpPr txBox="1"/>
          <p:nvPr/>
        </p:nvSpPr>
        <p:spPr>
          <a:xfrm>
            <a:off x="3440807" y="4016620"/>
            <a:ext cx="280011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spcBef>
                <a:spcPts val="0"/>
              </a:spcBef>
              <a:spcAft>
                <a:spcPts val="800"/>
              </a:spcAft>
            </a:pPr>
            <a:r>
              <a:rPr lang="en-US" sz="1400" b="1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Governance:</a:t>
            </a:r>
            <a:r>
              <a:rPr lang="en-US" sz="1400" b="0" i="0" u="none" strike="noStrike" dirty="0"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Controls:</a:t>
            </a:r>
            <a:endParaRPr lang="en-US" sz="1400" b="0" dirty="0">
              <a:solidFill>
                <a:schemeClr val="bg1"/>
              </a:solidFill>
              <a:effectLst/>
            </a:endParaRPr>
          </a:p>
          <a:p>
            <a:pPr marL="171450" indent="-171450" rtl="0" fontAlgn="base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Annual AI audit</a:t>
            </a:r>
          </a:p>
          <a:p>
            <a:pPr marL="171450" indent="-171450" rtl="0" fontAlgn="base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Human override</a:t>
            </a:r>
          </a:p>
          <a:p>
            <a:pPr marL="171450" indent="-171450" rtl="0" fontAlgn="base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Transparent documentation</a:t>
            </a:r>
          </a:p>
          <a:p>
            <a:pPr marL="171450" indent="-171450" rtl="0" fontAlgn="base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Data </a:t>
            </a:r>
            <a:r>
              <a:rPr lang="en-US" sz="1400" b="0" i="0" u="none" strike="noStrike" dirty="0" err="1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minimisation</a:t>
            </a:r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 under POPIA</a:t>
            </a:r>
          </a:p>
          <a:p>
            <a:pPr rtl="0">
              <a:spcBef>
                <a:spcPts val="0"/>
              </a:spcBef>
              <a:spcAft>
                <a:spcPts val="800"/>
              </a:spcAft>
            </a:pPr>
            <a:r>
              <a:rPr lang="en-US" sz="1400" b="1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AI must augment professional judgement not replace it.</a:t>
            </a:r>
            <a:endParaRPr lang="en-US" sz="1400" b="1" dirty="0">
              <a:solidFill>
                <a:srgbClr val="002060"/>
              </a:solidFill>
              <a:effectLst/>
            </a:endParaRPr>
          </a:p>
          <a:p>
            <a:br>
              <a:rPr lang="en-US" sz="1400" dirty="0"/>
            </a:br>
            <a:endParaRPr lang="en-US" sz="1400" dirty="0"/>
          </a:p>
        </p:txBody>
      </p:sp>
      <p:pic>
        <p:nvPicPr>
          <p:cNvPr id="20" name="Graphic 19" descr="Puzzle pieces with solid fill">
            <a:extLst>
              <a:ext uri="{FF2B5EF4-FFF2-40B4-BE49-F238E27FC236}">
                <a16:creationId xmlns:a16="http://schemas.microsoft.com/office/drawing/2014/main" id="{1344E77C-129A-4745-B356-6824538174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23596" y="1159855"/>
            <a:ext cx="2281556" cy="2281556"/>
          </a:xfrm>
          <a:prstGeom prst="rect">
            <a:avLst/>
          </a:prstGeom>
          <a:effectLst>
            <a:innerShdw blurRad="63500" dist="50800">
              <a:prstClr val="black">
                <a:alpha val="50000"/>
              </a:prstClr>
            </a:innerShdw>
          </a:effectLst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EF46FE3E-4BAD-44B8-8EEC-638FDF6F5914}"/>
              </a:ext>
            </a:extLst>
          </p:cNvPr>
          <p:cNvSpPr txBox="1"/>
          <p:nvPr/>
        </p:nvSpPr>
        <p:spPr>
          <a:xfrm>
            <a:off x="7966800" y="661649"/>
            <a:ext cx="24270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Conclusion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6AC3FF3-FDD2-4FA8-AB00-ED426DD3571F}"/>
              </a:ext>
            </a:extLst>
          </p:cNvPr>
          <p:cNvSpPr txBox="1"/>
          <p:nvPr/>
        </p:nvSpPr>
        <p:spPr>
          <a:xfrm>
            <a:off x="6856559" y="695197"/>
            <a:ext cx="127983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Final Message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431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6" grpId="0" animBg="1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inus Sign 1">
            <a:extLst>
              <a:ext uri="{FF2B5EF4-FFF2-40B4-BE49-F238E27FC236}">
                <a16:creationId xmlns:a16="http://schemas.microsoft.com/office/drawing/2014/main" id="{815224DD-50FC-4D70-B704-408D4D27A84F}"/>
              </a:ext>
            </a:extLst>
          </p:cNvPr>
          <p:cNvSpPr/>
          <p:nvPr/>
        </p:nvSpPr>
        <p:spPr>
          <a:xfrm>
            <a:off x="-1596022" y="1096778"/>
            <a:ext cx="15087600" cy="474134"/>
          </a:xfrm>
          <a:prstGeom prst="mathMinus">
            <a:avLst/>
          </a:prstGeom>
          <a:solidFill>
            <a:srgbClr val="A09271"/>
          </a:solidFill>
          <a:ln>
            <a:solidFill>
              <a:srgbClr val="A092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C61BFB9-E068-43B3-90B4-738D7C43016A}"/>
              </a:ext>
            </a:extLst>
          </p:cNvPr>
          <p:cNvSpPr txBox="1"/>
          <p:nvPr/>
        </p:nvSpPr>
        <p:spPr>
          <a:xfrm>
            <a:off x="4299536" y="97461"/>
            <a:ext cx="2748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AI Embedded in the </a:t>
            </a:r>
          </a:p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Payroll Lifecycle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sz="12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3C2280-D47F-474B-BCD6-02AD16C3C018}"/>
              </a:ext>
            </a:extLst>
          </p:cNvPr>
          <p:cNvSpPr txBox="1"/>
          <p:nvPr/>
        </p:nvSpPr>
        <p:spPr>
          <a:xfrm>
            <a:off x="6449407" y="51230"/>
            <a:ext cx="18631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entury Gothic" panose="020B0502020202020204" pitchFamily="34" charset="0"/>
              </a:rPr>
              <a:t>Case </a:t>
            </a:r>
            <a:r>
              <a:rPr lang="en-US" sz="12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entury Gothic" panose="020B0502020202020204" pitchFamily="34" charset="0"/>
              </a:rPr>
              <a:t>Studies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sz="12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EB4FA61-ED66-4EF2-99CE-2C644800EEE0}"/>
              </a:ext>
            </a:extLst>
          </p:cNvPr>
          <p:cNvSpPr txBox="1"/>
          <p:nvPr/>
        </p:nvSpPr>
        <p:spPr>
          <a:xfrm>
            <a:off x="7854970" y="51229"/>
            <a:ext cx="22381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Ethical Considerations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1911637-9AC2-428D-909A-20295ED02DC6}"/>
              </a:ext>
            </a:extLst>
          </p:cNvPr>
          <p:cNvSpPr txBox="1"/>
          <p:nvPr/>
        </p:nvSpPr>
        <p:spPr>
          <a:xfrm>
            <a:off x="9925850" y="24860"/>
            <a:ext cx="213198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Cloud Transition and Data Sovereignty</a:t>
            </a:r>
            <a:endParaRPr lang="en-US" sz="2000" dirty="0">
              <a:solidFill>
                <a:srgbClr val="002060"/>
              </a:solidFill>
            </a:endParaRPr>
          </a:p>
          <a:p>
            <a:endParaRPr lang="en-US" sz="2000" dirty="0">
              <a:solidFill>
                <a:srgbClr val="00206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77C00B7-8929-46E8-A9DD-51AD86A97258}"/>
              </a:ext>
            </a:extLst>
          </p:cNvPr>
          <p:cNvSpPr txBox="1"/>
          <p:nvPr/>
        </p:nvSpPr>
        <p:spPr>
          <a:xfrm>
            <a:off x="4382910" y="776916"/>
            <a:ext cx="2238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Risk Register 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25210C-9B2E-4FB7-9244-6F9E5141853C}"/>
              </a:ext>
            </a:extLst>
          </p:cNvPr>
          <p:cNvSpPr txBox="1"/>
          <p:nvPr/>
        </p:nvSpPr>
        <p:spPr>
          <a:xfrm>
            <a:off x="739490" y="199706"/>
            <a:ext cx="22030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2">
                    <a:lumMod val="20000"/>
                    <a:lumOff val="8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Introduction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7EC0A82-D2F9-4A9E-A300-F0160D4F0270}"/>
              </a:ext>
            </a:extLst>
          </p:cNvPr>
          <p:cNvSpPr txBox="1"/>
          <p:nvPr/>
        </p:nvSpPr>
        <p:spPr>
          <a:xfrm>
            <a:off x="2511496" y="51230"/>
            <a:ext cx="18631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Why AI in Payroll Is a </a:t>
            </a:r>
          </a:p>
          <a:p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Governance Matter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E2069D8-BD3B-4195-8B6E-B388236AB3ED}"/>
              </a:ext>
            </a:extLst>
          </p:cNvPr>
          <p:cNvSpPr txBox="1"/>
          <p:nvPr/>
        </p:nvSpPr>
        <p:spPr>
          <a:xfrm>
            <a:off x="298466" y="697561"/>
            <a:ext cx="186316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 AI and Strategic Workforce Intelligence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9199511-A726-4F16-929C-3D63CC4E4774}"/>
              </a:ext>
            </a:extLst>
          </p:cNvPr>
          <p:cNvSpPr txBox="1"/>
          <p:nvPr/>
        </p:nvSpPr>
        <p:spPr>
          <a:xfrm>
            <a:off x="2266150" y="730663"/>
            <a:ext cx="223810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Governance Framework</a:t>
            </a:r>
          </a:p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 for Institutions 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57A2F35-7C25-499B-A344-93504D0F0B30}"/>
              </a:ext>
            </a:extLst>
          </p:cNvPr>
          <p:cNvSpPr txBox="1"/>
          <p:nvPr/>
        </p:nvSpPr>
        <p:spPr>
          <a:xfrm>
            <a:off x="2878021" y="1541119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Cloud ERP and Governance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D5F7187-62C6-4550-B61F-161ABFCD4935}"/>
              </a:ext>
            </a:extLst>
          </p:cNvPr>
          <p:cNvSpPr txBox="1"/>
          <p:nvPr/>
        </p:nvSpPr>
        <p:spPr>
          <a:xfrm>
            <a:off x="1691198" y="1923898"/>
            <a:ext cx="8401875" cy="5160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spcBef>
                <a:spcPts val="0"/>
              </a:spcBef>
              <a:spcAft>
                <a:spcPts val="800"/>
              </a:spcAft>
            </a:pPr>
            <a:r>
              <a:rPr lang="en-US" b="1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Benefits</a:t>
            </a:r>
            <a:endParaRPr lang="en-US" b="0" dirty="0">
              <a:solidFill>
                <a:srgbClr val="002060"/>
              </a:solidFill>
              <a:effectLst/>
            </a:endParaRPr>
          </a:p>
          <a:p>
            <a:pPr marL="171450" indent="-171450" rtl="0" fontAlgn="base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400" b="0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lang="en-US" sz="1600" b="0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Elastic computing power</a:t>
            </a:r>
          </a:p>
          <a:p>
            <a:pPr marL="171450" indent="-171450" rtl="0" fontAlgn="base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600" b="0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 Disaster recovery</a:t>
            </a:r>
          </a:p>
          <a:p>
            <a:pPr marL="171450" indent="-171450" rtl="0" fontAlgn="base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600" b="0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 Automated regulatory updates</a:t>
            </a:r>
          </a:p>
          <a:p>
            <a:pPr marL="171450" indent="-171450" rtl="0" fontAlgn="base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600" b="0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 Improved cybersecurity</a:t>
            </a:r>
          </a:p>
          <a:p>
            <a:pPr rtl="0" fontAlgn="base">
              <a:spcBef>
                <a:spcPts val="0"/>
              </a:spcBef>
              <a:spcAft>
                <a:spcPts val="800"/>
              </a:spcAft>
            </a:pPr>
            <a:endParaRPr lang="en-US" sz="1600" b="1" i="0" u="none" strike="noStrike" dirty="0">
              <a:solidFill>
                <a:srgbClr val="002060"/>
              </a:solidFill>
              <a:effectLst/>
              <a:latin typeface="Century Gothic" panose="020B0502020202020204" pitchFamily="34" charset="0"/>
            </a:endParaRPr>
          </a:p>
          <a:p>
            <a:pPr rtl="0">
              <a:spcBef>
                <a:spcPts val="0"/>
              </a:spcBef>
              <a:spcAft>
                <a:spcPts val="800"/>
              </a:spcAft>
            </a:pPr>
            <a:r>
              <a:rPr lang="en-US" sz="16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G</a:t>
            </a:r>
            <a:r>
              <a:rPr lang="en-US" sz="1600" b="1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overnance questions:</a:t>
            </a:r>
            <a:endParaRPr lang="en-US" sz="1600" b="1" dirty="0">
              <a:solidFill>
                <a:srgbClr val="002060"/>
              </a:solidFill>
              <a:effectLst/>
            </a:endParaRPr>
          </a:p>
          <a:p>
            <a:pPr marL="285750" indent="-285750" rtl="0" fontAlgn="base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1600" b="0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 Where is payroll data stored?</a:t>
            </a:r>
          </a:p>
          <a:p>
            <a:pPr marL="285750" indent="-285750" rtl="0" fontAlgn="base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1600" b="0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 Who has third-party access?</a:t>
            </a:r>
          </a:p>
          <a:p>
            <a:pPr marL="285750" indent="-285750" rtl="0" fontAlgn="base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1600" b="0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 What are the SLAs?</a:t>
            </a:r>
          </a:p>
          <a:p>
            <a:pPr marL="285750" indent="-285750" rtl="0" fontAlgn="base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1600" b="0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 Is encryption enforced?</a:t>
            </a:r>
          </a:p>
          <a:p>
            <a:pPr marL="285750" indent="-285750" rtl="0" fontAlgn="base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1600" b="0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 Are there penetration tests?</a:t>
            </a:r>
          </a:p>
          <a:p>
            <a:pPr rtl="0" fontAlgn="base">
              <a:spcBef>
                <a:spcPts val="0"/>
              </a:spcBef>
              <a:spcAft>
                <a:spcPts val="800"/>
              </a:spcAft>
            </a:pPr>
            <a:endParaRPr lang="en-US" sz="1400" b="0" i="0" u="none" strike="noStrike" dirty="0">
              <a:solidFill>
                <a:srgbClr val="002060"/>
              </a:solidFill>
              <a:effectLst/>
              <a:latin typeface="Century Gothic" panose="020B0502020202020204" pitchFamily="34" charset="0"/>
            </a:endParaRPr>
          </a:p>
          <a:p>
            <a:pPr algn="ctr" rtl="0">
              <a:spcBef>
                <a:spcPts val="0"/>
              </a:spcBef>
              <a:spcAft>
                <a:spcPts val="800"/>
              </a:spcAft>
            </a:pPr>
            <a:r>
              <a:rPr lang="en-US" sz="1400" b="1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Cloud is not just IT. It is a Council-level infrastructure decision.</a:t>
            </a:r>
            <a:endParaRPr lang="en-US" sz="1400" b="1" dirty="0">
              <a:solidFill>
                <a:srgbClr val="002060"/>
              </a:solidFill>
              <a:effectLst/>
            </a:endParaRPr>
          </a:p>
          <a:p>
            <a:endParaRPr lang="en-US" sz="1400" dirty="0">
              <a:solidFill>
                <a:srgbClr val="002060"/>
              </a:solidFill>
            </a:endParaRPr>
          </a:p>
        </p:txBody>
      </p:sp>
      <p:pic>
        <p:nvPicPr>
          <p:cNvPr id="17" name="Graphic 16" descr="Gavel with solid fill">
            <a:extLst>
              <a:ext uri="{FF2B5EF4-FFF2-40B4-BE49-F238E27FC236}">
                <a16:creationId xmlns:a16="http://schemas.microsoft.com/office/drawing/2014/main" id="{69C18F47-0792-4B1B-9D0D-13EE18E181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98312" y="1584813"/>
            <a:ext cx="288308" cy="263832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E50CD3E3-1378-4D96-B6DC-B902D285B45F}"/>
              </a:ext>
            </a:extLst>
          </p:cNvPr>
          <p:cNvSpPr txBox="1"/>
          <p:nvPr/>
        </p:nvSpPr>
        <p:spPr>
          <a:xfrm>
            <a:off x="7966800" y="661649"/>
            <a:ext cx="24270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Conclusion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F956067-0962-4708-9B10-92FEE7A48048}"/>
              </a:ext>
            </a:extLst>
          </p:cNvPr>
          <p:cNvSpPr txBox="1"/>
          <p:nvPr/>
        </p:nvSpPr>
        <p:spPr>
          <a:xfrm>
            <a:off x="6856559" y="695197"/>
            <a:ext cx="127983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Final Message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6516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inus Sign 1">
            <a:extLst>
              <a:ext uri="{FF2B5EF4-FFF2-40B4-BE49-F238E27FC236}">
                <a16:creationId xmlns:a16="http://schemas.microsoft.com/office/drawing/2014/main" id="{0868F9A1-6228-4C37-899E-175ACD3B18CE}"/>
              </a:ext>
            </a:extLst>
          </p:cNvPr>
          <p:cNvSpPr/>
          <p:nvPr/>
        </p:nvSpPr>
        <p:spPr>
          <a:xfrm>
            <a:off x="-1596022" y="1096778"/>
            <a:ext cx="15087600" cy="474134"/>
          </a:xfrm>
          <a:prstGeom prst="mathMinus">
            <a:avLst/>
          </a:prstGeom>
          <a:solidFill>
            <a:srgbClr val="A09271"/>
          </a:solidFill>
          <a:ln>
            <a:solidFill>
              <a:srgbClr val="A092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C529D55-04EE-4B1F-91AC-9B0C80E3E768}"/>
              </a:ext>
            </a:extLst>
          </p:cNvPr>
          <p:cNvSpPr txBox="1"/>
          <p:nvPr/>
        </p:nvSpPr>
        <p:spPr>
          <a:xfrm>
            <a:off x="4299536" y="97461"/>
            <a:ext cx="2748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AI Embedded in the </a:t>
            </a:r>
          </a:p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Payroll Lifecycle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sz="12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CF2B96-000D-49AD-BDC7-9DE8B14E015F}"/>
              </a:ext>
            </a:extLst>
          </p:cNvPr>
          <p:cNvSpPr txBox="1"/>
          <p:nvPr/>
        </p:nvSpPr>
        <p:spPr>
          <a:xfrm>
            <a:off x="6449407" y="51230"/>
            <a:ext cx="18631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entury Gothic" panose="020B0502020202020204" pitchFamily="34" charset="0"/>
              </a:rPr>
              <a:t>Case </a:t>
            </a:r>
            <a:r>
              <a:rPr lang="en-US" sz="12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entury Gothic" panose="020B0502020202020204" pitchFamily="34" charset="0"/>
              </a:rPr>
              <a:t>Studies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sz="12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A6AEAA-EB7C-4A56-B541-2173F8E82146}"/>
              </a:ext>
            </a:extLst>
          </p:cNvPr>
          <p:cNvSpPr txBox="1"/>
          <p:nvPr/>
        </p:nvSpPr>
        <p:spPr>
          <a:xfrm>
            <a:off x="7854970" y="51229"/>
            <a:ext cx="22381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Ethical Considerations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E82A408-FC2E-4B88-99C1-26E4C033C6CB}"/>
              </a:ext>
            </a:extLst>
          </p:cNvPr>
          <p:cNvSpPr txBox="1"/>
          <p:nvPr/>
        </p:nvSpPr>
        <p:spPr>
          <a:xfrm>
            <a:off x="9925850" y="24860"/>
            <a:ext cx="21319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Cloud Transition and Data Sovereignty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F4CA4A1-5B70-44FE-98D5-24BBD547A7AC}"/>
              </a:ext>
            </a:extLst>
          </p:cNvPr>
          <p:cNvSpPr txBox="1"/>
          <p:nvPr/>
        </p:nvSpPr>
        <p:spPr>
          <a:xfrm>
            <a:off x="4382910" y="776916"/>
            <a:ext cx="2238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Risk Register 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AFF8CB-2C19-46E6-92EA-35C41EA40273}"/>
              </a:ext>
            </a:extLst>
          </p:cNvPr>
          <p:cNvSpPr txBox="1"/>
          <p:nvPr/>
        </p:nvSpPr>
        <p:spPr>
          <a:xfrm>
            <a:off x="878425" y="188839"/>
            <a:ext cx="22030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2">
                    <a:lumMod val="20000"/>
                    <a:lumOff val="8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Introduction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D9875C5-B78F-405E-936A-2F8B9A5536CA}"/>
              </a:ext>
            </a:extLst>
          </p:cNvPr>
          <p:cNvSpPr txBox="1"/>
          <p:nvPr/>
        </p:nvSpPr>
        <p:spPr>
          <a:xfrm>
            <a:off x="2805733" y="94924"/>
            <a:ext cx="18631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Why AI in Payroll Is a </a:t>
            </a:r>
          </a:p>
          <a:p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Governance Matter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3F5FF36-734D-4317-9793-ACC7D861AEFD}"/>
              </a:ext>
            </a:extLst>
          </p:cNvPr>
          <p:cNvSpPr txBox="1"/>
          <p:nvPr/>
        </p:nvSpPr>
        <p:spPr>
          <a:xfrm>
            <a:off x="-87298" y="512894"/>
            <a:ext cx="301797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 AI and Strategic Workforce Intelligence</a:t>
            </a:r>
            <a:endParaRPr lang="en-US" sz="2000" dirty="0">
              <a:solidFill>
                <a:srgbClr val="002060"/>
              </a:solidFill>
            </a:endParaRPr>
          </a:p>
          <a:p>
            <a:endParaRPr lang="en-US" sz="2000" dirty="0">
              <a:solidFill>
                <a:srgbClr val="00206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E585DD1-EFF2-493F-A3A8-C28CDA1133E1}"/>
              </a:ext>
            </a:extLst>
          </p:cNvPr>
          <p:cNvSpPr txBox="1"/>
          <p:nvPr/>
        </p:nvSpPr>
        <p:spPr>
          <a:xfrm>
            <a:off x="2572637" y="651393"/>
            <a:ext cx="223810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Governance Framework</a:t>
            </a:r>
          </a:p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 for Institutions 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F4249CF-A3CB-4DFE-BEFC-3144226A2C20}"/>
              </a:ext>
            </a:extLst>
          </p:cNvPr>
          <p:cNvSpPr txBox="1"/>
          <p:nvPr/>
        </p:nvSpPr>
        <p:spPr>
          <a:xfrm>
            <a:off x="878425" y="1585710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0">
              <a:spcBef>
                <a:spcPts val="0"/>
              </a:spcBef>
              <a:spcAft>
                <a:spcPts val="800"/>
              </a:spcAft>
            </a:pPr>
            <a:r>
              <a:rPr lang="en-US" b="1" i="0" u="none" strike="noStrike" dirty="0">
                <a:solidFill>
                  <a:srgbClr val="A09271"/>
                </a:solidFill>
                <a:effectLst/>
                <a:latin typeface="Century Gothic" panose="020B0502020202020204" pitchFamily="34" charset="0"/>
              </a:rPr>
              <a:t>Payroll Data to Executive Insight</a:t>
            </a:r>
            <a:endParaRPr lang="en-US" b="0" dirty="0">
              <a:solidFill>
                <a:srgbClr val="A09271"/>
              </a:solidFill>
              <a:effectLst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2B5C898-DDA4-43B1-98E4-ED36FC47D911}"/>
              </a:ext>
            </a:extLst>
          </p:cNvPr>
          <p:cNvSpPr txBox="1"/>
          <p:nvPr/>
        </p:nvSpPr>
        <p:spPr>
          <a:xfrm>
            <a:off x="1647731" y="2154795"/>
            <a:ext cx="5470358" cy="21441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0">
              <a:spcBef>
                <a:spcPts val="0"/>
              </a:spcBef>
              <a:spcAft>
                <a:spcPts val="800"/>
              </a:spcAft>
            </a:pPr>
            <a:r>
              <a:rPr lang="en-US" sz="1800" b="1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AI can forecast:</a:t>
            </a:r>
            <a:endParaRPr lang="en-US" b="1" dirty="0">
              <a:solidFill>
                <a:srgbClr val="002060"/>
              </a:solidFill>
              <a:effectLst/>
            </a:endParaRPr>
          </a:p>
          <a:p>
            <a:pPr marL="285750" indent="-285750" algn="just" rtl="0" fontAlgn="base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600" b="0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Retirement waves</a:t>
            </a:r>
          </a:p>
          <a:p>
            <a:pPr marL="285750" indent="-285750" algn="just" rtl="0" fontAlgn="base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600" b="0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Overtime escalation</a:t>
            </a:r>
          </a:p>
          <a:p>
            <a:pPr marL="285750" indent="-285750" algn="just" rtl="0" fontAlgn="base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600" b="0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Faculty staffing risk</a:t>
            </a:r>
          </a:p>
          <a:p>
            <a:pPr marL="285750" indent="-285750" algn="just" rtl="0" fontAlgn="base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600" b="0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Salary cost growth over 5 years</a:t>
            </a:r>
          </a:p>
          <a:p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14" name="Graphic 13" descr="Monitor with solid fill">
            <a:extLst>
              <a:ext uri="{FF2B5EF4-FFF2-40B4-BE49-F238E27FC236}">
                <a16:creationId xmlns:a16="http://schemas.microsoft.com/office/drawing/2014/main" id="{41611C38-F889-4AF4-8BCB-87BA4C5FB8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457812" y="1556080"/>
            <a:ext cx="3017975" cy="3017975"/>
          </a:xfrm>
          <a:prstGeom prst="rect">
            <a:avLst/>
          </a:prstGeom>
        </p:spPr>
      </p:pic>
      <p:pic>
        <p:nvPicPr>
          <p:cNvPr id="15" name="Graphic 14" descr="Bar graph with upward trend with solid fill">
            <a:extLst>
              <a:ext uri="{FF2B5EF4-FFF2-40B4-BE49-F238E27FC236}">
                <a16:creationId xmlns:a16="http://schemas.microsoft.com/office/drawing/2014/main" id="{B83B7404-9DAC-45A5-9B75-251CB94CBFB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225102" y="2407839"/>
            <a:ext cx="223334" cy="223334"/>
          </a:xfrm>
          <a:prstGeom prst="rect">
            <a:avLst/>
          </a:prstGeom>
        </p:spPr>
      </p:pic>
      <p:pic>
        <p:nvPicPr>
          <p:cNvPr id="16" name="Graphic 15" descr="Head with gears with solid fill">
            <a:extLst>
              <a:ext uri="{FF2B5EF4-FFF2-40B4-BE49-F238E27FC236}">
                <a16:creationId xmlns:a16="http://schemas.microsoft.com/office/drawing/2014/main" id="{267A256E-DC1C-4779-B23D-ECCABE8E250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537252" y="2865280"/>
            <a:ext cx="730034" cy="730034"/>
          </a:xfrm>
          <a:prstGeom prst="rect">
            <a:avLst/>
          </a:prstGeom>
        </p:spPr>
      </p:pic>
      <p:pic>
        <p:nvPicPr>
          <p:cNvPr id="17" name="Graphic 16" descr="Upward trend with solid fill">
            <a:extLst>
              <a:ext uri="{FF2B5EF4-FFF2-40B4-BE49-F238E27FC236}">
                <a16:creationId xmlns:a16="http://schemas.microsoft.com/office/drawing/2014/main" id="{5BB9CA6D-838B-4E11-B6F3-E07B05AA23E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002161" y="2492041"/>
            <a:ext cx="233162" cy="233162"/>
          </a:xfrm>
          <a:prstGeom prst="rect">
            <a:avLst/>
          </a:prstGeom>
        </p:spPr>
      </p:pic>
      <p:sp>
        <p:nvSpPr>
          <p:cNvPr id="18" name="Thought Bubble: Cloud 17">
            <a:extLst>
              <a:ext uri="{FF2B5EF4-FFF2-40B4-BE49-F238E27FC236}">
                <a16:creationId xmlns:a16="http://schemas.microsoft.com/office/drawing/2014/main" id="{3666EDB3-4EB5-46C3-ADD1-0ABB8D5A0008}"/>
              </a:ext>
            </a:extLst>
          </p:cNvPr>
          <p:cNvSpPr/>
          <p:nvPr/>
        </p:nvSpPr>
        <p:spPr>
          <a:xfrm>
            <a:off x="7895009" y="2301154"/>
            <a:ext cx="698931" cy="564126"/>
          </a:xfrm>
          <a:prstGeom prst="cloudCallout">
            <a:avLst/>
          </a:prstGeom>
          <a:noFill/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8B44776-6196-42AF-8628-0E0FD49BB4FB}"/>
              </a:ext>
            </a:extLst>
          </p:cNvPr>
          <p:cNvSpPr txBox="1"/>
          <p:nvPr/>
        </p:nvSpPr>
        <p:spPr>
          <a:xfrm>
            <a:off x="1627222" y="4107278"/>
            <a:ext cx="5031559" cy="23596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0">
              <a:spcBef>
                <a:spcPts val="0"/>
              </a:spcBef>
              <a:spcAft>
                <a:spcPts val="800"/>
              </a:spcAft>
            </a:pPr>
            <a:r>
              <a:rPr lang="en-US" b="1" i="0" u="none" strike="noStrike" dirty="0"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This supports:</a:t>
            </a:r>
            <a:endParaRPr lang="en-US" b="1" dirty="0">
              <a:solidFill>
                <a:schemeClr val="tx2"/>
              </a:solidFill>
              <a:effectLst/>
            </a:endParaRPr>
          </a:p>
          <a:p>
            <a:pPr marL="171450" indent="-171450" algn="just" rtl="0" fontAlgn="base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600" b="0" i="0" u="none" strike="noStrike" dirty="0"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 Budget planning</a:t>
            </a:r>
          </a:p>
          <a:p>
            <a:pPr marL="171450" indent="-171450" algn="just" rtl="0" fontAlgn="base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600" b="0" i="0" u="none" strike="noStrike" dirty="0"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 MTEF alignment</a:t>
            </a:r>
          </a:p>
          <a:p>
            <a:pPr marL="171450" indent="-171450" algn="just" rtl="0" fontAlgn="base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600" b="0" i="0" u="none" strike="noStrike" dirty="0"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 Strategic recruitment</a:t>
            </a:r>
          </a:p>
          <a:p>
            <a:pPr marL="171450" indent="-171450" algn="just" rtl="0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600" b="0" i="0" u="none" strike="noStrike" dirty="0">
                <a:solidFill>
                  <a:srgbClr val="A09271"/>
                </a:solidFill>
                <a:effectLst/>
                <a:latin typeface="Century Gothic" panose="020B0502020202020204" pitchFamily="34" charset="0"/>
              </a:rPr>
              <a:t> Payroll becomes: </a:t>
            </a:r>
            <a:r>
              <a:rPr lang="en-US" sz="1600" b="0" i="0" u="none" strike="noStrike" dirty="0"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A strategic planning engine.</a:t>
            </a:r>
            <a:endParaRPr lang="en-US" sz="1600" b="0" dirty="0">
              <a:solidFill>
                <a:schemeClr val="tx2"/>
              </a:solidFill>
              <a:effectLst/>
            </a:endParaRPr>
          </a:p>
          <a:p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0F305E8-8A09-4FBD-8730-235453E73873}"/>
              </a:ext>
            </a:extLst>
          </p:cNvPr>
          <p:cNvSpPr txBox="1"/>
          <p:nvPr/>
        </p:nvSpPr>
        <p:spPr>
          <a:xfrm>
            <a:off x="7966800" y="661649"/>
            <a:ext cx="24270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Conclusion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443B487-D205-48CE-A37E-915D40ECE48A}"/>
              </a:ext>
            </a:extLst>
          </p:cNvPr>
          <p:cNvSpPr txBox="1"/>
          <p:nvPr/>
        </p:nvSpPr>
        <p:spPr>
          <a:xfrm>
            <a:off x="6856559" y="695197"/>
            <a:ext cx="127983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Final Message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8109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inus Sign 1">
            <a:extLst>
              <a:ext uri="{FF2B5EF4-FFF2-40B4-BE49-F238E27FC236}">
                <a16:creationId xmlns:a16="http://schemas.microsoft.com/office/drawing/2014/main" id="{09DF5B95-3ED4-472A-AEEC-BCB1945135E6}"/>
              </a:ext>
            </a:extLst>
          </p:cNvPr>
          <p:cNvSpPr/>
          <p:nvPr/>
        </p:nvSpPr>
        <p:spPr>
          <a:xfrm>
            <a:off x="-1596022" y="1096778"/>
            <a:ext cx="15087600" cy="474134"/>
          </a:xfrm>
          <a:prstGeom prst="mathMinus">
            <a:avLst/>
          </a:prstGeom>
          <a:solidFill>
            <a:srgbClr val="A09271"/>
          </a:solidFill>
          <a:ln>
            <a:solidFill>
              <a:srgbClr val="A092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86A480C-B399-4695-A5B0-CC381678C52E}"/>
              </a:ext>
            </a:extLst>
          </p:cNvPr>
          <p:cNvSpPr txBox="1"/>
          <p:nvPr/>
        </p:nvSpPr>
        <p:spPr>
          <a:xfrm>
            <a:off x="4299536" y="97461"/>
            <a:ext cx="2748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AI Embedded in the </a:t>
            </a:r>
          </a:p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Payroll Lifecycle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sz="12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162D494-6659-427C-A294-C31E4859C85C}"/>
              </a:ext>
            </a:extLst>
          </p:cNvPr>
          <p:cNvSpPr txBox="1"/>
          <p:nvPr/>
        </p:nvSpPr>
        <p:spPr>
          <a:xfrm>
            <a:off x="6449407" y="51230"/>
            <a:ext cx="18631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entury Gothic" panose="020B0502020202020204" pitchFamily="34" charset="0"/>
              </a:rPr>
              <a:t>Case </a:t>
            </a:r>
            <a:r>
              <a:rPr lang="en-US" sz="12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entury Gothic" panose="020B0502020202020204" pitchFamily="34" charset="0"/>
              </a:rPr>
              <a:t>Studies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sz="12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31F5FA8-F007-4C02-98AE-0D58903047D3}"/>
              </a:ext>
            </a:extLst>
          </p:cNvPr>
          <p:cNvSpPr txBox="1"/>
          <p:nvPr/>
        </p:nvSpPr>
        <p:spPr>
          <a:xfrm>
            <a:off x="7854970" y="51229"/>
            <a:ext cx="22381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Ethical Considerations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4D8A91B-6970-4229-ADD3-2C74DCEEE3C7}"/>
              </a:ext>
            </a:extLst>
          </p:cNvPr>
          <p:cNvSpPr txBox="1"/>
          <p:nvPr/>
        </p:nvSpPr>
        <p:spPr>
          <a:xfrm>
            <a:off x="9925850" y="24860"/>
            <a:ext cx="21319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Cloud Transition and Data Sovereignty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57A9272-A32E-49E2-8116-2DEABFB85CE2}"/>
              </a:ext>
            </a:extLst>
          </p:cNvPr>
          <p:cNvSpPr txBox="1"/>
          <p:nvPr/>
        </p:nvSpPr>
        <p:spPr>
          <a:xfrm>
            <a:off x="5128959" y="727381"/>
            <a:ext cx="2238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Risk Register 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C551E58-1B93-4D2E-BB32-B9C9926DE25A}"/>
              </a:ext>
            </a:extLst>
          </p:cNvPr>
          <p:cNvSpPr txBox="1"/>
          <p:nvPr/>
        </p:nvSpPr>
        <p:spPr>
          <a:xfrm>
            <a:off x="878425" y="188839"/>
            <a:ext cx="22030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2">
                    <a:lumMod val="20000"/>
                    <a:lumOff val="8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Introduction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767ADAB-A30C-4CE3-A0CD-FEEC06575D9F}"/>
              </a:ext>
            </a:extLst>
          </p:cNvPr>
          <p:cNvSpPr txBox="1"/>
          <p:nvPr/>
        </p:nvSpPr>
        <p:spPr>
          <a:xfrm>
            <a:off x="2805733" y="94924"/>
            <a:ext cx="18631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Why AI in Payroll Is a </a:t>
            </a:r>
          </a:p>
          <a:p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Governance Matter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F6E0E97-2364-4826-B5A6-54C59A19C228}"/>
              </a:ext>
            </a:extLst>
          </p:cNvPr>
          <p:cNvSpPr txBox="1"/>
          <p:nvPr/>
        </p:nvSpPr>
        <p:spPr>
          <a:xfrm>
            <a:off x="-87298" y="512894"/>
            <a:ext cx="3017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 AI and Strategic Workforce Intelligence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A6E9103-2E6A-4D68-9CF1-1016B2B5DA4B}"/>
              </a:ext>
            </a:extLst>
          </p:cNvPr>
          <p:cNvSpPr txBox="1"/>
          <p:nvPr/>
        </p:nvSpPr>
        <p:spPr>
          <a:xfrm>
            <a:off x="2241820" y="527429"/>
            <a:ext cx="352336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Governance Framework</a:t>
            </a:r>
          </a:p>
          <a:p>
            <a:pPr algn="ctr"/>
            <a:r>
              <a:rPr lang="en-US" sz="2000" b="1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 for Institutions </a:t>
            </a:r>
            <a:endParaRPr lang="en-US" sz="2000" dirty="0">
              <a:solidFill>
                <a:srgbClr val="002060"/>
              </a:solidFill>
            </a:endParaRPr>
          </a:p>
          <a:p>
            <a:endParaRPr lang="en-US" sz="2000" dirty="0">
              <a:solidFill>
                <a:srgbClr val="00206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C28A620-84E8-4383-9011-1F3DD5443A5E}"/>
              </a:ext>
            </a:extLst>
          </p:cNvPr>
          <p:cNvSpPr txBox="1"/>
          <p:nvPr/>
        </p:nvSpPr>
        <p:spPr>
          <a:xfrm>
            <a:off x="925765" y="1896078"/>
            <a:ext cx="61554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0">
              <a:spcBef>
                <a:spcPts val="0"/>
              </a:spcBef>
              <a:spcAft>
                <a:spcPts val="800"/>
              </a:spcAft>
            </a:pPr>
            <a:r>
              <a:rPr lang="en-US" b="1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The Three Pillars</a:t>
            </a:r>
            <a:endParaRPr lang="en-US" b="0" dirty="0">
              <a:solidFill>
                <a:srgbClr val="002060"/>
              </a:solidFill>
              <a:effectLst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70675E7-60E4-4212-AAA3-6025D0151017}"/>
              </a:ext>
            </a:extLst>
          </p:cNvPr>
          <p:cNvSpPr txBox="1"/>
          <p:nvPr/>
        </p:nvSpPr>
        <p:spPr>
          <a:xfrm>
            <a:off x="1146629" y="2394857"/>
            <a:ext cx="4368800" cy="11621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dirty="0">
                <a:solidFill>
                  <a:srgbClr val="002060"/>
                </a:solidFill>
              </a:rPr>
              <a:t>Regulatory Alignment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dirty="0">
                <a:solidFill>
                  <a:srgbClr val="002060"/>
                </a:solidFill>
              </a:rPr>
              <a:t>Data Sovereignty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dirty="0">
                <a:solidFill>
                  <a:srgbClr val="002060"/>
                </a:solidFill>
              </a:rPr>
              <a:t>Ethical Oversight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99F3573-8CD3-4066-AC54-41B17C34EDF4}"/>
              </a:ext>
            </a:extLst>
          </p:cNvPr>
          <p:cNvSpPr txBox="1"/>
          <p:nvPr/>
        </p:nvSpPr>
        <p:spPr>
          <a:xfrm>
            <a:off x="864559" y="3701380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0">
              <a:spcBef>
                <a:spcPts val="0"/>
              </a:spcBef>
              <a:spcAft>
                <a:spcPts val="800"/>
              </a:spcAft>
            </a:pPr>
            <a:r>
              <a:rPr lang="en-US" b="1" i="0" u="none" strike="noStrike" dirty="0">
                <a:solidFill>
                  <a:srgbClr val="A09271"/>
                </a:solidFill>
                <a:effectLst/>
                <a:latin typeface="Century Gothic" panose="020B0502020202020204" pitchFamily="34" charset="0"/>
              </a:rPr>
              <a:t>Proposed Oversight </a:t>
            </a:r>
            <a:r>
              <a:rPr lang="en-US" sz="1600" b="1" i="0" u="none" strike="noStrike" dirty="0">
                <a:solidFill>
                  <a:srgbClr val="A09271"/>
                </a:solidFill>
                <a:effectLst/>
                <a:latin typeface="Century Gothic" panose="020B0502020202020204" pitchFamily="34" charset="0"/>
              </a:rPr>
              <a:t>Structure</a:t>
            </a:r>
            <a:endParaRPr lang="en-US" sz="1600" b="0" dirty="0">
              <a:solidFill>
                <a:srgbClr val="A09271"/>
              </a:solidFill>
              <a:effectLst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1CF2698-C471-46E5-AD0B-41017D85C592}"/>
              </a:ext>
            </a:extLst>
          </p:cNvPr>
          <p:cNvSpPr txBox="1"/>
          <p:nvPr/>
        </p:nvSpPr>
        <p:spPr>
          <a:xfrm>
            <a:off x="1146629" y="4215122"/>
            <a:ext cx="6139542" cy="20826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0" fontAlgn="base">
              <a:spcBef>
                <a:spcPts val="0"/>
              </a:spcBef>
              <a:spcAft>
                <a:spcPts val="800"/>
              </a:spcAft>
            </a:pPr>
            <a:r>
              <a:rPr lang="en-US" sz="1600" b="1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AI Governance Committee</a:t>
            </a:r>
          </a:p>
          <a:p>
            <a:pPr marL="285750" indent="-285750" algn="just" rtl="0" fontAlgn="base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600" b="0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 Quarterly compliance reporting</a:t>
            </a:r>
          </a:p>
          <a:p>
            <a:pPr marL="285750" indent="-285750" algn="just" rtl="0" fontAlgn="base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600" b="0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 Internal audit involvement</a:t>
            </a:r>
          </a:p>
          <a:p>
            <a:pPr marL="285750" indent="-285750" algn="just" rtl="0" fontAlgn="base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600" b="0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 Clear Preliminary-to-Final sign-off protocol</a:t>
            </a:r>
          </a:p>
          <a:p>
            <a:pPr marL="285750" indent="-285750" algn="just" rtl="0" fontAlgn="base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600" b="0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 Documented AI risk register</a:t>
            </a:r>
          </a:p>
          <a:p>
            <a:pPr marL="285750" indent="-285750" algn="just" rtl="0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600" b="0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 Institutions must </a:t>
            </a:r>
            <a:r>
              <a:rPr lang="en-US" sz="1600" b="0" i="0" u="none" strike="noStrike" dirty="0" err="1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formalise</a:t>
            </a:r>
            <a:r>
              <a:rPr lang="en-US" sz="1600" b="0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 governance before scaling AI</a:t>
            </a:r>
            <a:endParaRPr lang="en-US" sz="1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634E204-628A-446E-BEE8-2682D626832A}"/>
              </a:ext>
            </a:extLst>
          </p:cNvPr>
          <p:cNvSpPr txBox="1"/>
          <p:nvPr/>
        </p:nvSpPr>
        <p:spPr>
          <a:xfrm>
            <a:off x="7966800" y="661649"/>
            <a:ext cx="24270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Conclusion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3E9DAD8-5B12-407B-8A28-58DB9C7BA028}"/>
              </a:ext>
            </a:extLst>
          </p:cNvPr>
          <p:cNvSpPr txBox="1"/>
          <p:nvPr/>
        </p:nvSpPr>
        <p:spPr>
          <a:xfrm>
            <a:off x="6856559" y="695197"/>
            <a:ext cx="127983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1" i="0" u="none" strike="noStrike" dirty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Century Gothic" panose="020B0502020202020204" pitchFamily="34" charset="0"/>
              </a:rPr>
              <a:t>Final Message</a:t>
            </a:r>
            <a:endParaRPr lang="en-US" sz="1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8692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1308</Words>
  <Application>Microsoft Office PowerPoint</Application>
  <PresentationFormat>Widescreen</PresentationFormat>
  <Paragraphs>357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Aharoni</vt:lpstr>
      <vt:lpstr>Arial</vt:lpstr>
      <vt:lpstr>Bahnschrift SemiBold SemiConden</vt:lpstr>
      <vt:lpstr>Calibri</vt:lpstr>
      <vt:lpstr>Calibri Light</vt:lpstr>
      <vt:lpstr>Century Gothic</vt:lpstr>
      <vt:lpstr>Consolas</vt:lpstr>
      <vt:lpstr>DejaVu Sans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lindokuhle nzama</dc:creator>
  <cp:lastModifiedBy>Queen Ambe</cp:lastModifiedBy>
  <cp:revision>21</cp:revision>
  <dcterms:created xsi:type="dcterms:W3CDTF">2026-03-12T06:41:44Z</dcterms:created>
  <dcterms:modified xsi:type="dcterms:W3CDTF">2026-03-12T19:43:21Z</dcterms:modified>
</cp:coreProperties>
</file>