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Libre Franklin"/>
      <p:regular r:id="rId19"/>
      <p:bold r:id="rId20"/>
      <p:italic r:id="rId21"/>
      <p:boldItalic r:id="rId22"/>
    </p:embeddedFont>
    <p:embeddedFont>
      <p:font typeface="Playfair Displ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Outfit"/>
      <p:regular r:id="rId31"/>
      <p:bold r:id="rId32"/>
    </p:embeddedFont>
    <p:embeddedFont>
      <p:font typeface="Nunito Sans SemiBold"/>
      <p:regular r:id="rId33"/>
      <p:bold r:id="rId34"/>
      <p:italic r:id="rId35"/>
      <p:boldItalic r:id="rId36"/>
    </p:embeddedFont>
    <p:embeddedFont>
      <p:font typeface="Poppins SemiBold"/>
      <p:regular r:id="rId37"/>
      <p:bold r:id="rId38"/>
      <p:italic r:id="rId39"/>
      <p:boldItalic r:id="rId40"/>
    </p:embeddedFont>
    <p:embeddedFont>
      <p:font typeface="Nunito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boldItalic.fntdata"/><Relationship Id="rId20" Type="http://schemas.openxmlformats.org/officeDocument/2006/relationships/font" Target="fonts/LibreFranklin-bold.fntdata"/><Relationship Id="rId42" Type="http://schemas.openxmlformats.org/officeDocument/2006/relationships/font" Target="fonts/NunitoSans-bold.fntdata"/><Relationship Id="rId41" Type="http://schemas.openxmlformats.org/officeDocument/2006/relationships/font" Target="fonts/NunitoSans-regular.fntdata"/><Relationship Id="rId22" Type="http://schemas.openxmlformats.org/officeDocument/2006/relationships/font" Target="fonts/LibreFranklin-boldItalic.fntdata"/><Relationship Id="rId44" Type="http://schemas.openxmlformats.org/officeDocument/2006/relationships/font" Target="fonts/NunitoSans-boldItalic.fntdata"/><Relationship Id="rId21" Type="http://schemas.openxmlformats.org/officeDocument/2006/relationships/font" Target="fonts/LibreFranklin-italic.fntdata"/><Relationship Id="rId43" Type="http://schemas.openxmlformats.org/officeDocument/2006/relationships/font" Target="fonts/NunitoSans-italic.fntdata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utfit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33" Type="http://schemas.openxmlformats.org/officeDocument/2006/relationships/font" Target="fonts/NunitoSansSemiBold-regular.fntdata"/><Relationship Id="rId10" Type="http://schemas.openxmlformats.org/officeDocument/2006/relationships/slide" Target="slides/slide4.xml"/><Relationship Id="rId32" Type="http://schemas.openxmlformats.org/officeDocument/2006/relationships/font" Target="fonts/Outfit-bold.fntdata"/><Relationship Id="rId13" Type="http://schemas.openxmlformats.org/officeDocument/2006/relationships/slide" Target="slides/slide7.xml"/><Relationship Id="rId35" Type="http://schemas.openxmlformats.org/officeDocument/2006/relationships/font" Target="fonts/NunitoSansSemiBold-italic.fntdata"/><Relationship Id="rId12" Type="http://schemas.openxmlformats.org/officeDocument/2006/relationships/slide" Target="slides/slide6.xml"/><Relationship Id="rId34" Type="http://schemas.openxmlformats.org/officeDocument/2006/relationships/font" Target="fonts/NunitoSansSemiBold-bold.fntdata"/><Relationship Id="rId15" Type="http://schemas.openxmlformats.org/officeDocument/2006/relationships/slide" Target="slides/slide9.xml"/><Relationship Id="rId37" Type="http://schemas.openxmlformats.org/officeDocument/2006/relationships/font" Target="fonts/PoppinsSemiBold-regular.fntdata"/><Relationship Id="rId14" Type="http://schemas.openxmlformats.org/officeDocument/2006/relationships/slide" Target="slides/slide8.xml"/><Relationship Id="rId36" Type="http://schemas.openxmlformats.org/officeDocument/2006/relationships/font" Target="fonts/NunitoSansSemiBold-boldItalic.fntdata"/><Relationship Id="rId17" Type="http://schemas.openxmlformats.org/officeDocument/2006/relationships/slide" Target="slides/slide11.xml"/><Relationship Id="rId39" Type="http://schemas.openxmlformats.org/officeDocument/2006/relationships/font" Target="fonts/PoppinsSemiBold-italic.fntdata"/><Relationship Id="rId16" Type="http://schemas.openxmlformats.org/officeDocument/2006/relationships/slide" Target="slides/slide10.xml"/><Relationship Id="rId38" Type="http://schemas.openxmlformats.org/officeDocument/2006/relationships/font" Target="fonts/PoppinsSemiBold-bold.fntdata"/><Relationship Id="rId19" Type="http://schemas.openxmlformats.org/officeDocument/2006/relationships/font" Target="fonts/LibreFranklin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19409d76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819409d76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cfc8eeb2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g3cfc8eeb29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80fea877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g380fea877b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80fea877b5_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380fea877b5_2_1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19409d76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819409d76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819409d760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819409d760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819409d760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819409d760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19409d760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819409d760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0fea877b5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g380fea877b5_2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819409d760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3819409d760_1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cfc8eeb2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g3cfc8eeb29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cfc8eeb29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cfc8eeb29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BLANK_1_1_1_1_1_1_1_1_1_1_1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70983" y="1985025"/>
            <a:ext cx="3342900" cy="2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2" type="title"/>
          </p:nvPr>
        </p:nvSpPr>
        <p:spPr>
          <a:xfrm>
            <a:off x="270983" y="2922825"/>
            <a:ext cx="3342900" cy="2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3" type="title"/>
          </p:nvPr>
        </p:nvSpPr>
        <p:spPr>
          <a:xfrm>
            <a:off x="270983" y="3860625"/>
            <a:ext cx="3342900" cy="2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4" type="title"/>
          </p:nvPr>
        </p:nvSpPr>
        <p:spPr>
          <a:xfrm>
            <a:off x="4858317" y="1985025"/>
            <a:ext cx="3342900" cy="2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5" type="title"/>
          </p:nvPr>
        </p:nvSpPr>
        <p:spPr>
          <a:xfrm>
            <a:off x="4858317" y="2922825"/>
            <a:ext cx="3342900" cy="2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6" type="title"/>
          </p:nvPr>
        </p:nvSpPr>
        <p:spPr>
          <a:xfrm>
            <a:off x="4858317" y="3860625"/>
            <a:ext cx="3342900" cy="2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7" type="title"/>
          </p:nvPr>
        </p:nvSpPr>
        <p:spPr>
          <a:xfrm>
            <a:off x="276075" y="457200"/>
            <a:ext cx="8594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276075" y="4815950"/>
            <a:ext cx="2010000" cy="18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656458" y="4815950"/>
            <a:ext cx="336000" cy="1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3"/>
          <p:cNvSpPr txBox="1"/>
          <p:nvPr>
            <p:ph idx="8" type="subTitle"/>
          </p:nvPr>
        </p:nvSpPr>
        <p:spPr>
          <a:xfrm>
            <a:off x="271825" y="17974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  <p:sp>
        <p:nvSpPr>
          <p:cNvPr id="61" name="Google Shape;61;p13"/>
          <p:cNvSpPr txBox="1"/>
          <p:nvPr>
            <p:ph idx="9" type="subTitle"/>
          </p:nvPr>
        </p:nvSpPr>
        <p:spPr>
          <a:xfrm>
            <a:off x="4858700" y="17974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  <p:sp>
        <p:nvSpPr>
          <p:cNvPr id="62" name="Google Shape;62;p13"/>
          <p:cNvSpPr txBox="1"/>
          <p:nvPr>
            <p:ph idx="13" type="subTitle"/>
          </p:nvPr>
        </p:nvSpPr>
        <p:spPr>
          <a:xfrm>
            <a:off x="271825" y="27352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  <p:sp>
        <p:nvSpPr>
          <p:cNvPr id="63" name="Google Shape;63;p13"/>
          <p:cNvSpPr txBox="1"/>
          <p:nvPr>
            <p:ph idx="14" type="subTitle"/>
          </p:nvPr>
        </p:nvSpPr>
        <p:spPr>
          <a:xfrm>
            <a:off x="271825" y="36730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  <p:sp>
        <p:nvSpPr>
          <p:cNvPr id="64" name="Google Shape;64;p13"/>
          <p:cNvSpPr txBox="1"/>
          <p:nvPr>
            <p:ph idx="15" type="subTitle"/>
          </p:nvPr>
        </p:nvSpPr>
        <p:spPr>
          <a:xfrm>
            <a:off x="4858700" y="27352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  <p:sp>
        <p:nvSpPr>
          <p:cNvPr id="65" name="Google Shape;65;p13"/>
          <p:cNvSpPr txBox="1"/>
          <p:nvPr>
            <p:ph idx="16" type="subTitle"/>
          </p:nvPr>
        </p:nvSpPr>
        <p:spPr>
          <a:xfrm>
            <a:off x="4858700" y="3673000"/>
            <a:ext cx="1809900" cy="1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Lato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 1">
  <p:cSld name="BLANK_1_1_1_1_1_1_1_1_1_1_1_1"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284775" y="282900"/>
            <a:ext cx="2787300" cy="11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3348525" y="794925"/>
            <a:ext cx="2460000" cy="4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2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9" name="Google Shape;69;p14"/>
          <p:cNvSpPr txBox="1"/>
          <p:nvPr>
            <p:ph idx="2" type="subTitle"/>
          </p:nvPr>
        </p:nvSpPr>
        <p:spPr>
          <a:xfrm>
            <a:off x="6242100" y="794925"/>
            <a:ext cx="2460000" cy="4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70" name="Google Shape;70;p14"/>
          <p:cNvSpPr txBox="1"/>
          <p:nvPr>
            <p:ph idx="3" type="subTitle"/>
          </p:nvPr>
        </p:nvSpPr>
        <p:spPr>
          <a:xfrm>
            <a:off x="3348525" y="1911900"/>
            <a:ext cx="2460000" cy="4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71" name="Google Shape;71;p14"/>
          <p:cNvSpPr txBox="1"/>
          <p:nvPr>
            <p:ph idx="4" type="subTitle"/>
          </p:nvPr>
        </p:nvSpPr>
        <p:spPr>
          <a:xfrm>
            <a:off x="6242100" y="1911900"/>
            <a:ext cx="2460000" cy="4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72" name="Google Shape;72;p14"/>
          <p:cNvSpPr txBox="1"/>
          <p:nvPr>
            <p:ph idx="5" type="subTitle"/>
          </p:nvPr>
        </p:nvSpPr>
        <p:spPr>
          <a:xfrm>
            <a:off x="3348525" y="3028875"/>
            <a:ext cx="2460000" cy="4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2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73" name="Google Shape;73;p14"/>
          <p:cNvSpPr txBox="1"/>
          <p:nvPr>
            <p:ph idx="6" type="subTitle"/>
          </p:nvPr>
        </p:nvSpPr>
        <p:spPr>
          <a:xfrm>
            <a:off x="6242100" y="3028875"/>
            <a:ext cx="2460000" cy="4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2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74" name="Google Shape;74;p14"/>
          <p:cNvSpPr txBox="1"/>
          <p:nvPr>
            <p:ph idx="7" type="subTitle"/>
          </p:nvPr>
        </p:nvSpPr>
        <p:spPr>
          <a:xfrm>
            <a:off x="3348525" y="4145850"/>
            <a:ext cx="2460000" cy="4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2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75" name="Google Shape;75;p14"/>
          <p:cNvSpPr txBox="1"/>
          <p:nvPr>
            <p:ph idx="8" type="subTitle"/>
          </p:nvPr>
        </p:nvSpPr>
        <p:spPr>
          <a:xfrm>
            <a:off x="6242100" y="4145850"/>
            <a:ext cx="2460000" cy="4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2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76" name="Google Shape;76;p14"/>
          <p:cNvSpPr txBox="1"/>
          <p:nvPr>
            <p:ph idx="9" type="subTitle"/>
          </p:nvPr>
        </p:nvSpPr>
        <p:spPr>
          <a:xfrm>
            <a:off x="3348525" y="506025"/>
            <a:ext cx="2460000" cy="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3" type="subTitle"/>
          </p:nvPr>
        </p:nvSpPr>
        <p:spPr>
          <a:xfrm>
            <a:off x="6242100" y="506025"/>
            <a:ext cx="2460000" cy="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4" type="subTitle"/>
          </p:nvPr>
        </p:nvSpPr>
        <p:spPr>
          <a:xfrm>
            <a:off x="3348525" y="1623075"/>
            <a:ext cx="2460000" cy="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5" type="subTitle"/>
          </p:nvPr>
        </p:nvSpPr>
        <p:spPr>
          <a:xfrm>
            <a:off x="6242100" y="1623075"/>
            <a:ext cx="2460000" cy="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6" type="subTitle"/>
          </p:nvPr>
        </p:nvSpPr>
        <p:spPr>
          <a:xfrm>
            <a:off x="3348525" y="2740125"/>
            <a:ext cx="2460000" cy="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7" type="subTitle"/>
          </p:nvPr>
        </p:nvSpPr>
        <p:spPr>
          <a:xfrm>
            <a:off x="6242100" y="2740125"/>
            <a:ext cx="2460000" cy="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8" type="subTitle"/>
          </p:nvPr>
        </p:nvSpPr>
        <p:spPr>
          <a:xfrm>
            <a:off x="3348525" y="3857175"/>
            <a:ext cx="2460000" cy="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9" type="subTitle"/>
          </p:nvPr>
        </p:nvSpPr>
        <p:spPr>
          <a:xfrm>
            <a:off x="6242100" y="3857175"/>
            <a:ext cx="2460000" cy="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utfit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BLANK_1_1_1_1_1_1_1_1_1_1_1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 rot="5400000">
            <a:off x="-3989680" y="1156257"/>
            <a:ext cx="7978200" cy="7978200"/>
          </a:xfrm>
          <a:prstGeom prst="pie">
            <a:avLst>
              <a:gd fmla="val 10792592" name="adj1"/>
              <a:gd fmla="val 16198514" name="adj2"/>
            </a:avLst>
          </a:prstGeom>
          <a:gradFill>
            <a:gsLst>
              <a:gs pos="0">
                <a:schemeClr val="accent1"/>
              </a:gs>
              <a:gs pos="64000">
                <a:schemeClr val="dk2"/>
              </a:gs>
              <a:gs pos="100000">
                <a:schemeClr val="dk2"/>
              </a:gs>
            </a:gsLst>
            <a:path path="circle">
              <a:fillToRect b="0%" l="0%" r="100%" t="100%"/>
            </a:path>
            <a:tileRect b="-100%" l="-100%" r="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86" name="Google Shape;86;p15"/>
          <p:cNvSpPr txBox="1"/>
          <p:nvPr>
            <p:ph idx="1" type="subTitle"/>
          </p:nvPr>
        </p:nvSpPr>
        <p:spPr>
          <a:xfrm>
            <a:off x="3584425" y="536550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2" type="subTitle"/>
          </p:nvPr>
        </p:nvSpPr>
        <p:spPr>
          <a:xfrm>
            <a:off x="3584425" y="1920650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3" type="subTitle"/>
          </p:nvPr>
        </p:nvSpPr>
        <p:spPr>
          <a:xfrm>
            <a:off x="3584425" y="3291625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4" type="subTitle"/>
          </p:nvPr>
        </p:nvSpPr>
        <p:spPr>
          <a:xfrm>
            <a:off x="3584425" y="3996800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5" type="subTitle"/>
          </p:nvPr>
        </p:nvSpPr>
        <p:spPr>
          <a:xfrm>
            <a:off x="3584425" y="1228600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6" type="subTitle"/>
          </p:nvPr>
        </p:nvSpPr>
        <p:spPr>
          <a:xfrm>
            <a:off x="3584425" y="2612700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2">
            <a:alphaModFix/>
          </a:blip>
          <a:srcRect b="4753" l="57201" r="0" t="0"/>
          <a:stretch/>
        </p:blipFill>
        <p:spPr>
          <a:xfrm>
            <a:off x="-2901" y="1345020"/>
            <a:ext cx="1711426" cy="38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>
            <p:ph idx="7" type="subTitle"/>
          </p:nvPr>
        </p:nvSpPr>
        <p:spPr>
          <a:xfrm>
            <a:off x="3986175" y="51030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8" type="subTitle"/>
          </p:nvPr>
        </p:nvSpPr>
        <p:spPr>
          <a:xfrm>
            <a:off x="3986175" y="120235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9" type="subTitle"/>
          </p:nvPr>
        </p:nvSpPr>
        <p:spPr>
          <a:xfrm>
            <a:off x="3986175" y="189440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3" type="subTitle"/>
          </p:nvPr>
        </p:nvSpPr>
        <p:spPr>
          <a:xfrm>
            <a:off x="3986175" y="258645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4" type="subTitle"/>
          </p:nvPr>
        </p:nvSpPr>
        <p:spPr>
          <a:xfrm>
            <a:off x="3986175" y="327850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5" type="subTitle"/>
          </p:nvPr>
        </p:nvSpPr>
        <p:spPr>
          <a:xfrm>
            <a:off x="3986175" y="397055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228600" y="228600"/>
            <a:ext cx="2926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5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1" name="Google Shape;101;p15"/>
          <p:cNvSpPr txBox="1"/>
          <p:nvPr>
            <p:ph idx="16" type="subTitle"/>
          </p:nvPr>
        </p:nvSpPr>
        <p:spPr>
          <a:xfrm>
            <a:off x="7851925" y="51030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7" type="subTitle"/>
          </p:nvPr>
        </p:nvSpPr>
        <p:spPr>
          <a:xfrm>
            <a:off x="7851925" y="120235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8" type="subTitle"/>
          </p:nvPr>
        </p:nvSpPr>
        <p:spPr>
          <a:xfrm>
            <a:off x="7851925" y="189440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9" type="subTitle"/>
          </p:nvPr>
        </p:nvSpPr>
        <p:spPr>
          <a:xfrm>
            <a:off x="7851925" y="258645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20" type="subTitle"/>
          </p:nvPr>
        </p:nvSpPr>
        <p:spPr>
          <a:xfrm>
            <a:off x="7851925" y="327850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21" type="subTitle"/>
          </p:nvPr>
        </p:nvSpPr>
        <p:spPr>
          <a:xfrm>
            <a:off x="7851925" y="397055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22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12" y="0"/>
            <a:ext cx="34905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482599" y="589787"/>
            <a:ext cx="26382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Bookman Old Style"/>
              <a:buNone/>
              <a:defRPr b="0"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4094238" y="609599"/>
            <a:ext cx="44463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2" type="body"/>
          </p:nvPr>
        </p:nvSpPr>
        <p:spPr>
          <a:xfrm>
            <a:off x="482599" y="2282288"/>
            <a:ext cx="2638200" cy="22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3" name="Google Shape;113;p16"/>
          <p:cNvSpPr txBox="1"/>
          <p:nvPr>
            <p:ph idx="10" type="dt"/>
          </p:nvPr>
        </p:nvSpPr>
        <p:spPr>
          <a:xfrm>
            <a:off x="482598" y="4834890"/>
            <a:ext cx="263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4" name="Google Shape;114;p16"/>
          <p:cNvSpPr txBox="1"/>
          <p:nvPr>
            <p:ph idx="11" type="ftr"/>
          </p:nvPr>
        </p:nvSpPr>
        <p:spPr>
          <a:xfrm>
            <a:off x="4094237" y="4834890"/>
            <a:ext cx="400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8245187" y="4835129"/>
            <a:ext cx="585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l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2381" y="4800600"/>
            <a:ext cx="9141525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 txBox="1"/>
          <p:nvPr>
            <p:ph type="ctrTitle"/>
          </p:nvPr>
        </p:nvSpPr>
        <p:spPr>
          <a:xfrm>
            <a:off x="822960" y="569214"/>
            <a:ext cx="7543800" cy="26745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Bookman Old Style"/>
              <a:buNone/>
              <a:defRPr sz="6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825038" y="3483864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cxnSp>
        <p:nvCxnSpPr>
          <p:cNvPr id="128" name="Google Shape;128;p18"/>
          <p:cNvCxnSpPr/>
          <p:nvPr/>
        </p:nvCxnSpPr>
        <p:spPr>
          <a:xfrm>
            <a:off x="905743" y="3356056"/>
            <a:ext cx="740655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18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822960" y="1581151"/>
            <a:ext cx="7543800" cy="28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822960" y="1590675"/>
            <a:ext cx="3479850" cy="2811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41" name="Google Shape;141;p20"/>
          <p:cNvSpPr txBox="1"/>
          <p:nvPr>
            <p:ph idx="2" type="body"/>
          </p:nvPr>
        </p:nvSpPr>
        <p:spPr>
          <a:xfrm>
            <a:off x="4886958" y="1590675"/>
            <a:ext cx="3479850" cy="2811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12" y="0"/>
            <a:ext cx="349065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 txBox="1"/>
          <p:nvPr>
            <p:ph type="title"/>
          </p:nvPr>
        </p:nvSpPr>
        <p:spPr>
          <a:xfrm>
            <a:off x="482599" y="589787"/>
            <a:ext cx="2638125" cy="157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Bookman Old Style"/>
              <a:buNone/>
              <a:defRPr b="0" sz="27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4094238" y="609599"/>
            <a:ext cx="4446225" cy="3971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482599" y="2282288"/>
            <a:ext cx="2638125" cy="2298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50" name="Google Shape;150;p21"/>
          <p:cNvSpPr txBox="1"/>
          <p:nvPr>
            <p:ph idx="10" type="dt"/>
          </p:nvPr>
        </p:nvSpPr>
        <p:spPr>
          <a:xfrm>
            <a:off x="482598" y="4834890"/>
            <a:ext cx="2638125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1" type="ftr"/>
          </p:nvPr>
        </p:nvSpPr>
        <p:spPr>
          <a:xfrm>
            <a:off x="4094237" y="4834890"/>
            <a:ext cx="40005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2381" y="4800600"/>
            <a:ext cx="9141525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/>
          <p:nvPr>
            <p:ph type="title"/>
          </p:nvPr>
        </p:nvSpPr>
        <p:spPr>
          <a:xfrm>
            <a:off x="822960" y="569214"/>
            <a:ext cx="7543800" cy="26745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Bookman Old Style"/>
              <a:buNone/>
              <a:defRPr b="0" sz="6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822960" y="3497580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157" name="Google Shape;157;p22"/>
          <p:cNvCxnSpPr/>
          <p:nvPr/>
        </p:nvCxnSpPr>
        <p:spPr>
          <a:xfrm>
            <a:off x="905743" y="3363849"/>
            <a:ext cx="740655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22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2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822960" y="1543050"/>
            <a:ext cx="3479850" cy="552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64" name="Google Shape;164;p23"/>
          <p:cNvSpPr txBox="1"/>
          <p:nvPr>
            <p:ph idx="2" type="body"/>
          </p:nvPr>
        </p:nvSpPr>
        <p:spPr>
          <a:xfrm>
            <a:off x="822960" y="2218705"/>
            <a:ext cx="3479850" cy="2183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3" type="body"/>
          </p:nvPr>
        </p:nvSpPr>
        <p:spPr>
          <a:xfrm>
            <a:off x="4886958" y="1543050"/>
            <a:ext cx="3479850" cy="552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66" name="Google Shape;166;p23"/>
          <p:cNvSpPr txBox="1"/>
          <p:nvPr>
            <p:ph idx="4" type="body"/>
          </p:nvPr>
        </p:nvSpPr>
        <p:spPr>
          <a:xfrm>
            <a:off x="4886958" y="2218705"/>
            <a:ext cx="3479850" cy="2183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4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4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/>
        </p:nvSpPr>
        <p:spPr>
          <a:xfrm>
            <a:off x="2381" y="4800600"/>
            <a:ext cx="9141525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/>
          <p:nvPr/>
        </p:nvSpPr>
        <p:spPr>
          <a:xfrm>
            <a:off x="0" y="3433763"/>
            <a:ext cx="9141525" cy="17097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/>
          <p:nvPr>
            <p:ph idx="2" type="pic"/>
          </p:nvPr>
        </p:nvSpPr>
        <p:spPr>
          <a:xfrm>
            <a:off x="11" y="0"/>
            <a:ext cx="9144000" cy="34337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3" name="Google Shape;183;p26"/>
          <p:cNvSpPr txBox="1"/>
          <p:nvPr>
            <p:ph type="title"/>
          </p:nvPr>
        </p:nvSpPr>
        <p:spPr>
          <a:xfrm>
            <a:off x="822959" y="3599522"/>
            <a:ext cx="7585200" cy="557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Bookman Old Style"/>
              <a:buNone/>
              <a:defRPr b="0" sz="27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822959" y="4286250"/>
            <a:ext cx="75849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85" name="Google Shape;185;p26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26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 rot="5400000">
            <a:off x="3184560" y="-780449"/>
            <a:ext cx="2820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275" spcFirstLastPara="1" rIns="34275" wrap="square" tIns="0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91" name="Google Shape;191;p27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/>
          <p:nvPr/>
        </p:nvSpPr>
        <p:spPr>
          <a:xfrm>
            <a:off x="2381" y="4800600"/>
            <a:ext cx="9141525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8"/>
          <p:cNvSpPr txBox="1"/>
          <p:nvPr>
            <p:ph type="title"/>
          </p:nvPr>
        </p:nvSpPr>
        <p:spPr>
          <a:xfrm rot="5400000">
            <a:off x="5369513" y="1483389"/>
            <a:ext cx="4320000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 rot="5400000">
            <a:off x="1369013" y="-431136"/>
            <a:ext cx="432000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275" spcFirstLastPara="1" rIns="34275" wrap="square" tIns="0">
            <a:normAutofit/>
          </a:bodyPr>
          <a:lstStyle>
            <a:lvl1pPr indent="-3175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98" name="Google Shape;198;p28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8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28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2381" y="4800600"/>
            <a:ext cx="9141525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Font typeface="Bookman Old Style"/>
              <a:buNone/>
              <a:defRPr b="0" i="0" sz="3500" u="none" cap="none" strike="noStrik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822960" y="1581151"/>
            <a:ext cx="7543800" cy="28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◦"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◦"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◦"/>
              <a:defRPr b="0" i="0" sz="10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10" type="dt"/>
          </p:nvPr>
        </p:nvSpPr>
        <p:spPr>
          <a:xfrm>
            <a:off x="6163819" y="4835129"/>
            <a:ext cx="19386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1" type="ftr"/>
          </p:nvPr>
        </p:nvSpPr>
        <p:spPr>
          <a:xfrm>
            <a:off x="822959" y="4835129"/>
            <a:ext cx="51138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8245187" y="4835129"/>
            <a:ext cx="5850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3" name="Google Shape;123;p17"/>
          <p:cNvCxnSpPr/>
          <p:nvPr/>
        </p:nvCxnSpPr>
        <p:spPr>
          <a:xfrm>
            <a:off x="895149" y="1423035"/>
            <a:ext cx="7475175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3.jp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822959" y="3599521"/>
            <a:ext cx="7585200" cy="557700"/>
          </a:xfrm>
          <a:prstGeom prst="rect">
            <a:avLst/>
          </a:prstGeom>
        </p:spPr>
        <p:txBody>
          <a:bodyPr anchorCtr="0" anchor="b" bIns="0" lIns="68575" spcFirstLastPara="1" rIns="6857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Security in the Era of Agentic AI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822959" y="4286250"/>
            <a:ext cx="7584900" cy="457200"/>
          </a:xfrm>
          <a:prstGeom prst="rect">
            <a:avLst/>
          </a:prstGeom>
        </p:spPr>
        <p:txBody>
          <a:bodyPr anchorCtr="0" anchor="t" bIns="0" lIns="68575" spcFirstLastPara="1" rIns="6857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Marc ABEOUSSI</a:t>
            </a:r>
            <a:endParaRPr b="1"/>
          </a:p>
        </p:txBody>
      </p:sp>
      <p:pic>
        <p:nvPicPr>
          <p:cNvPr id="207" name="Google Shape;207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6707" l="0" r="0" t="4512"/>
          <a:stretch/>
        </p:blipFill>
        <p:spPr>
          <a:xfrm>
            <a:off x="11" y="0"/>
            <a:ext cx="9144000" cy="3427096"/>
          </a:xfrm>
          <a:prstGeom prst="rect">
            <a:avLst/>
          </a:prstGeom>
        </p:spPr>
      </p:pic>
      <p:pic>
        <p:nvPicPr>
          <p:cNvPr id="208" name="Google Shape;208;p29" title="footer-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8519" y="4078275"/>
            <a:ext cx="2035481" cy="10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idx="2" type="body"/>
          </p:nvPr>
        </p:nvSpPr>
        <p:spPr>
          <a:xfrm>
            <a:off x="173500" y="167450"/>
            <a:ext cx="3216600" cy="49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-238125" lvl="0" marL="3429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Top 10 for LLM and GenAi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Proactively Mitigate the Top 10 risks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OWASP Top 10 are a good start in the right 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directions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Secure Ai Adoption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 adoption needs to be done securely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Not an 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afterthought. Always shift 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security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left.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Agentic App Security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ecurely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build Ai Applications, as Ai is now a new attack surface.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 Security </a:t>
            </a: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Governance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Establish the necessary Security Governance 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around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the use of Ai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Data Security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Data Governance is applicable to Ai. Restricts access to sensitive information. 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Red Teaming &amp; Evaluation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PenTest your Ai implementation by evaluating the model, assessing its infrastructure and runtime behavior.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83" name="Google Shape;283;p38"/>
          <p:cNvSpPr txBox="1"/>
          <p:nvPr>
            <p:ph type="title"/>
          </p:nvPr>
        </p:nvSpPr>
        <p:spPr>
          <a:xfrm>
            <a:off x="3962250" y="145100"/>
            <a:ext cx="51819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Font typeface="Bookman Old Style"/>
              <a:buNone/>
            </a:pPr>
            <a:r>
              <a:rPr lang="en" sz="2050">
                <a:solidFill>
                  <a:schemeClr val="dk1"/>
                </a:solidFill>
              </a:rPr>
              <a:t>Mitigations and Secure Adoption</a:t>
            </a:r>
            <a:endParaRPr sz="2050">
              <a:solidFill>
                <a:schemeClr val="dk1"/>
              </a:solidFill>
            </a:endParaRPr>
          </a:p>
        </p:txBody>
      </p:sp>
      <p:cxnSp>
        <p:nvCxnSpPr>
          <p:cNvPr id="284" name="Google Shape;284;p38"/>
          <p:cNvCxnSpPr/>
          <p:nvPr/>
        </p:nvCxnSpPr>
        <p:spPr>
          <a:xfrm flipH="1" rot="10800000">
            <a:off x="3490225" y="594875"/>
            <a:ext cx="56508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5" name="Google Shape;285;p38"/>
          <p:cNvPicPr preferRelativeResize="0"/>
          <p:nvPr/>
        </p:nvPicPr>
        <p:blipFill rotWithShape="1">
          <a:blip r:embed="rId3">
            <a:alphaModFix/>
          </a:blip>
          <a:srcRect b="11062" l="0" r="0" t="12910"/>
          <a:stretch/>
        </p:blipFill>
        <p:spPr>
          <a:xfrm>
            <a:off x="3490225" y="594875"/>
            <a:ext cx="5650801" cy="45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8"/>
          <p:cNvSpPr txBox="1"/>
          <p:nvPr/>
        </p:nvSpPr>
        <p:spPr>
          <a:xfrm rot="-5400000">
            <a:off x="1490100" y="2669088"/>
            <a:ext cx="454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OWASP GenAI Security Project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>
            <p:ph type="title"/>
          </p:nvPr>
        </p:nvSpPr>
        <p:spPr>
          <a:xfrm>
            <a:off x="822950" y="214950"/>
            <a:ext cx="75438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Font typeface="Bookman Old Style"/>
              <a:buNone/>
            </a:pPr>
            <a:r>
              <a:rPr lang="en" sz="3400">
                <a:solidFill>
                  <a:schemeClr val="dk1"/>
                </a:solidFill>
              </a:rPr>
              <a:t>Future Outlook</a:t>
            </a:r>
            <a:endParaRPr sz="4000"/>
          </a:p>
        </p:txBody>
      </p:sp>
      <p:sp>
        <p:nvSpPr>
          <p:cNvPr id="292" name="Google Shape;292;p39"/>
          <p:cNvSpPr txBox="1"/>
          <p:nvPr>
            <p:ph idx="1" type="body"/>
          </p:nvPr>
        </p:nvSpPr>
        <p:spPr>
          <a:xfrm>
            <a:off x="822950" y="1590675"/>
            <a:ext cx="7995300" cy="29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-257175" lvl="0" marL="3429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Bookman Old Style"/>
              <a:buChar char="❑"/>
            </a:pP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Agentic AI will </a:t>
            </a: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drastically</a:t>
            </a: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improve operation in Cybersecurity</a:t>
            </a:r>
            <a:endParaRPr sz="145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57175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Bookman Old Style"/>
              <a:buChar char="❑"/>
            </a:pP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Agentic AI will bring DevSecOps to a new level improving Secure Coding and Code Quality</a:t>
            </a:r>
            <a:endParaRPr sz="145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57175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Bookman Old Style"/>
              <a:buChar char="❑"/>
            </a:pP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Agentic</a:t>
            </a: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AI vs. Agentic AI Warfare: Autonomous defense systems will increasingly clash with autonomous attack systems.</a:t>
            </a:r>
            <a:endParaRPr sz="145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57175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Bookman Old Style"/>
              <a:buChar char="❑"/>
            </a:pP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AI-Augmented Workforce: Human analysts will partner with AI agents instead of being replaced.</a:t>
            </a:r>
            <a:endParaRPr sz="145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57175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Bookman Old Style"/>
              <a:buChar char="❑"/>
            </a:pP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Ethical AI in Security: Transparency, fairness, and accountability will be central to public trust.</a:t>
            </a:r>
            <a:endParaRPr sz="145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57175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Bookman Old Style"/>
              <a:buChar char="❑"/>
            </a:pP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Regulatory Growth: Governments will introduce stricter rules on AI accountability and cybersecurity compliance.</a:t>
            </a:r>
            <a:endParaRPr sz="145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57175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Bookman Old Style"/>
              <a:buChar char="❑"/>
            </a:pP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Global Cooperation: Cybersecurity will require cross-border alliances to counter AI-driven risks.</a:t>
            </a:r>
            <a:endParaRPr sz="145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57175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Bookman Old Style"/>
              <a:buChar char="❑"/>
            </a:pPr>
            <a:r>
              <a:rPr lang="en" sz="145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Watch Out - GenAi OWASP - https://genai.owasp.org</a:t>
            </a:r>
            <a:endParaRPr sz="145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93" name="Google Shape;293;p39" title="footer-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525" y="4279177"/>
            <a:ext cx="2035474" cy="8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 txBox="1"/>
          <p:nvPr/>
        </p:nvSpPr>
        <p:spPr>
          <a:xfrm>
            <a:off x="0" y="0"/>
            <a:ext cx="3000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GenAi OWASP 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https://genai.owasp.org/llmrisk/llm01-prompt-injection/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0"/>
          <p:cNvSpPr txBox="1"/>
          <p:nvPr>
            <p:ph type="title"/>
          </p:nvPr>
        </p:nvSpPr>
        <p:spPr>
          <a:xfrm>
            <a:off x="3511975" y="3648425"/>
            <a:ext cx="54045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/>
          <a:p>
            <a:pPr indent="381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150"/>
              <a:buFont typeface="Bookman Old Style"/>
              <a:buNone/>
            </a:pPr>
            <a:r>
              <a:rPr lang="en" sz="3370"/>
              <a:t>Questions and </a:t>
            </a:r>
            <a:r>
              <a:rPr lang="en" sz="3370"/>
              <a:t>Answers</a:t>
            </a:r>
            <a:endParaRPr sz="3100"/>
          </a:p>
        </p:txBody>
      </p:sp>
      <p:sp>
        <p:nvSpPr>
          <p:cNvPr id="300" name="Google Shape;300;p40"/>
          <p:cNvSpPr txBox="1"/>
          <p:nvPr>
            <p:ph idx="1" type="body"/>
          </p:nvPr>
        </p:nvSpPr>
        <p:spPr>
          <a:xfrm>
            <a:off x="684100" y="4471525"/>
            <a:ext cx="229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600"/>
              <a:buNone/>
            </a:pPr>
            <a:r>
              <a:rPr lang="en" sz="27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Thank You! </a:t>
            </a:r>
            <a:endParaRPr sz="1500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301" name="Google Shape;301;p40" title="footer-log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525" y="4246973"/>
            <a:ext cx="2035474" cy="9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5573" l="0" r="0" t="15580"/>
          <a:stretch/>
        </p:blipFill>
        <p:spPr>
          <a:xfrm>
            <a:off x="11" y="0"/>
            <a:ext cx="9144000" cy="3430447"/>
          </a:xfrm>
          <a:prstGeom prst="rect">
            <a:avLst/>
          </a:prstGeom>
        </p:spPr>
      </p:pic>
      <p:pic>
        <p:nvPicPr>
          <p:cNvPr id="303" name="Google Shape;303;p40" title="Ai Cyber Badg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151" y="913575"/>
            <a:ext cx="3430451" cy="343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idx="2" type="body"/>
          </p:nvPr>
        </p:nvSpPr>
        <p:spPr>
          <a:xfrm>
            <a:off x="482600" y="323650"/>
            <a:ext cx="2846100" cy="444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Threat Detection Capabilities</a:t>
            </a:r>
            <a:endParaRPr b="1">
              <a:solidFill>
                <a:schemeClr val="lt1"/>
              </a:solidFill>
              <a:highlight>
                <a:srgbClr val="1F1F1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F0FF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R</a:t>
            </a:r>
            <a:r>
              <a:rPr lang="en" sz="1200">
                <a:solidFill>
                  <a:srgbClr val="EEF0FF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ule or signature based detection.</a:t>
            </a:r>
            <a:endParaRPr sz="17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Speed and Efficiency 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Reactive, slow incident response time and labor intensive.</a:t>
            </a:r>
            <a:endParaRPr sz="12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Accuracy and Adaptability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Increased in false positive alerts and too static to self-adapt</a:t>
            </a:r>
            <a:endParaRPr sz="12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Cost and Resource Allocation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Labor intensive, skill shortage, continuous training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14" name="Google Shape;214;p30"/>
          <p:cNvSpPr txBox="1"/>
          <p:nvPr>
            <p:ph type="title"/>
          </p:nvPr>
        </p:nvSpPr>
        <p:spPr>
          <a:xfrm>
            <a:off x="3962250" y="145100"/>
            <a:ext cx="47103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38157"/>
              <a:buFont typeface="Bookman Old Style"/>
              <a:buNone/>
            </a:pPr>
            <a:r>
              <a:rPr lang="en" sz="2280">
                <a:solidFill>
                  <a:schemeClr val="dk1"/>
                </a:solidFill>
              </a:rPr>
              <a:t>Traditional Cyber Security</a:t>
            </a:r>
            <a:endParaRPr sz="2280">
              <a:solidFill>
                <a:schemeClr val="dk1"/>
              </a:solidFill>
            </a:endParaRPr>
          </a:p>
        </p:txBody>
      </p:sp>
      <p:cxnSp>
        <p:nvCxnSpPr>
          <p:cNvPr id="215" name="Google Shape;215;p30"/>
          <p:cNvCxnSpPr/>
          <p:nvPr/>
        </p:nvCxnSpPr>
        <p:spPr>
          <a:xfrm flipH="1" rot="10800000">
            <a:off x="3490225" y="594875"/>
            <a:ext cx="56508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6" name="Google Shape;216;p30" title="CyberSecurity- Domain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401" y="678645"/>
            <a:ext cx="4089750" cy="40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 title="footer-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8519" y="4078275"/>
            <a:ext cx="2035481" cy="10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idx="2" type="body"/>
          </p:nvPr>
        </p:nvSpPr>
        <p:spPr>
          <a:xfrm>
            <a:off x="482600" y="323650"/>
            <a:ext cx="2846100" cy="444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Perception</a:t>
            </a:r>
            <a:endParaRPr b="1">
              <a:solidFill>
                <a:schemeClr val="lt1"/>
              </a:solidFill>
              <a:highlight>
                <a:srgbClr val="1F1F1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F0FF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Information gathering through context, input and external data feeds.</a:t>
            </a:r>
            <a:endParaRPr sz="1200">
              <a:solidFill>
                <a:srgbClr val="EEF0FF"/>
              </a:solidFill>
              <a:highlight>
                <a:srgbClr val="1F1F1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Reasoning</a:t>
            </a: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and Planning 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Interpret information and produce </a:t>
            </a: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execution</a:t>
            </a: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plan to </a:t>
            </a: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achieve</a:t>
            </a: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its goal using advanced LLM Models</a:t>
            </a: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2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Acting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Execute a defined plan in achieving its goals u</a:t>
            </a: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sing various tools.</a:t>
            </a:r>
            <a:endParaRPr sz="12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Learning and </a:t>
            </a: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Reflection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Can learn from past experiences and improve its decision-making.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23" name="Google Shape;223;p31"/>
          <p:cNvSpPr txBox="1"/>
          <p:nvPr>
            <p:ph type="title"/>
          </p:nvPr>
        </p:nvSpPr>
        <p:spPr>
          <a:xfrm>
            <a:off x="3962250" y="145100"/>
            <a:ext cx="47103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"/>
              <a:buFont typeface="Arial"/>
              <a:buNone/>
            </a:pPr>
            <a:r>
              <a:rPr lang="en" sz="2050">
                <a:solidFill>
                  <a:schemeClr val="dk1"/>
                </a:solidFill>
              </a:rPr>
              <a:t> What Makes Agentic AI Different?</a:t>
            </a:r>
            <a:endParaRPr sz="2050">
              <a:solidFill>
                <a:schemeClr val="dk1"/>
              </a:solidFill>
            </a:endParaRPr>
          </a:p>
        </p:txBody>
      </p:sp>
      <p:cxnSp>
        <p:nvCxnSpPr>
          <p:cNvPr id="224" name="Google Shape;224;p31"/>
          <p:cNvCxnSpPr/>
          <p:nvPr/>
        </p:nvCxnSpPr>
        <p:spPr>
          <a:xfrm flipH="1" rot="10800000">
            <a:off x="3490225" y="594875"/>
            <a:ext cx="56508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5" name="Google Shape;225;p31" title="Agentic vs ai agent.drawio.png"/>
          <p:cNvPicPr preferRelativeResize="0"/>
          <p:nvPr/>
        </p:nvPicPr>
        <p:blipFill rotWithShape="1">
          <a:blip r:embed="rId3">
            <a:alphaModFix/>
          </a:blip>
          <a:srcRect b="980" l="0" r="0" t="980"/>
          <a:stretch/>
        </p:blipFill>
        <p:spPr>
          <a:xfrm>
            <a:off x="4383401" y="678645"/>
            <a:ext cx="4089750" cy="40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 title="footer-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8519" y="4078275"/>
            <a:ext cx="2035481" cy="10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idx="2" type="body"/>
          </p:nvPr>
        </p:nvSpPr>
        <p:spPr>
          <a:xfrm>
            <a:off x="482600" y="323650"/>
            <a:ext cx="2846100" cy="444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Advanced </a:t>
            </a:r>
            <a:r>
              <a:rPr b="1" lang="en">
                <a:solidFill>
                  <a:schemeClr val="lt1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Threat</a:t>
            </a:r>
            <a:r>
              <a:rPr b="1" lang="en">
                <a:solidFill>
                  <a:schemeClr val="lt1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 Detection</a:t>
            </a:r>
            <a:endParaRPr b="1">
              <a:solidFill>
                <a:schemeClr val="lt1"/>
              </a:solidFill>
              <a:highlight>
                <a:srgbClr val="1F1F1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F0FF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Use advanced LLM models to enhance threats </a:t>
            </a:r>
            <a:r>
              <a:rPr lang="en" sz="1200">
                <a:solidFill>
                  <a:srgbClr val="EEF0FF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detection and</a:t>
            </a:r>
            <a:r>
              <a:rPr lang="en" sz="1200">
                <a:solidFill>
                  <a:srgbClr val="EEF0FF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 dynamic learning of attack vectors</a:t>
            </a:r>
            <a:r>
              <a:rPr lang="en" sz="1200">
                <a:solidFill>
                  <a:srgbClr val="EEF0FF"/>
                </a:solidFill>
                <a:highlight>
                  <a:srgbClr val="1F1F1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200">
              <a:solidFill>
                <a:srgbClr val="EEF0FF"/>
              </a:solidFill>
              <a:highlight>
                <a:srgbClr val="1F1F1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Improve SOC 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Autonomous</a:t>
            </a: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alert investigation and resolution</a:t>
            </a:r>
            <a:endParaRPr sz="12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Automate Pentest and Scans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Autonomous target Penetration Test and code review</a:t>
            </a:r>
            <a:endParaRPr sz="12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Char char="❏"/>
            </a:pPr>
            <a:r>
              <a:rPr b="1" lang="en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Close the skill shortage gap. 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Reduce the human </a:t>
            </a: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intervention</a:t>
            </a:r>
            <a:r>
              <a:rPr lang="en" sz="12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and provide the mean to the industry skill gap.</a:t>
            </a:r>
            <a:endParaRPr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2" name="Google Shape;232;p32"/>
          <p:cNvSpPr txBox="1"/>
          <p:nvPr>
            <p:ph type="title"/>
          </p:nvPr>
        </p:nvSpPr>
        <p:spPr>
          <a:xfrm>
            <a:off x="3962250" y="145100"/>
            <a:ext cx="51819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Font typeface="Bookman Old Style"/>
              <a:buNone/>
            </a:pPr>
            <a:r>
              <a:rPr lang="en" sz="2050">
                <a:solidFill>
                  <a:schemeClr val="dk1"/>
                </a:solidFill>
              </a:rPr>
              <a:t>Agentic AI in Cybersecurity</a:t>
            </a:r>
            <a:endParaRPr sz="2050">
              <a:solidFill>
                <a:schemeClr val="dk1"/>
              </a:solidFill>
            </a:endParaRPr>
          </a:p>
        </p:txBody>
      </p:sp>
      <p:cxnSp>
        <p:nvCxnSpPr>
          <p:cNvPr id="233" name="Google Shape;233;p32"/>
          <p:cNvCxnSpPr/>
          <p:nvPr/>
        </p:nvCxnSpPr>
        <p:spPr>
          <a:xfrm flipH="1" rot="10800000">
            <a:off x="3490225" y="594875"/>
            <a:ext cx="56508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4" name="Google Shape;234;p32" title="CyberSecurity-agenticai.drawio.png"/>
          <p:cNvPicPr preferRelativeResize="0"/>
          <p:nvPr/>
        </p:nvPicPr>
        <p:blipFill rotWithShape="1">
          <a:blip r:embed="rId3">
            <a:alphaModFix/>
          </a:blip>
          <a:srcRect b="-16045" l="0" r="0" t="-8333"/>
          <a:stretch/>
        </p:blipFill>
        <p:spPr>
          <a:xfrm>
            <a:off x="3490225" y="678650"/>
            <a:ext cx="5650799" cy="440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 title="footer-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8519" y="4078275"/>
            <a:ext cx="2035481" cy="10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822959" y="3599521"/>
            <a:ext cx="7585200" cy="557700"/>
          </a:xfrm>
          <a:prstGeom prst="rect">
            <a:avLst/>
          </a:prstGeom>
        </p:spPr>
        <p:txBody>
          <a:bodyPr anchorCtr="0" anchor="b" bIns="0" lIns="68575" spcFirstLastPara="1" rIns="6857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Issues and Challenges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1" name="Google Shape;241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645" l="0" r="0" t="15645"/>
          <a:stretch/>
        </p:blipFill>
        <p:spPr>
          <a:xfrm>
            <a:off x="11" y="0"/>
            <a:ext cx="9144000" cy="3423750"/>
          </a:xfrm>
          <a:prstGeom prst="rect">
            <a:avLst/>
          </a:prstGeom>
        </p:spPr>
      </p:pic>
      <p:pic>
        <p:nvPicPr>
          <p:cNvPr id="242" name="Google Shape;242;p33" title="footer-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8519" y="4078275"/>
            <a:ext cx="2035481" cy="10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idx="2" type="body"/>
          </p:nvPr>
        </p:nvSpPr>
        <p:spPr>
          <a:xfrm>
            <a:off x="173500" y="167450"/>
            <a:ext cx="3216600" cy="49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-238125" lvl="0" marL="3429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Supervision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Preventing AI from taking unintended or harmful actions.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Explainability &amp; Transparency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 must provide clear reasoning for decisions to ensure accountability.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Ethical &amp; Legal Responsibility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Unclear liability in AI-driven incidents (developer, deployer, or AI itself?).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Privacy Risks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AI’s need for broad data access could expose sensitive information to exploitation.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Over-reliance on automation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attackers may exploit blind spots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Privacy concerns with AI monitoring system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Law regulation gaps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law hasn't caught up with AI driven threats.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 Arms Race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Both attackers and defenders will deploy autonomous AI, escalating cyber warfare.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48" name="Google Shape;248;p34"/>
          <p:cNvSpPr txBox="1"/>
          <p:nvPr>
            <p:ph type="title"/>
          </p:nvPr>
        </p:nvSpPr>
        <p:spPr>
          <a:xfrm>
            <a:off x="3962250" y="145100"/>
            <a:ext cx="51819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Font typeface="Bookman Old Style"/>
              <a:buNone/>
            </a:pPr>
            <a:r>
              <a:rPr lang="en" sz="2050">
                <a:solidFill>
                  <a:schemeClr val="dk1"/>
                </a:solidFill>
              </a:rPr>
              <a:t>Issue and Challenges</a:t>
            </a:r>
            <a:endParaRPr sz="2050">
              <a:solidFill>
                <a:schemeClr val="dk1"/>
              </a:solidFill>
            </a:endParaRPr>
          </a:p>
        </p:txBody>
      </p:sp>
      <p:cxnSp>
        <p:nvCxnSpPr>
          <p:cNvPr id="249" name="Google Shape;249;p34"/>
          <p:cNvCxnSpPr/>
          <p:nvPr/>
        </p:nvCxnSpPr>
        <p:spPr>
          <a:xfrm flipH="1" rot="10800000">
            <a:off x="3490225" y="594875"/>
            <a:ext cx="56508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0" name="Google Shape;250;p34" title="CyberSecurity-Attack.drawio.png"/>
          <p:cNvPicPr preferRelativeResize="0"/>
          <p:nvPr/>
        </p:nvPicPr>
        <p:blipFill rotWithShape="1">
          <a:blip r:embed="rId3">
            <a:alphaModFix/>
          </a:blip>
          <a:srcRect b="50758" l="3200" r="-3200" t="-5073"/>
          <a:stretch/>
        </p:blipFill>
        <p:spPr>
          <a:xfrm>
            <a:off x="3542500" y="755975"/>
            <a:ext cx="5449101" cy="322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 txBox="1"/>
          <p:nvPr/>
        </p:nvSpPr>
        <p:spPr>
          <a:xfrm>
            <a:off x="3963625" y="4414275"/>
            <a:ext cx="454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Hypothetical Attack Scenario A</a:t>
            </a:r>
            <a:endParaRPr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idx="2" type="body"/>
          </p:nvPr>
        </p:nvSpPr>
        <p:spPr>
          <a:xfrm>
            <a:off x="173500" y="167450"/>
            <a:ext cx="3216600" cy="49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-238125" lvl="0" marL="3429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Supervision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Preventing AI from taking unintended or harmful actions.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Explainability &amp; Transparency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 must provide clear reasoning for decisions to ensure accountability.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Ethical &amp; Legal Responsibility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Unclear liability in AI-driven incidents (developer, deployer, or AI itself?).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Privacy Risks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AI’s need for broad data access could expose sensitive information to exploitation.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Over-reliance on automation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attackers may exploit blind spots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Privacy concerns with AI monitoring system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Law regulation gaps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law hasn't caught up with AI driven threats.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 Arms Race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Both attackers and defenders will deploy autonomous AI, escalating cyber warfare.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57" name="Google Shape;257;p35"/>
          <p:cNvSpPr txBox="1"/>
          <p:nvPr>
            <p:ph type="title"/>
          </p:nvPr>
        </p:nvSpPr>
        <p:spPr>
          <a:xfrm>
            <a:off x="3962250" y="145100"/>
            <a:ext cx="51819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Font typeface="Bookman Old Style"/>
              <a:buNone/>
            </a:pPr>
            <a:r>
              <a:rPr lang="en" sz="2050">
                <a:solidFill>
                  <a:schemeClr val="dk1"/>
                </a:solidFill>
              </a:rPr>
              <a:t>Issue and Challenges</a:t>
            </a:r>
            <a:endParaRPr sz="2050">
              <a:solidFill>
                <a:schemeClr val="dk1"/>
              </a:solidFill>
            </a:endParaRPr>
          </a:p>
        </p:txBody>
      </p:sp>
      <p:cxnSp>
        <p:nvCxnSpPr>
          <p:cNvPr id="258" name="Google Shape;258;p35"/>
          <p:cNvCxnSpPr/>
          <p:nvPr/>
        </p:nvCxnSpPr>
        <p:spPr>
          <a:xfrm flipH="1" rot="10800000">
            <a:off x="3490225" y="594875"/>
            <a:ext cx="56508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9" name="Google Shape;259;p35" title="CyberSecurity-Attack.drawio.png"/>
          <p:cNvPicPr preferRelativeResize="0"/>
          <p:nvPr/>
        </p:nvPicPr>
        <p:blipFill rotWithShape="1">
          <a:blip r:embed="rId3">
            <a:alphaModFix/>
          </a:blip>
          <a:srcRect b="-1896" l="0" r="0" t="47580"/>
          <a:stretch/>
        </p:blipFill>
        <p:spPr>
          <a:xfrm>
            <a:off x="3542500" y="755975"/>
            <a:ext cx="5449101" cy="322814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/>
        </p:nvSpPr>
        <p:spPr>
          <a:xfrm>
            <a:off x="3963625" y="4414275"/>
            <a:ext cx="454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Hypothetical Attack Scenario B</a:t>
            </a:r>
            <a:endParaRPr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idx="2" type="body"/>
          </p:nvPr>
        </p:nvSpPr>
        <p:spPr>
          <a:xfrm>
            <a:off x="173500" y="167450"/>
            <a:ext cx="3216600" cy="20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-238125" lvl="0" marL="3429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Text-based injections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Using text-based prompts to manipulate 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and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control</a:t>
            </a: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model outputs.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23812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Font typeface="Bookman Old Style"/>
              <a:buChar char="❑"/>
            </a:pPr>
            <a:r>
              <a:rPr b="1"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Semantic injections</a:t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Embed instructions into image and audio to bypass model filters and guardrails.</a:t>
            </a:r>
            <a:endParaRPr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5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66" name="Google Shape;266;p36"/>
          <p:cNvSpPr txBox="1"/>
          <p:nvPr>
            <p:ph type="title"/>
          </p:nvPr>
        </p:nvSpPr>
        <p:spPr>
          <a:xfrm>
            <a:off x="3962250" y="145100"/>
            <a:ext cx="51819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500"/>
              <a:buFont typeface="Bookman Old Style"/>
              <a:buNone/>
            </a:pPr>
            <a:r>
              <a:rPr lang="en" sz="2050">
                <a:solidFill>
                  <a:schemeClr val="dk1"/>
                </a:solidFill>
              </a:rPr>
              <a:t>Issue and Challenges</a:t>
            </a:r>
            <a:endParaRPr sz="2050">
              <a:solidFill>
                <a:schemeClr val="dk1"/>
              </a:solidFill>
            </a:endParaRPr>
          </a:p>
        </p:txBody>
      </p:sp>
      <p:cxnSp>
        <p:nvCxnSpPr>
          <p:cNvPr id="267" name="Google Shape;267;p36"/>
          <p:cNvCxnSpPr/>
          <p:nvPr/>
        </p:nvCxnSpPr>
        <p:spPr>
          <a:xfrm flipH="1" rot="10800000">
            <a:off x="3490225" y="594875"/>
            <a:ext cx="56508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36"/>
          <p:cNvSpPr txBox="1"/>
          <p:nvPr/>
        </p:nvSpPr>
        <p:spPr>
          <a:xfrm>
            <a:off x="3963625" y="4414275"/>
            <a:ext cx="454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Prompt Injections </a:t>
            </a:r>
            <a:r>
              <a:rPr lang="en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- Semantic  Injections</a:t>
            </a:r>
            <a:endParaRPr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69" name="Google Shape;269;p36" title="Screenshot 2026-03-15 at 00.32.37.png"/>
          <p:cNvPicPr preferRelativeResize="0"/>
          <p:nvPr/>
        </p:nvPicPr>
        <p:blipFill rotWithShape="1">
          <a:blip r:embed="rId3">
            <a:alphaModFix/>
          </a:blip>
          <a:srcRect b="0" l="10217" r="0" t="0"/>
          <a:stretch/>
        </p:blipFill>
        <p:spPr>
          <a:xfrm>
            <a:off x="4010475" y="755975"/>
            <a:ext cx="4303901" cy="36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 title="Screenshot 2026-03-15 at 00.32.0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77325"/>
            <a:ext cx="3490225" cy="286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/>
          <p:nvPr>
            <p:ph type="title"/>
          </p:nvPr>
        </p:nvSpPr>
        <p:spPr>
          <a:xfrm>
            <a:off x="822959" y="3599521"/>
            <a:ext cx="7585200" cy="557700"/>
          </a:xfrm>
          <a:prstGeom prst="rect">
            <a:avLst/>
          </a:prstGeom>
        </p:spPr>
        <p:txBody>
          <a:bodyPr anchorCtr="0" anchor="b" bIns="0" lIns="68575" spcFirstLastPara="1" rIns="6857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Mitigations and Secure Adoption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76" name="Google Shape;276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764" l="0" r="0" t="15757"/>
          <a:stretch/>
        </p:blipFill>
        <p:spPr>
          <a:xfrm>
            <a:off x="11" y="0"/>
            <a:ext cx="9144000" cy="3412215"/>
          </a:xfrm>
          <a:prstGeom prst="rect">
            <a:avLst/>
          </a:prstGeom>
        </p:spPr>
      </p:pic>
      <p:pic>
        <p:nvPicPr>
          <p:cNvPr id="277" name="Google Shape;277;p37" title="footer-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8519" y="4078275"/>
            <a:ext cx="2035481" cy="107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