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69" r:id="rId3"/>
    <p:sldId id="302" r:id="rId4"/>
    <p:sldId id="306" r:id="rId5"/>
    <p:sldId id="307" r:id="rId6"/>
    <p:sldId id="295" r:id="rId7"/>
    <p:sldId id="300" r:id="rId8"/>
    <p:sldId id="287" r:id="rId9"/>
    <p:sldId id="288" r:id="rId10"/>
    <p:sldId id="289" r:id="rId11"/>
    <p:sldId id="296" r:id="rId12"/>
    <p:sldId id="297" r:id="rId13"/>
    <p:sldId id="292" r:id="rId14"/>
    <p:sldId id="290" r:id="rId15"/>
    <p:sldId id="291" r:id="rId16"/>
    <p:sldId id="293" r:id="rId17"/>
    <p:sldId id="299" r:id="rId18"/>
    <p:sldId id="301" r:id="rId19"/>
    <p:sldId id="304" r:id="rId20"/>
    <p:sldId id="305" r:id="rId21"/>
    <p:sldId id="303" r:id="rId22"/>
    <p:sldId id="308" r:id="rId23"/>
    <p:sldId id="26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FDA19C-FCBA-470A-8026-8C54B1BE45D4}" v="1" dt="2026-03-14T09:27:16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C6EA9-6CA4-A61B-3AE7-3B1243160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72CB4-E72D-BBF1-D16E-57A3F66BE3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F1C97-CC20-76FA-3A63-F80FE28C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7B60F-3347-9E3F-38DB-8F549D29C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BE8DF-049F-72F9-8581-878273233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14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8097-D172-6E34-0F4D-F9EF91786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16C18B-3D18-C151-62DB-460F8D1A3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A31FD-B31B-AEC4-66C4-B6A75F927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611F8-EED9-AEC5-5C88-1477AFBC7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8F51C-9219-C392-6878-572EE7E4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86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9CB4C-81DF-B94D-F7CF-329A495F8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402DF-1D9B-E75C-B4D8-DB8E37212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A10AE-C98F-CDE3-6980-87F33A62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550FD-F212-D1CA-201F-9A90BA87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DE706-D6C5-F85E-98B4-E2FE4670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6"/>
            <a:ext cx="12191997" cy="6845806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656696"/>
            <a:ext cx="10515600" cy="136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418F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38200" y="6190526"/>
            <a:ext cx="10515600" cy="61993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8E3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191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78798" y="2833817"/>
            <a:ext cx="8234405" cy="1526021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48965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096"/>
            <a:ext cx="12191997" cy="6845806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4656696"/>
            <a:ext cx="10515600" cy="1369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418F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38200" y="6190526"/>
            <a:ext cx="10515600" cy="61993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8E3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88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7525"/>
            <a:ext cx="10515600" cy="4300152"/>
          </a:xfrm>
        </p:spPr>
        <p:txBody>
          <a:bodyPr/>
          <a:lstStyle>
            <a:lvl1pPr marL="0" indent="0">
              <a:buNone/>
              <a:defRPr sz="18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51956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142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14262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99970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3018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82811"/>
            <a:ext cx="6172200" cy="437824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82812"/>
            <a:ext cx="3932237" cy="43861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13773" y="6298687"/>
            <a:ext cx="1040027" cy="365125"/>
          </a:xfrm>
        </p:spPr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1192"/>
            <a:ext cx="10515600" cy="947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04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482811"/>
            <a:ext cx="6172200" cy="437824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82812"/>
            <a:ext cx="3932237" cy="438617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91192"/>
            <a:ext cx="10515600" cy="947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1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85C63-4280-AD70-807F-D87F5EF3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93FAF-160A-152D-3CBD-176E5CED9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0D247-B387-43E2-B559-3437DC981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9F83B-A2E1-A5C8-A40A-BB219BC55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4A702-4DD0-8E8F-62BE-4E162C11B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8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"/>
            <a:ext cx="12192000" cy="68458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78798" y="2833817"/>
            <a:ext cx="8234405" cy="1526021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End</a:t>
            </a:r>
            <a:br>
              <a:rPr lang="en-US" dirty="0"/>
            </a:b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49278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7A2B4-DCC7-B4F3-BF90-B837C6B98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6D789-4F9E-5018-A53B-C96883538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A17FE-7E18-5C40-E3B1-B84AA9AD6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852DE-2EB8-B48E-1907-6ECC4AD17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CABFE-06FD-6DC7-3CDE-7EF37408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1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4576D-9732-5818-269B-8BAC32B7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B9C03-5014-DBFC-077A-B555117C15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4613DB-1F6F-4950-E6E6-734BA7713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A87EF-CD36-CB76-AC67-B18B6CDFF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665D2-4E62-E7DE-C785-7B86B512C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075DD-25B1-76B5-CDD1-3851942C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0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71F0C-B848-0C0F-8DE5-7C17A1A0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311EB-BF92-DC95-BD69-D5B720C0C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DE33E-1C10-59AA-6973-2EF1A6F61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B0F4BE-1A95-78A0-97C6-0C4F893004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5519C-1C60-5E33-DF8F-98DBB52156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0067A6-FE84-F59B-ABEA-FFBEB26B3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DA7213-6532-C131-103C-C4588072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98AB39-1B12-84F4-FEB5-80626FA2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DEEB8-059D-D1A0-00DC-7E112010C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678F0-D2A9-902F-6909-65CC301AC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A98E7-20A4-2F6C-C6A6-2EDFF77B2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5C04F6-0151-F496-D884-BBC9C76E4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7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FB50C7-71D6-C8E5-2A8B-5BCC6DC7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565BC-9DF5-0331-3BD5-315F8FC9F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972BA-19D0-C6BC-E9AC-DC5C2C49A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2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8665-EBCA-75F2-C4F5-59ACD333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9B0AB-0B11-0221-7CDE-2133D7F32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08BEE-81D9-5A50-5A47-C102D34F0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B4B98-89AF-8D39-BE85-423B93DF1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9E056-6709-73F3-5335-BCF641A7E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88552-40A2-B9D0-6CF7-7ABDA964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0749-3C17-5341-A386-6E5E8171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34A9F-CC50-9480-D941-271F2658EA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65124-0FFE-314F-F794-563598E42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F43062-0667-DF3C-7408-BBB13CD8D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025598-4492-0617-3C16-04B88040E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20101-B143-EE2E-AA89-8F7BB764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1E3DCC-CF5C-A764-6848-2C35F1C6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F1BBD1-D141-80E1-05D4-38AB139A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A03A9-949C-393C-0721-D0D5AACAC4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617428-4EF9-4CC5-9384-3CF8DD3073E3}" type="datetimeFigureOut">
              <a:rPr lang="en-US" smtClean="0"/>
              <a:t>3/15/2026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0211F-1BF8-08E7-4FD5-22D316970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F50DA-39AC-7B2F-F240-B297B7772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C00524-AD3B-4785-86A4-E148DB789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4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91192"/>
            <a:ext cx="10515600" cy="7396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16909"/>
            <a:ext cx="10515600" cy="4453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405779"/>
            <a:ext cx="1061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F9BE00"/>
                </a:solidFill>
                <a:latin typeface="+mn-lt"/>
              </a:defRPr>
            </a:lvl1pPr>
          </a:lstStyle>
          <a:p>
            <a:fld id="{09A3CE84-851A-4F1D-868A-72B8DD7ED04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74829"/>
            <a:ext cx="11353800" cy="61571"/>
          </a:xfrm>
          <a:prstGeom prst="rect">
            <a:avLst/>
          </a:prstGeom>
          <a:solidFill>
            <a:srgbClr val="418FD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800">
              <a:solidFill>
                <a:srgbClr val="8E33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5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418FDE"/>
          </a:solidFill>
          <a:latin typeface="Arial" panose="020B0604020202020204" pitchFamily="34" charset="0"/>
          <a:ea typeface="Open Sans Extrabold" panose="020B090603080402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&amp; Blackboard integration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82613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0F9D-CAF3-1F69-C31B-BFC8F953E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SCODE-10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7B232-6CCF-41B7-6D8E-18DB0DDE4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10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EB4489-2910-E02B-973C-80D64A22C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76" y="1440472"/>
            <a:ext cx="10233684" cy="401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6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F34221-D553-54B4-CC49-431524ADD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102" y="1650723"/>
            <a:ext cx="10821698" cy="403521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7CE8F1-90EE-F7FB-34FD-BCE6FA32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SSTUD3-7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026D7-5A84-F5BA-05E3-E0460894C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11</a:t>
            </a:fld>
            <a:endParaRPr lang="en-ZA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CE77C990-128B-5F9C-E86B-3632CC06F3E0}"/>
              </a:ext>
            </a:extLst>
          </p:cNvPr>
          <p:cNvSpPr/>
          <p:nvPr/>
        </p:nvSpPr>
        <p:spPr>
          <a:xfrm rot="3084180">
            <a:off x="8145444" y="3865155"/>
            <a:ext cx="447675" cy="5926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2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5B50-1659-4E9B-D2CE-C8318261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SSTUD3-7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A7C52-FF9C-73B4-B619-4899F5BB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12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A8F12-BDDD-F197-75DF-BE39E90AB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83" y="1284982"/>
            <a:ext cx="10166684" cy="4801493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5765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8C07B-BFD4-28EB-E148-236DF4BD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 Download of Courses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64C1A-F606-15C1-D9F8-70EC55C2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13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7572D9-0B3C-A85E-F604-42CA2FB95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97" y="1682088"/>
            <a:ext cx="5382376" cy="397247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4D2E66-3B18-CE6C-970E-F8A36F8913ED}"/>
              </a:ext>
            </a:extLst>
          </p:cNvPr>
          <p:cNvSpPr txBox="1"/>
          <p:nvPr/>
        </p:nvSpPr>
        <p:spPr>
          <a:xfrm>
            <a:off x="6938612" y="1883744"/>
            <a:ext cx="50152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 – Bulk upload of course before registration</a:t>
            </a:r>
          </a:p>
          <a:p>
            <a:r>
              <a:rPr lang="en-US" dirty="0"/>
              <a:t>13,14 – Only if API turned on after registration start</a:t>
            </a:r>
          </a:p>
        </p:txBody>
      </p:sp>
    </p:spTree>
    <p:extLst>
      <p:ext uri="{BB962C8B-B14F-4D97-AF65-F5344CB8AC3E}">
        <p14:creationId xmlns:p14="http://schemas.microsoft.com/office/powerpoint/2010/main" val="405151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90C63-F5FF-13FF-7585-5D267D32D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Batch9 – Process intervals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C11F-3522-546E-3DA0-798C8610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14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014D0-E0C5-7A13-210E-51F0F479D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060" y="1152106"/>
            <a:ext cx="10675764" cy="3312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EEEFBF-5544-4FE5-A650-16387BE5A372}"/>
              </a:ext>
            </a:extLst>
          </p:cNvPr>
          <p:cNvSpPr txBox="1"/>
          <p:nvPr/>
        </p:nvSpPr>
        <p:spPr>
          <a:xfrm>
            <a:off x="731520" y="4727448"/>
            <a:ext cx="10540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stud.ws65pkg -- Run account create and enroll on Blackboard</a:t>
            </a:r>
          </a:p>
          <a:p>
            <a:r>
              <a:rPr lang="en-US" dirty="0"/>
              <a:t>stud.ws67pkg -- Upload assessment criteria to Blackboard from SSTUD3-7</a:t>
            </a:r>
          </a:p>
          <a:p>
            <a:r>
              <a:rPr lang="en-US" dirty="0"/>
              <a:t>stud.ws68pkg -- Process to draw marks from calculation columns and apply in </a:t>
            </a:r>
            <a:r>
              <a:rPr lang="en-US"/>
              <a:t>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224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121B2-BF86-E562-92A3-32CC4777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15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81D9A2-7A12-3E79-277E-A53F85DAA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774" y="1272826"/>
            <a:ext cx="6016452" cy="484624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29DDE-D12D-1AC6-CAAE-43EB8FB71039}"/>
              </a:ext>
            </a:extLst>
          </p:cNvPr>
          <p:cNvSpPr txBox="1"/>
          <p:nvPr/>
        </p:nvSpPr>
        <p:spPr>
          <a:xfrm>
            <a:off x="557784" y="539496"/>
            <a:ext cx="4515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418FD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Blackboard</a:t>
            </a:r>
            <a:r>
              <a:rPr lang="en-US" dirty="0"/>
              <a:t> – </a:t>
            </a:r>
            <a:r>
              <a:rPr lang="en-US" sz="2400" b="1" dirty="0">
                <a:solidFill>
                  <a:srgbClr val="418FD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Courses</a:t>
            </a:r>
            <a:r>
              <a:rPr lang="en-US" dirty="0"/>
              <a:t> </a:t>
            </a:r>
            <a:r>
              <a:rPr lang="en-US" sz="2400" b="1" dirty="0">
                <a:solidFill>
                  <a:srgbClr val="418FDE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Created</a:t>
            </a:r>
          </a:p>
        </p:txBody>
      </p:sp>
    </p:spTree>
    <p:extLst>
      <p:ext uri="{BB962C8B-B14F-4D97-AF65-F5344CB8AC3E}">
        <p14:creationId xmlns:p14="http://schemas.microsoft.com/office/powerpoint/2010/main" val="3362160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59D9-F5CE-76D8-87FA-72BBACFE3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Blackboard – Created Calculation Columns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FC030-E9BB-553D-42B2-E4CB0B6D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16</a:t>
            </a:fld>
            <a:endParaRPr lang="en-Z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52A35A-6473-C522-15C8-510286095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47" y="1204431"/>
            <a:ext cx="6846306" cy="49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01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A7D57-EE6D-3B48-8D34-292A0BA1F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Column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54235-D7B9-6A4E-A2F5-A41AE726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17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982743-58A5-EFB8-AEF6-FFA53EFBE8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59740"/>
            <a:ext cx="10228325" cy="461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9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3ED6D-E0BE-365E-903F-53C8F775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Column Linking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1CD06-C991-4EE6-2F11-ECFA086E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18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D682F8-5EFC-0E1F-F998-864EC1506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186" y="1224095"/>
            <a:ext cx="5591628" cy="518168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5C256FC-3BCE-D4B3-DF19-DB415477FB84}"/>
              </a:ext>
            </a:extLst>
          </p:cNvPr>
          <p:cNvCxnSpPr/>
          <p:nvPr/>
        </p:nvCxnSpPr>
        <p:spPr>
          <a:xfrm flipH="1">
            <a:off x="7867650" y="5143500"/>
            <a:ext cx="762000" cy="295275"/>
          </a:xfrm>
          <a:prstGeom prst="straightConnector1">
            <a:avLst/>
          </a:prstGeom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C490793-28F2-B83D-F871-704C38029DC6}"/>
              </a:ext>
            </a:extLst>
          </p:cNvPr>
          <p:cNvSpPr/>
          <p:nvPr/>
        </p:nvSpPr>
        <p:spPr>
          <a:xfrm>
            <a:off x="3300186" y="1400175"/>
            <a:ext cx="2195739" cy="48577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21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ECAE-FDB2-972C-FEA2-0A4E68B6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Column Config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4ABD5-1E59-8772-B5E3-E90D5D8F1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19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74B500-F1B3-EE46-8381-41F9973F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441" y="1352216"/>
            <a:ext cx="8002117" cy="4782217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17CB003-131A-33B2-D67E-F051D07BCDC0}"/>
              </a:ext>
            </a:extLst>
          </p:cNvPr>
          <p:cNvCxnSpPr/>
          <p:nvPr/>
        </p:nvCxnSpPr>
        <p:spPr>
          <a:xfrm flipH="1" flipV="1">
            <a:off x="8543925" y="3743324"/>
            <a:ext cx="1171575" cy="4000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774127-7CC2-483C-F3A7-F289CCF1C9F6}"/>
              </a:ext>
            </a:extLst>
          </p:cNvPr>
          <p:cNvCxnSpPr/>
          <p:nvPr/>
        </p:nvCxnSpPr>
        <p:spPr>
          <a:xfrm>
            <a:off x="609600" y="1552575"/>
            <a:ext cx="532841" cy="3048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02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11165-7D6B-6226-BF29-5B598FA0D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4CDF4-03F5-3B29-610B-12C99C23F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152" y="2105627"/>
            <a:ext cx="10515600" cy="43001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Integration Goals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Change Management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Process Flow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ITS Menus used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Menu details and options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Configuration pushed to Blackboard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Lecturer Impact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Marks download report examples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/>
              <a:t>Snags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C986B-381D-6B3E-FB25-AB0117C7F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21565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6FB85-9D4D-6CDA-2B84-A92C7445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SSTLMS-3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9F16-18BF-8CF1-332C-C5CE17C3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20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77C735-7421-D220-26E3-F36743104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132897"/>
            <a:ext cx="10220325" cy="527288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56713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4658-B93B-FA01-9C5B-98D76B648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Snag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4EE87-D688-91B3-DB32-2F6476AD4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2399"/>
            <a:ext cx="10515600" cy="4874353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Complete &amp; Accurate Academic Structure</a:t>
            </a:r>
          </a:p>
          <a:p>
            <a:r>
              <a:rPr lang="en-US" sz="1600" dirty="0"/>
              <a:t>	</a:t>
            </a:r>
            <a:r>
              <a:rPr lang="en-US" sz="1600" b="0" dirty="0"/>
              <a:t>Marking of subject (SACADO-10) for LMS can be done in bulk, but risk applying unnecessary 	subjects in Blackboard.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Assessment Criteria</a:t>
            </a:r>
          </a:p>
          <a:p>
            <a:r>
              <a:rPr lang="en-US" sz="1600" dirty="0"/>
              <a:t>	</a:t>
            </a:r>
            <a:r>
              <a:rPr lang="en-US" sz="1600" b="0" dirty="0"/>
              <a:t>Assessment types and weights must be accurate to ensure the appropriate calculation columns is 	created in Blackboard.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Student Creation and Enrollment</a:t>
            </a:r>
          </a:p>
          <a:p>
            <a:r>
              <a:rPr lang="en-US" sz="1600" b="0" dirty="0"/>
              <a:t>	Student account creation and Enrollment works well, but require the subjects to be available 	during process for enrollment.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Lecturer enrollment</a:t>
            </a:r>
          </a:p>
          <a:p>
            <a:r>
              <a:rPr lang="en-US" sz="1600" dirty="0"/>
              <a:t>	</a:t>
            </a:r>
            <a:r>
              <a:rPr lang="en-US" sz="1600" b="0" dirty="0"/>
              <a:t>Only enrolls Primary Lecturer from ITS.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Inability to apply Student course unenrollment changes</a:t>
            </a:r>
          </a:p>
          <a:p>
            <a:r>
              <a:rPr lang="en-US" sz="1600" dirty="0"/>
              <a:t>	</a:t>
            </a:r>
            <a:r>
              <a:rPr lang="en-US" sz="1600" b="0" dirty="0"/>
              <a:t>Student de-registration from courses not applied on Blackboard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Lockdown of Assessments &amp; Calculation Columns</a:t>
            </a:r>
          </a:p>
          <a:p>
            <a:r>
              <a:rPr lang="en-US" sz="1600" b="0" dirty="0"/>
              <a:t>	Unable to lock Assessments &amp; Calculation Columns for changes after academic cycles closed.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D79F7-2ED7-9816-9CF7-F2069CC89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7653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01744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9876-1949-267D-68E7-9ED8B240E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E89DA-5D91-5673-A1DF-6F2560AE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Reduce the time spent by academics/faculty uploading into </a:t>
            </a:r>
            <a:r>
              <a:rPr lang="en-US" b="0" dirty="0" err="1"/>
              <a:t>iEnabler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Increase the accuracy of marks captured on </a:t>
            </a:r>
            <a:r>
              <a:rPr lang="en-US" b="0" dirty="0" err="1"/>
              <a:t>iEnabler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Promote the use of Blackboard as a primary source of marks and other student interaction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Automate the course and user management on Blackboard by automating</a:t>
            </a:r>
          </a:p>
          <a:p>
            <a:pPr marL="971550" lvl="1" indent="-285750">
              <a:buFont typeface="Wingdings" panose="05000000000000000000" pitchFamily="2" charset="2"/>
              <a:buChar char="v"/>
            </a:pPr>
            <a:r>
              <a:rPr lang="en-US" dirty="0"/>
              <a:t>	</a:t>
            </a:r>
            <a:r>
              <a:rPr lang="en-US" sz="1800" dirty="0"/>
              <a:t>User creation</a:t>
            </a:r>
          </a:p>
          <a:p>
            <a:pPr marL="971550" lvl="1" indent="-285750">
              <a:buFont typeface="Wingdings" panose="05000000000000000000" pitchFamily="2" charset="2"/>
              <a:buChar char="v"/>
            </a:pPr>
            <a:r>
              <a:rPr lang="en-US" sz="1800" dirty="0"/>
              <a:t>	Course creation</a:t>
            </a:r>
          </a:p>
          <a:p>
            <a:pPr marL="971550" lvl="1" indent="-285750">
              <a:buFont typeface="Wingdings" panose="05000000000000000000" pitchFamily="2" charset="2"/>
              <a:buChar char="v"/>
            </a:pPr>
            <a:r>
              <a:rPr lang="en-US" sz="1800" dirty="0"/>
              <a:t>	User enrollment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Continue to embrace the freedom of lecturers by using calculation columns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0" dirty="0"/>
              <a:t>Collection of marks from Blackboard into </a:t>
            </a:r>
            <a:r>
              <a:rPr lang="en-US" b="0" dirty="0" err="1"/>
              <a:t>iEnabler</a:t>
            </a:r>
            <a:endParaRPr lang="en-US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A3F5B1-2582-B04C-6819-1FFA4BE46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3908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19B7D-476F-FF4F-2D70-20DEF429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Change Management: Testing of Integration and Training of Academic Staff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0179B-07FE-246D-AF47-ECA036EAC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Alongside the development, Training of Academic staff was needed.  Although the </a:t>
            </a:r>
            <a:r>
              <a:rPr lang="en-US" b="0" dirty="0" err="1"/>
              <a:t>finalise</a:t>
            </a:r>
            <a:r>
              <a:rPr lang="en-US" b="0" dirty="0"/>
              <a:t> product was not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Process happened almost concurrently by starting with small pilot of 4 academics that assisted with testing  (One Faculty)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Cohort of Academics across all Faculties (60 modules were selected)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Training at the beginning of the academic year – whilst finalization of the integration was still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BDC59-B613-5F94-8A95-ED489F97B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55241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96F6-B83B-1C4E-509C-271D6E669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Menu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03263-EFDA-4069-F5A7-5B059A8BE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5</a:t>
            </a:fld>
            <a:endParaRPr lang="en-Z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19F1CE-CDE5-933C-2BE7-B355614F3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596123"/>
              </p:ext>
            </p:extLst>
          </p:nvPr>
        </p:nvGraphicFramePr>
        <p:xfrm>
          <a:off x="581025" y="1495425"/>
          <a:ext cx="10982324" cy="4151508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789173">
                  <a:extLst>
                    <a:ext uri="{9D8B030D-6E8A-4147-A177-3AD203B41FA5}">
                      <a16:colId xmlns:a16="http://schemas.microsoft.com/office/drawing/2014/main" val="3537549481"/>
                    </a:ext>
                  </a:extLst>
                </a:gridCol>
                <a:gridCol w="2516479">
                  <a:extLst>
                    <a:ext uri="{9D8B030D-6E8A-4147-A177-3AD203B41FA5}">
                      <a16:colId xmlns:a16="http://schemas.microsoft.com/office/drawing/2014/main" val="1442946555"/>
                    </a:ext>
                  </a:extLst>
                </a:gridCol>
                <a:gridCol w="6676672">
                  <a:extLst>
                    <a:ext uri="{9D8B030D-6E8A-4147-A177-3AD203B41FA5}">
                      <a16:colId xmlns:a16="http://schemas.microsoft.com/office/drawing/2014/main" val="2319514754"/>
                    </a:ext>
                  </a:extLst>
                </a:gridCol>
              </a:tblGrid>
              <a:tr h="35060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Menu Option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Action</a:t>
                      </a:r>
                      <a:endParaRPr lang="en-US" sz="1400" b="1" i="0" u="none" strike="noStrike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400" u="none" strike="noStrike" dirty="0">
                          <a:effectLst/>
                        </a:rPr>
                        <a:t>Result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971559"/>
                  </a:ext>
                </a:extLst>
              </a:tr>
              <a:tr h="36730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GCS2-11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System Operational Definitions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Blackboard API configuration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841336"/>
                  </a:ext>
                </a:extLst>
              </a:tr>
              <a:tr h="36730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GCS2-18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Blackboard API Configuration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Set Default Year and CourseKey Configuration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2579649"/>
                  </a:ext>
                </a:extLst>
              </a:tr>
              <a:tr h="6344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SACADO-10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Maintain subject on academic structure.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Creates a Request for the creation of Course record on Blackboard.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015770"/>
                  </a:ext>
                </a:extLst>
              </a:tr>
              <a:tr h="32823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SACADO-13)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Link a personnel member as a lecturer.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Creates a request for the creation of the Primary Lecture as user on Blackboard.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654418"/>
                  </a:ext>
                </a:extLst>
              </a:tr>
              <a:tr h="36730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SCODE-10]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Maintain mark type codes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Types of assessments/tests to be transferred to Blackboard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690525"/>
                  </a:ext>
                </a:extLst>
              </a:tr>
              <a:tr h="36730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SSTUD3-7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Assessment Criteria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Assessment Criteria configuration &amp; assessment types to create.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693698"/>
                  </a:ext>
                </a:extLst>
              </a:tr>
              <a:tr h="36730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SSTLMS-12,13,14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Buld data extract into csv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Used for initial Blackboard bulk uploads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236538"/>
                  </a:ext>
                </a:extLst>
              </a:tr>
              <a:tr h="367301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BATCH-9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Background processes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>
                          <a:effectLst/>
                        </a:rPr>
                        <a:t>Process intervals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919862"/>
                  </a:ext>
                </a:extLst>
              </a:tr>
              <a:tr h="634429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SREGAR-1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Register a student for a subject.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US" sz="1100" u="none" strike="noStrike" dirty="0">
                          <a:effectLst/>
                        </a:rPr>
                        <a:t>The Subject Registration of a student for a LMS Subject will create a request for the Student to be created as a ‘Student’ user and an ‘Enrolment’ on Blackboard.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2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50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2A130-5573-238B-EF17-B9827A3E5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-2099310" y="3036570"/>
            <a:ext cx="4861560" cy="662940"/>
          </a:xfrm>
        </p:spPr>
        <p:txBody>
          <a:bodyPr>
            <a:normAutofit/>
          </a:bodyPr>
          <a:lstStyle/>
          <a:p>
            <a:pPr algn="ctr">
              <a:spcAft>
                <a:spcPts val="600"/>
              </a:spcAft>
            </a:pPr>
            <a:r>
              <a:rPr lang="en-ZA" sz="3200" dirty="0">
                <a:solidFill>
                  <a:srgbClr val="FFFFFF"/>
                </a:solidFill>
              </a:rPr>
              <a:t>Process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524AB-C506-7A74-63C0-317794A6D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293" y="891540"/>
            <a:ext cx="9040627" cy="507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4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F421-CA86-6DA8-61FC-1C176856F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192"/>
            <a:ext cx="10515600" cy="739685"/>
          </a:xfrm>
        </p:spPr>
        <p:txBody>
          <a:bodyPr/>
          <a:lstStyle/>
          <a:p>
            <a:r>
              <a:rPr lang="en-US" dirty="0"/>
              <a:t>GCS2-11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95D88-2FCE-7D4D-E597-94C87F0D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405779"/>
            <a:ext cx="1061995" cy="365125"/>
          </a:xfrm>
        </p:spPr>
        <p:txBody>
          <a:bodyPr/>
          <a:lstStyle/>
          <a:p>
            <a:fld id="{09A3CE84-851A-4F1D-868A-72B8DD7ED040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12226-F35E-3104-B9A6-91E9EAF4C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3" y="1298938"/>
            <a:ext cx="11865367" cy="4949462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9208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DBA225-47EC-8686-F964-E4133176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91" y="930877"/>
            <a:ext cx="10650454" cy="559799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76511-3B86-7389-2EAB-38F515D8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GCS2-18 (Course Key)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89C99-C544-099C-347F-BFC90A93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09901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8413-4574-2A14-5682-8F9A29BD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SACADO-10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707AF-6C4B-4FF9-B2E3-6318E286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3CE84-851A-4F1D-868A-72B8DD7ED040}" type="slidenum">
              <a:rPr lang="en-ZA" smtClean="0"/>
              <a:t>9</a:t>
            </a:fld>
            <a:endParaRPr lang="en-ZA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36C8A6A-4DF6-D339-1ABB-6D781D6DB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2" y="1175195"/>
            <a:ext cx="10240976" cy="4786693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03114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eral UFH Master Template [Read-Only]" id="{5170662C-293A-4DAE-A667-DEB25FEA76CF}" vid="{0FF5030D-61B3-48A3-9A6A-DF88D47203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575</Words>
  <Application>Microsoft Office PowerPoint</Application>
  <PresentationFormat>Widescreen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Wingdings</vt:lpstr>
      <vt:lpstr>Office Theme</vt:lpstr>
      <vt:lpstr>1_Office Theme</vt:lpstr>
      <vt:lpstr>ITS &amp; Blackboard integration</vt:lpstr>
      <vt:lpstr>Overview</vt:lpstr>
      <vt:lpstr>Integration Goals</vt:lpstr>
      <vt:lpstr>Change Management: Testing of Integration and Training of Academic Staff </vt:lpstr>
      <vt:lpstr>ITS Menu Options</vt:lpstr>
      <vt:lpstr>PowerPoint Presentation</vt:lpstr>
      <vt:lpstr>GCS2-11</vt:lpstr>
      <vt:lpstr>GCS2-18 (Course Key)</vt:lpstr>
      <vt:lpstr>SACADO-10</vt:lpstr>
      <vt:lpstr>SCODE-10</vt:lpstr>
      <vt:lpstr>SSTUD3-7</vt:lpstr>
      <vt:lpstr>SSTUD3-7</vt:lpstr>
      <vt:lpstr>Bulk Download of Courses</vt:lpstr>
      <vt:lpstr>Batch9 – Process intervals</vt:lpstr>
      <vt:lpstr>PowerPoint Presentation</vt:lpstr>
      <vt:lpstr>Blackboard – Created Calculation Columns</vt:lpstr>
      <vt:lpstr>Calculation Column</vt:lpstr>
      <vt:lpstr>Calculation Column Linking</vt:lpstr>
      <vt:lpstr>Calculation Column Config</vt:lpstr>
      <vt:lpstr>SSTLMS-3</vt:lpstr>
      <vt:lpstr>Snag List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 Lambrechts</dc:creator>
  <cp:lastModifiedBy>Schiller, Ulene</cp:lastModifiedBy>
  <cp:revision>2</cp:revision>
  <dcterms:created xsi:type="dcterms:W3CDTF">2025-11-24T21:44:52Z</dcterms:created>
  <dcterms:modified xsi:type="dcterms:W3CDTF">2026-03-15T06:20:33Z</dcterms:modified>
</cp:coreProperties>
</file>