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notesSlides/notesSlide1.xml" ContentType="application/vnd.openxmlformats-officedocument.presentationml.notesSlide+xml"/>
  <Override PartName="/ppt/slideLayouts/slideLayout1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Masters/notesMaster1.xml" ContentType="application/vnd.openxmlformats-officedocument.presentationml.notesMaster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1.xml" ContentType="application/vnd.openxmlformats-officedocument.theme+xml"/>
  <Override PartName="/ppt/theme/theme2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  <p:sldMasterId id="2147483673" r:id="rId2"/>
    <p:sldMasterId id="2147483687" r:id="rId3"/>
  </p:sldMasterIdLst>
  <p:notesMasterIdLst>
    <p:notesMasterId r:id="rId23"/>
  </p:notesMasterIdLst>
  <p:sldIdLst>
    <p:sldId id="271" r:id="rId4"/>
    <p:sldId id="274" r:id="rId5"/>
    <p:sldId id="275" r:id="rId6"/>
    <p:sldId id="300" r:id="rId7"/>
    <p:sldId id="301" r:id="rId8"/>
    <p:sldId id="278" r:id="rId9"/>
    <p:sldId id="285" r:id="rId10"/>
    <p:sldId id="286" r:id="rId11"/>
    <p:sldId id="287" r:id="rId12"/>
    <p:sldId id="288" r:id="rId13"/>
    <p:sldId id="289" r:id="rId14"/>
    <p:sldId id="290" r:id="rId15"/>
    <p:sldId id="291" r:id="rId16"/>
    <p:sldId id="292" r:id="rId17"/>
    <p:sldId id="293" r:id="rId18"/>
    <p:sldId id="296" r:id="rId19"/>
    <p:sldId id="297" r:id="rId20"/>
    <p:sldId id="2076136673" r:id="rId21"/>
    <p:sldId id="269" r:id="rId22"/>
  </p:sldIdLst>
  <p:sldSz cx="9144000" cy="514826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80000"/>
    <a:srgbClr val="8B949E"/>
    <a:srgbClr val="3FB950"/>
    <a:srgbClr val="58A6FF"/>
    <a:srgbClr val="FFFFFF"/>
    <a:srgbClr val="F0F0F0"/>
    <a:srgbClr val="004053"/>
    <a:srgbClr val="A6CE3C"/>
    <a:srgbClr val="E60088"/>
    <a:srgbClr val="EF413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5374"/>
    <p:restoredTop sz="97379"/>
  </p:normalViewPr>
  <p:slideViewPr>
    <p:cSldViewPr snapToGrid="0" showGuides="1">
      <p:cViewPr varScale="1">
        <p:scale>
          <a:sx n="109" d="100"/>
          <a:sy n="109" d="100"/>
        </p:scale>
        <p:origin x="1176" y="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customXml" Target="../customXml/item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presProps" Target="pres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notesMaster" Target="notesMasters/notesMaster1.xml"/><Relationship Id="rId28" Type="http://schemas.openxmlformats.org/officeDocument/2006/relationships/customXml" Target="../customXml/item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tableStyles" Target="tableStyles.xml"/><Relationship Id="rId30" Type="http://schemas.openxmlformats.org/officeDocument/2006/relationships/customXml" Target="../customXml/item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C13A799-7BE9-054B-BB00-1C857A295A41}" type="datetimeFigureOut">
              <a:rPr lang="en-GB" smtClean="0"/>
              <a:t>14/03/2026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8975" y="1143000"/>
            <a:ext cx="548005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6689AF9-8242-AB4E-BF72-33C723BBC0D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011653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85983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42991" algn="l" defTabSz="685983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685983" algn="l" defTabSz="685983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28974" algn="l" defTabSz="685983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371966" algn="l" defTabSz="685983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14957" algn="l" defTabSz="685983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949" algn="l" defTabSz="685983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940" algn="l" defTabSz="685983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3932" algn="l" defTabSz="685983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1E15E33-8EA6-F4F8-B7B1-DD3F9EE1C39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42765A0-DADB-F616-8E7A-ADC5D962564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9A8278B-79A3-AE69-0648-8DB6DDE281F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F9C9046-7E59-6D13-D288-8CED3905EA6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61107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9.svg"/><Relationship Id="rId5" Type="http://schemas.openxmlformats.org/officeDocument/2006/relationships/image" Target="../media/image8.png"/><Relationship Id="rId4" Type="http://schemas.openxmlformats.org/officeDocument/2006/relationships/image" Target="../media/image7.sv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svg"/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10.png"/><Relationship Id="rId2" Type="http://schemas.openxmlformats.org/officeDocument/2006/relationships/image" Target="../media/image13.jp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9.svg"/><Relationship Id="rId5" Type="http://schemas.openxmlformats.org/officeDocument/2006/relationships/image" Target="../media/image8.png"/><Relationship Id="rId4" Type="http://schemas.openxmlformats.org/officeDocument/2006/relationships/image" Target="../media/image15.sv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sv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10.png"/><Relationship Id="rId2" Type="http://schemas.openxmlformats.org/officeDocument/2006/relationships/image" Target="../media/image13.jp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9.svg"/><Relationship Id="rId5" Type="http://schemas.openxmlformats.org/officeDocument/2006/relationships/image" Target="../media/image8.png"/><Relationship Id="rId4" Type="http://schemas.openxmlformats.org/officeDocument/2006/relationships/image" Target="../media/image15.sv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_06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4C0C47C-6473-D450-1728-52532DE35D7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2540"/>
            <a:ext cx="9144000" cy="4366260"/>
          </a:xfrm>
          <a:prstGeom prst="rect">
            <a:avLst/>
          </a:prstGeom>
        </p:spPr>
      </p:pic>
      <p:sp>
        <p:nvSpPr>
          <p:cNvPr id="2" name="Title 23">
            <a:extLst>
              <a:ext uri="{FF2B5EF4-FFF2-40B4-BE49-F238E27FC236}">
                <a16:creationId xmlns:a16="http://schemas.microsoft.com/office/drawing/2014/main" id="{6CF2B15E-1034-986B-D311-E40F8255F85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134298" y="1972715"/>
            <a:ext cx="5701725" cy="1420336"/>
          </a:xfrm>
          <a:prstGeom prst="rect">
            <a:avLst/>
          </a:prstGeom>
        </p:spPr>
        <p:txBody>
          <a:bodyPr lIns="0" tIns="0" rIns="0" bIns="0" anchor="b"/>
          <a:lstStyle>
            <a:lvl1pPr>
              <a:lnSpc>
                <a:spcPts val="4860"/>
              </a:lnSpc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Presentation Title</a:t>
            </a:r>
            <a:br>
              <a:rPr lang="en-GB" dirty="0"/>
            </a:br>
            <a:r>
              <a:rPr lang="en-GB" dirty="0"/>
              <a:t>Presentation Title</a:t>
            </a:r>
          </a:p>
        </p:txBody>
      </p:sp>
      <p:sp>
        <p:nvSpPr>
          <p:cNvPr id="3" name="Text Placeholder 28">
            <a:extLst>
              <a:ext uri="{FF2B5EF4-FFF2-40B4-BE49-F238E27FC236}">
                <a16:creationId xmlns:a16="http://schemas.microsoft.com/office/drawing/2014/main" id="{A92E237E-F759-C8AB-9004-79FF6F4DBBC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134298" y="3508711"/>
            <a:ext cx="5701725" cy="371632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>
              <a:lnSpc>
                <a:spcPts val="2260"/>
              </a:lnSpc>
              <a:spcBef>
                <a:spcPts val="0"/>
              </a:spcBef>
              <a:defRPr sz="1800">
                <a:solidFill>
                  <a:schemeClr val="bg1"/>
                </a:solidFill>
              </a:defRPr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GB" dirty="0"/>
              <a:t>Presentation Sub-Title</a:t>
            </a:r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C2C70574-F6FA-712B-F440-4F83018D024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804638" y="307499"/>
            <a:ext cx="1031388" cy="670401"/>
          </a:xfrm>
          <a:prstGeom prst="rect">
            <a:avLst/>
          </a:prstGeom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80B04C9B-DE7F-0B80-6EA1-10AE94B57EC4}"/>
              </a:ext>
            </a:extLst>
          </p:cNvPr>
          <p:cNvGrpSpPr/>
          <p:nvPr userDrawn="1"/>
        </p:nvGrpSpPr>
        <p:grpSpPr>
          <a:xfrm>
            <a:off x="303212" y="371738"/>
            <a:ext cx="2959045" cy="527076"/>
            <a:chOff x="303213" y="398341"/>
            <a:chExt cx="1707190" cy="304091"/>
          </a:xfrm>
        </p:grpSpPr>
        <p:pic>
          <p:nvPicPr>
            <p:cNvPr id="8" name="Graphic 7">
              <a:extLst>
                <a:ext uri="{FF2B5EF4-FFF2-40B4-BE49-F238E27FC236}">
                  <a16:creationId xmlns:a16="http://schemas.microsoft.com/office/drawing/2014/main" id="{BA74FDDC-985F-B6B5-3139-A05026F3A3E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303213" y="419303"/>
              <a:ext cx="283129" cy="283129"/>
            </a:xfrm>
            <a:prstGeom prst="rect">
              <a:avLst/>
            </a:prstGeom>
          </p:spPr>
        </p:pic>
        <p:pic>
          <p:nvPicPr>
            <p:cNvPr id="10" name="Picture 9" descr="A black and white logo  AI-generated content may be incorrect.">
              <a:extLst>
                <a:ext uri="{FF2B5EF4-FFF2-40B4-BE49-F238E27FC236}">
                  <a16:creationId xmlns:a16="http://schemas.microsoft.com/office/drawing/2014/main" id="{CC7927EE-FFF1-476B-1881-9A1303CF550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7"/>
            <a:stretch>
              <a:fillRect/>
            </a:stretch>
          </p:blipFill>
          <p:spPr>
            <a:xfrm>
              <a:off x="656412" y="398341"/>
              <a:ext cx="1353991" cy="28312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70305733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_06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6BB23245-266A-EFD4-3634-37D94388A5C3}"/>
              </a:ext>
            </a:extLst>
          </p:cNvPr>
          <p:cNvSpPr txBox="1"/>
          <p:nvPr userDrawn="1"/>
        </p:nvSpPr>
        <p:spPr>
          <a:xfrm>
            <a:off x="3939836" y="4368800"/>
            <a:ext cx="1264329" cy="471488"/>
          </a:xfrm>
          <a:prstGeom prst="rect">
            <a:avLst/>
          </a:prstGeom>
          <a:noFill/>
        </p:spPr>
        <p:txBody>
          <a:bodyPr wrap="none" lIns="0" tIns="0" rIns="0" bIns="0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64D4C1A-DF64-A641-BA7C-72B638314205}" type="slidenum">
              <a:rPr lang="en-US" sz="700" smtClean="0">
                <a:solidFill>
                  <a:schemeClr val="accent6"/>
                </a:solidFill>
                <a:latin typeface="+mn-lt"/>
                <a:cs typeface="Calibri Light" panose="020F0302020204030204" pitchFamily="34" charset="0"/>
              </a:rPr>
              <a:t>‹#›</a:t>
            </a:fld>
            <a:endParaRPr lang="en-ZA" sz="700" dirty="0">
              <a:solidFill>
                <a:schemeClr val="accent6"/>
              </a:solidFill>
              <a:latin typeface="+mn-lt"/>
              <a:cs typeface="Calibri Light" panose="020F0302020204030204" pitchFamily="34" charset="0"/>
            </a:endParaRPr>
          </a:p>
        </p:txBody>
      </p:sp>
      <p:sp>
        <p:nvSpPr>
          <p:cNvPr id="11" name="Content Placeholder 5">
            <a:extLst>
              <a:ext uri="{FF2B5EF4-FFF2-40B4-BE49-F238E27FC236}">
                <a16:creationId xmlns:a16="http://schemas.microsoft.com/office/drawing/2014/main" id="{36F7D77C-1F27-B836-62A9-ED2197DC52BF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303213" y="1649788"/>
            <a:ext cx="8532811" cy="1179388"/>
          </a:xfrm>
          <a:prstGeom prst="rect">
            <a:avLst/>
          </a:prstGeom>
        </p:spPr>
        <p:txBody>
          <a:bodyPr vert="horz"/>
          <a:lstStyle>
            <a:lvl1pPr>
              <a:defRPr sz="1200">
                <a:solidFill>
                  <a:schemeClr val="bg2">
                    <a:lumMod val="50000"/>
                  </a:schemeClr>
                </a:solidFill>
              </a:defRPr>
            </a:lvl1pPr>
            <a:lvl2pPr>
              <a:defRPr sz="1200">
                <a:solidFill>
                  <a:schemeClr val="bg2">
                    <a:lumMod val="50000"/>
                  </a:schemeClr>
                </a:solidFill>
              </a:defRPr>
            </a:lvl2pPr>
            <a:lvl3pPr>
              <a:defRPr sz="1200">
                <a:solidFill>
                  <a:schemeClr val="bg2">
                    <a:lumMod val="50000"/>
                  </a:schemeClr>
                </a:solidFill>
              </a:defRPr>
            </a:lvl3pPr>
            <a:lvl4pPr>
              <a:defRPr sz="1200">
                <a:solidFill>
                  <a:schemeClr val="bg2">
                    <a:lumMod val="50000"/>
                  </a:schemeClr>
                </a:solidFill>
              </a:defRPr>
            </a:lvl4pPr>
            <a:lvl5pPr>
              <a:defRPr sz="1200">
                <a:solidFill>
                  <a:schemeClr val="bg2">
                    <a:lumMod val="50000"/>
                  </a:schemeClr>
                </a:solidFill>
              </a:defRPr>
            </a:lvl5pPr>
          </a:lstStyle>
          <a:p>
            <a:pPr lvl="0"/>
            <a:r>
              <a:rPr lang="en-GB" dirty="0"/>
              <a:t>Click to Add Content</a:t>
            </a:r>
          </a:p>
        </p:txBody>
      </p:sp>
      <p:sp>
        <p:nvSpPr>
          <p:cNvPr id="14" name="Content Placeholder 5">
            <a:extLst>
              <a:ext uri="{FF2B5EF4-FFF2-40B4-BE49-F238E27FC236}">
                <a16:creationId xmlns:a16="http://schemas.microsoft.com/office/drawing/2014/main" id="{D5184203-8B0A-D466-F5BC-53A6B7F35CED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303213" y="3201026"/>
            <a:ext cx="8532811" cy="1167774"/>
          </a:xfrm>
          <a:prstGeom prst="rect">
            <a:avLst/>
          </a:prstGeom>
        </p:spPr>
        <p:txBody>
          <a:bodyPr vert="horz"/>
          <a:lstStyle>
            <a:lvl1pPr>
              <a:defRPr sz="1200">
                <a:solidFill>
                  <a:schemeClr val="bg2">
                    <a:lumMod val="50000"/>
                  </a:schemeClr>
                </a:solidFill>
              </a:defRPr>
            </a:lvl1pPr>
            <a:lvl2pPr>
              <a:defRPr sz="1200">
                <a:solidFill>
                  <a:schemeClr val="bg2">
                    <a:lumMod val="50000"/>
                  </a:schemeClr>
                </a:solidFill>
              </a:defRPr>
            </a:lvl2pPr>
            <a:lvl3pPr>
              <a:defRPr sz="1200">
                <a:solidFill>
                  <a:schemeClr val="bg2">
                    <a:lumMod val="50000"/>
                  </a:schemeClr>
                </a:solidFill>
              </a:defRPr>
            </a:lvl3pPr>
            <a:lvl4pPr>
              <a:defRPr sz="1200">
                <a:solidFill>
                  <a:schemeClr val="bg2">
                    <a:lumMod val="50000"/>
                  </a:schemeClr>
                </a:solidFill>
              </a:defRPr>
            </a:lvl4pPr>
            <a:lvl5pPr>
              <a:defRPr sz="1200">
                <a:solidFill>
                  <a:schemeClr val="bg2">
                    <a:lumMod val="50000"/>
                  </a:schemeClr>
                </a:solidFill>
              </a:defRPr>
            </a:lvl5pPr>
          </a:lstStyle>
          <a:p>
            <a:pPr lvl="0"/>
            <a:r>
              <a:rPr lang="en-GB" dirty="0"/>
              <a:t>Click to Add Content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8AB98FEA-A9D2-E0AF-6803-020C79CAAD6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03213" y="796925"/>
            <a:ext cx="8532812" cy="48101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GB" dirty="0"/>
              <a:t>Click Here to Edit Slide Title</a:t>
            </a:r>
          </a:p>
        </p:txBody>
      </p:sp>
    </p:spTree>
    <p:extLst>
      <p:ext uri="{BB962C8B-B14F-4D97-AF65-F5344CB8AC3E}">
        <p14:creationId xmlns:p14="http://schemas.microsoft.com/office/powerpoint/2010/main" val="363376837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4" orient="horz" pos="805" userDrawn="1">
          <p15:clr>
            <a:srgbClr val="FBAE40"/>
          </p15:clr>
        </p15:guide>
        <p15:guide id="15" pos="1361" userDrawn="1">
          <p15:clr>
            <a:srgbClr val="FBAE40"/>
          </p15:clr>
        </p15:guide>
        <p15:guide id="16" pos="1591" userDrawn="1">
          <p15:clr>
            <a:srgbClr val="FBAE40"/>
          </p15:clr>
        </p15:guide>
        <p15:guide id="17" pos="2765" userDrawn="1">
          <p15:clr>
            <a:srgbClr val="FBAE40"/>
          </p15:clr>
        </p15:guide>
        <p15:guide id="18" pos="2991" userDrawn="1">
          <p15:clr>
            <a:srgbClr val="FBAE40"/>
          </p15:clr>
        </p15:guide>
        <p15:guide id="19" pos="4160" userDrawn="1">
          <p15:clr>
            <a:srgbClr val="FBAE40"/>
          </p15:clr>
        </p15:guide>
        <p15:guide id="20" pos="4390" userDrawn="1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_07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6BB23245-266A-EFD4-3634-37D94388A5C3}"/>
              </a:ext>
            </a:extLst>
          </p:cNvPr>
          <p:cNvSpPr txBox="1"/>
          <p:nvPr userDrawn="1"/>
        </p:nvSpPr>
        <p:spPr>
          <a:xfrm>
            <a:off x="3939836" y="4368800"/>
            <a:ext cx="1264329" cy="471488"/>
          </a:xfrm>
          <a:prstGeom prst="rect">
            <a:avLst/>
          </a:prstGeom>
          <a:noFill/>
        </p:spPr>
        <p:txBody>
          <a:bodyPr wrap="none" lIns="0" tIns="0" rIns="0" bIns="0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64D4C1A-DF64-A641-BA7C-72B638314205}" type="slidenum">
              <a:rPr lang="en-US" sz="700" smtClean="0">
                <a:solidFill>
                  <a:schemeClr val="accent6"/>
                </a:solidFill>
                <a:latin typeface="+mn-lt"/>
                <a:cs typeface="Calibri Light" panose="020F0302020204030204" pitchFamily="34" charset="0"/>
              </a:rPr>
              <a:t>‹#›</a:t>
            </a:fld>
            <a:endParaRPr lang="en-ZA" sz="700" dirty="0">
              <a:solidFill>
                <a:schemeClr val="accent6"/>
              </a:solidFill>
              <a:latin typeface="+mn-lt"/>
              <a:cs typeface="Calibri Light" panose="020F0302020204030204" pitchFamily="34" charset="0"/>
            </a:endParaRPr>
          </a:p>
        </p:txBody>
      </p:sp>
      <p:sp>
        <p:nvSpPr>
          <p:cNvPr id="11" name="Content Placeholder 5">
            <a:extLst>
              <a:ext uri="{FF2B5EF4-FFF2-40B4-BE49-F238E27FC236}">
                <a16:creationId xmlns:a16="http://schemas.microsoft.com/office/drawing/2014/main" id="{36F7D77C-1F27-B836-62A9-ED2197DC52BF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303213" y="1649788"/>
            <a:ext cx="4086225" cy="1179388"/>
          </a:xfrm>
          <a:prstGeom prst="rect">
            <a:avLst/>
          </a:prstGeom>
        </p:spPr>
        <p:txBody>
          <a:bodyPr vert="horz"/>
          <a:lstStyle>
            <a:lvl1pPr>
              <a:defRPr sz="1200">
                <a:solidFill>
                  <a:schemeClr val="bg2">
                    <a:lumMod val="50000"/>
                  </a:schemeClr>
                </a:solidFill>
              </a:defRPr>
            </a:lvl1pPr>
            <a:lvl2pPr>
              <a:defRPr sz="1200">
                <a:solidFill>
                  <a:schemeClr val="bg2">
                    <a:lumMod val="50000"/>
                  </a:schemeClr>
                </a:solidFill>
              </a:defRPr>
            </a:lvl2pPr>
            <a:lvl3pPr>
              <a:defRPr sz="1200">
                <a:solidFill>
                  <a:schemeClr val="bg2">
                    <a:lumMod val="50000"/>
                  </a:schemeClr>
                </a:solidFill>
              </a:defRPr>
            </a:lvl3pPr>
            <a:lvl4pPr>
              <a:defRPr sz="1200">
                <a:solidFill>
                  <a:schemeClr val="bg2">
                    <a:lumMod val="50000"/>
                  </a:schemeClr>
                </a:solidFill>
              </a:defRPr>
            </a:lvl4pPr>
            <a:lvl5pPr>
              <a:defRPr sz="1200">
                <a:solidFill>
                  <a:schemeClr val="bg2">
                    <a:lumMod val="50000"/>
                  </a:schemeClr>
                </a:solidFill>
              </a:defRPr>
            </a:lvl5pPr>
          </a:lstStyle>
          <a:p>
            <a:pPr lvl="0"/>
            <a:r>
              <a:rPr lang="en-GB" dirty="0"/>
              <a:t>Click to Add Content</a:t>
            </a:r>
          </a:p>
        </p:txBody>
      </p:sp>
      <p:sp>
        <p:nvSpPr>
          <p:cNvPr id="14" name="Content Placeholder 5">
            <a:extLst>
              <a:ext uri="{FF2B5EF4-FFF2-40B4-BE49-F238E27FC236}">
                <a16:creationId xmlns:a16="http://schemas.microsoft.com/office/drawing/2014/main" id="{D5184203-8B0A-D466-F5BC-53A6B7F35CED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303213" y="3201026"/>
            <a:ext cx="4086225" cy="1167774"/>
          </a:xfrm>
          <a:prstGeom prst="rect">
            <a:avLst/>
          </a:prstGeom>
        </p:spPr>
        <p:txBody>
          <a:bodyPr vert="horz"/>
          <a:lstStyle>
            <a:lvl1pPr>
              <a:defRPr sz="1200">
                <a:solidFill>
                  <a:schemeClr val="bg2">
                    <a:lumMod val="50000"/>
                  </a:schemeClr>
                </a:solidFill>
              </a:defRPr>
            </a:lvl1pPr>
            <a:lvl2pPr>
              <a:defRPr sz="1200">
                <a:solidFill>
                  <a:schemeClr val="bg2">
                    <a:lumMod val="50000"/>
                  </a:schemeClr>
                </a:solidFill>
              </a:defRPr>
            </a:lvl2pPr>
            <a:lvl3pPr>
              <a:defRPr sz="1200">
                <a:solidFill>
                  <a:schemeClr val="bg2">
                    <a:lumMod val="50000"/>
                  </a:schemeClr>
                </a:solidFill>
              </a:defRPr>
            </a:lvl3pPr>
            <a:lvl4pPr>
              <a:defRPr sz="1200">
                <a:solidFill>
                  <a:schemeClr val="bg2">
                    <a:lumMod val="50000"/>
                  </a:schemeClr>
                </a:solidFill>
              </a:defRPr>
            </a:lvl4pPr>
            <a:lvl5pPr>
              <a:defRPr sz="1200">
                <a:solidFill>
                  <a:schemeClr val="bg2">
                    <a:lumMod val="50000"/>
                  </a:schemeClr>
                </a:solidFill>
              </a:defRPr>
            </a:lvl5pPr>
          </a:lstStyle>
          <a:p>
            <a:pPr lvl="0"/>
            <a:r>
              <a:rPr lang="en-GB" dirty="0"/>
              <a:t>Click to Add Content</a:t>
            </a:r>
          </a:p>
        </p:txBody>
      </p:sp>
      <p:sp>
        <p:nvSpPr>
          <p:cNvPr id="4" name="Content Placeholder 5">
            <a:extLst>
              <a:ext uri="{FF2B5EF4-FFF2-40B4-BE49-F238E27FC236}">
                <a16:creationId xmlns:a16="http://schemas.microsoft.com/office/drawing/2014/main" id="{596FBC1E-3C5C-5E65-C630-954E2D14A86A}"/>
              </a:ext>
            </a:extLst>
          </p:cNvPr>
          <p:cNvSpPr>
            <a:spLocks noGrp="1"/>
          </p:cNvSpPr>
          <p:nvPr>
            <p:ph sz="quarter" idx="18" hasCustomPrompt="1"/>
          </p:nvPr>
        </p:nvSpPr>
        <p:spPr>
          <a:xfrm>
            <a:off x="4748213" y="1649788"/>
            <a:ext cx="4086225" cy="1179388"/>
          </a:xfrm>
          <a:prstGeom prst="rect">
            <a:avLst/>
          </a:prstGeom>
        </p:spPr>
        <p:txBody>
          <a:bodyPr vert="horz"/>
          <a:lstStyle>
            <a:lvl1pPr>
              <a:defRPr sz="1200">
                <a:solidFill>
                  <a:schemeClr val="bg2">
                    <a:lumMod val="50000"/>
                  </a:schemeClr>
                </a:solidFill>
              </a:defRPr>
            </a:lvl1pPr>
            <a:lvl2pPr>
              <a:defRPr sz="1200">
                <a:solidFill>
                  <a:schemeClr val="bg2">
                    <a:lumMod val="50000"/>
                  </a:schemeClr>
                </a:solidFill>
              </a:defRPr>
            </a:lvl2pPr>
            <a:lvl3pPr>
              <a:defRPr sz="1200">
                <a:solidFill>
                  <a:schemeClr val="bg2">
                    <a:lumMod val="50000"/>
                  </a:schemeClr>
                </a:solidFill>
              </a:defRPr>
            </a:lvl3pPr>
            <a:lvl4pPr>
              <a:defRPr sz="1200">
                <a:solidFill>
                  <a:schemeClr val="bg2">
                    <a:lumMod val="50000"/>
                  </a:schemeClr>
                </a:solidFill>
              </a:defRPr>
            </a:lvl4pPr>
            <a:lvl5pPr>
              <a:defRPr sz="1200">
                <a:solidFill>
                  <a:schemeClr val="bg2">
                    <a:lumMod val="50000"/>
                  </a:schemeClr>
                </a:solidFill>
              </a:defRPr>
            </a:lvl5pPr>
          </a:lstStyle>
          <a:p>
            <a:pPr lvl="0"/>
            <a:r>
              <a:rPr lang="en-GB" dirty="0"/>
              <a:t>Click to Add Content</a:t>
            </a:r>
          </a:p>
        </p:txBody>
      </p:sp>
      <p:sp>
        <p:nvSpPr>
          <p:cNvPr id="5" name="Content Placeholder 5">
            <a:extLst>
              <a:ext uri="{FF2B5EF4-FFF2-40B4-BE49-F238E27FC236}">
                <a16:creationId xmlns:a16="http://schemas.microsoft.com/office/drawing/2014/main" id="{98A2E827-DAB5-3E92-E626-C4DDCECC2FE7}"/>
              </a:ext>
            </a:extLst>
          </p:cNvPr>
          <p:cNvSpPr>
            <a:spLocks noGrp="1"/>
          </p:cNvSpPr>
          <p:nvPr>
            <p:ph sz="quarter" idx="19" hasCustomPrompt="1"/>
          </p:nvPr>
        </p:nvSpPr>
        <p:spPr>
          <a:xfrm>
            <a:off x="4748213" y="3201026"/>
            <a:ext cx="4086225" cy="1167774"/>
          </a:xfrm>
          <a:prstGeom prst="rect">
            <a:avLst/>
          </a:prstGeom>
        </p:spPr>
        <p:txBody>
          <a:bodyPr vert="horz"/>
          <a:lstStyle>
            <a:lvl1pPr>
              <a:defRPr sz="1200">
                <a:solidFill>
                  <a:schemeClr val="bg2">
                    <a:lumMod val="50000"/>
                  </a:schemeClr>
                </a:solidFill>
              </a:defRPr>
            </a:lvl1pPr>
            <a:lvl2pPr>
              <a:defRPr sz="1200">
                <a:solidFill>
                  <a:schemeClr val="bg2">
                    <a:lumMod val="50000"/>
                  </a:schemeClr>
                </a:solidFill>
              </a:defRPr>
            </a:lvl2pPr>
            <a:lvl3pPr>
              <a:defRPr sz="1200">
                <a:solidFill>
                  <a:schemeClr val="bg2">
                    <a:lumMod val="50000"/>
                  </a:schemeClr>
                </a:solidFill>
              </a:defRPr>
            </a:lvl3pPr>
            <a:lvl4pPr>
              <a:defRPr sz="1200">
                <a:solidFill>
                  <a:schemeClr val="bg2">
                    <a:lumMod val="50000"/>
                  </a:schemeClr>
                </a:solidFill>
              </a:defRPr>
            </a:lvl4pPr>
            <a:lvl5pPr>
              <a:defRPr sz="1200">
                <a:solidFill>
                  <a:schemeClr val="bg2">
                    <a:lumMod val="50000"/>
                  </a:schemeClr>
                </a:solidFill>
              </a:defRPr>
            </a:lvl5pPr>
          </a:lstStyle>
          <a:p>
            <a:pPr lvl="0"/>
            <a:r>
              <a:rPr lang="en-GB" dirty="0"/>
              <a:t>Click to Add Content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AF99843B-522C-BCBA-F40B-AD78E6A215F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03213" y="796925"/>
            <a:ext cx="8532812" cy="48101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GB" dirty="0"/>
              <a:t>Click Here to Edit Slide Title</a:t>
            </a:r>
          </a:p>
        </p:txBody>
      </p:sp>
    </p:spTree>
    <p:extLst>
      <p:ext uri="{BB962C8B-B14F-4D97-AF65-F5344CB8AC3E}">
        <p14:creationId xmlns:p14="http://schemas.microsoft.com/office/powerpoint/2010/main" val="71153509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4" orient="horz" pos="805" userDrawn="1">
          <p15:clr>
            <a:srgbClr val="FBAE40"/>
          </p15:clr>
        </p15:guide>
        <p15:guide id="15" pos="1361" userDrawn="1">
          <p15:clr>
            <a:srgbClr val="FBAE40"/>
          </p15:clr>
        </p15:guide>
        <p15:guide id="16" pos="1591" userDrawn="1">
          <p15:clr>
            <a:srgbClr val="FBAE40"/>
          </p15:clr>
        </p15:guide>
        <p15:guide id="17" pos="2765" userDrawn="1">
          <p15:clr>
            <a:srgbClr val="FBAE40"/>
          </p15:clr>
        </p15:guide>
        <p15:guide id="18" pos="2991" userDrawn="1">
          <p15:clr>
            <a:srgbClr val="FBAE40"/>
          </p15:clr>
        </p15:guide>
        <p15:guide id="19" pos="4160" userDrawn="1">
          <p15:clr>
            <a:srgbClr val="FBAE40"/>
          </p15:clr>
        </p15:guide>
        <p15:guide id="20" pos="4390" userDrawn="1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_08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6BB23245-266A-EFD4-3634-37D94388A5C3}"/>
              </a:ext>
            </a:extLst>
          </p:cNvPr>
          <p:cNvSpPr txBox="1"/>
          <p:nvPr userDrawn="1"/>
        </p:nvSpPr>
        <p:spPr>
          <a:xfrm>
            <a:off x="3939836" y="4368800"/>
            <a:ext cx="1264329" cy="471488"/>
          </a:xfrm>
          <a:prstGeom prst="rect">
            <a:avLst/>
          </a:prstGeom>
          <a:noFill/>
        </p:spPr>
        <p:txBody>
          <a:bodyPr wrap="none" lIns="0" tIns="0" rIns="0" bIns="0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64D4C1A-DF64-A641-BA7C-72B638314205}" type="slidenum">
              <a:rPr lang="en-US" sz="700" smtClean="0">
                <a:solidFill>
                  <a:schemeClr val="accent6"/>
                </a:solidFill>
                <a:latin typeface="+mn-lt"/>
                <a:cs typeface="Calibri Light" panose="020F0302020204030204" pitchFamily="34" charset="0"/>
              </a:rPr>
              <a:t>‹#›</a:t>
            </a:fld>
            <a:endParaRPr lang="en-ZA" sz="700" dirty="0">
              <a:solidFill>
                <a:schemeClr val="accent6"/>
              </a:solidFill>
              <a:latin typeface="+mn-lt"/>
              <a:cs typeface="Calibri Light" panose="020F0302020204030204" pitchFamily="34" charset="0"/>
            </a:endParaRPr>
          </a:p>
        </p:txBody>
      </p:sp>
      <p:sp>
        <p:nvSpPr>
          <p:cNvPr id="11" name="Content Placeholder 5">
            <a:extLst>
              <a:ext uri="{FF2B5EF4-FFF2-40B4-BE49-F238E27FC236}">
                <a16:creationId xmlns:a16="http://schemas.microsoft.com/office/drawing/2014/main" id="{36F7D77C-1F27-B836-62A9-ED2197DC52BF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2888571" y="1649788"/>
            <a:ext cx="5947453" cy="2355412"/>
          </a:xfrm>
          <a:prstGeom prst="rect">
            <a:avLst/>
          </a:prstGeom>
        </p:spPr>
        <p:txBody>
          <a:bodyPr vert="horz"/>
          <a:lstStyle>
            <a:lvl1pPr>
              <a:defRPr sz="1200">
                <a:solidFill>
                  <a:schemeClr val="bg2">
                    <a:lumMod val="50000"/>
                  </a:schemeClr>
                </a:solidFill>
              </a:defRPr>
            </a:lvl1pPr>
            <a:lvl2pPr>
              <a:defRPr sz="1200">
                <a:solidFill>
                  <a:schemeClr val="bg2">
                    <a:lumMod val="50000"/>
                  </a:schemeClr>
                </a:solidFill>
              </a:defRPr>
            </a:lvl2pPr>
            <a:lvl3pPr>
              <a:defRPr sz="1200">
                <a:solidFill>
                  <a:schemeClr val="bg2">
                    <a:lumMod val="50000"/>
                  </a:schemeClr>
                </a:solidFill>
              </a:defRPr>
            </a:lvl3pPr>
            <a:lvl4pPr>
              <a:defRPr sz="1200">
                <a:solidFill>
                  <a:schemeClr val="bg2">
                    <a:lumMod val="50000"/>
                  </a:schemeClr>
                </a:solidFill>
              </a:defRPr>
            </a:lvl4pPr>
            <a:lvl5pPr>
              <a:defRPr sz="1200">
                <a:solidFill>
                  <a:schemeClr val="bg2">
                    <a:lumMod val="50000"/>
                  </a:schemeClr>
                </a:solidFill>
              </a:defRPr>
            </a:lvl5pPr>
          </a:lstStyle>
          <a:p>
            <a:pPr lvl="0"/>
            <a:r>
              <a:rPr lang="en-GB" dirty="0"/>
              <a:t>Click to Add Content</a:t>
            </a:r>
          </a:p>
        </p:txBody>
      </p:sp>
      <p:sp>
        <p:nvSpPr>
          <p:cNvPr id="4" name="Picture Placeholder 4">
            <a:extLst>
              <a:ext uri="{FF2B5EF4-FFF2-40B4-BE49-F238E27FC236}">
                <a16:creationId xmlns:a16="http://schemas.microsoft.com/office/drawing/2014/main" id="{ABB8F230-019C-10B2-4C8F-F4E6ECA7C575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303214" y="1277939"/>
            <a:ext cx="2222499" cy="3090862"/>
          </a:xfrm>
          <a:prstGeom prst="rect">
            <a:avLst/>
          </a:prstGeom>
          <a:solidFill>
            <a:schemeClr val="tx1">
              <a:lumMod val="20000"/>
              <a:lumOff val="80000"/>
            </a:schemeClr>
          </a:solidFill>
        </p:spPr>
        <p:txBody>
          <a:bodyPr vert="horz" anchor="ctr"/>
          <a:lstStyle>
            <a:lvl1pPr marL="0" indent="0" algn="ctr">
              <a:buNone/>
              <a:defRPr sz="2000">
                <a:solidFill>
                  <a:schemeClr val="tx1">
                    <a:lumMod val="20000"/>
                    <a:lumOff val="80000"/>
                  </a:schemeClr>
                </a:solidFill>
              </a:defRPr>
            </a:lvl1pPr>
          </a:lstStyle>
          <a:p>
            <a:r>
              <a:rPr lang="en-US" dirty="0"/>
              <a:t>IMAGE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AD530D00-6278-2EC6-12A4-66FC31C9378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03213" y="796925"/>
            <a:ext cx="8532812" cy="48101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GB" dirty="0"/>
              <a:t>Click Here to Edit Slide Title</a:t>
            </a:r>
          </a:p>
        </p:txBody>
      </p:sp>
    </p:spTree>
    <p:extLst>
      <p:ext uri="{BB962C8B-B14F-4D97-AF65-F5344CB8AC3E}">
        <p14:creationId xmlns:p14="http://schemas.microsoft.com/office/powerpoint/2010/main" val="19178998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4" orient="horz" pos="805" userDrawn="1">
          <p15:clr>
            <a:srgbClr val="FBAE40"/>
          </p15:clr>
        </p15:guide>
        <p15:guide id="15" pos="1361" userDrawn="1">
          <p15:clr>
            <a:srgbClr val="FBAE40"/>
          </p15:clr>
        </p15:guide>
        <p15:guide id="16" pos="1591" userDrawn="1">
          <p15:clr>
            <a:srgbClr val="FBAE40"/>
          </p15:clr>
        </p15:guide>
        <p15:guide id="17" pos="2765" userDrawn="1">
          <p15:clr>
            <a:srgbClr val="FBAE40"/>
          </p15:clr>
        </p15:guide>
        <p15:guide id="18" pos="2991" userDrawn="1">
          <p15:clr>
            <a:srgbClr val="FBAE40"/>
          </p15:clr>
        </p15:guide>
        <p15:guide id="19" pos="4160" userDrawn="1">
          <p15:clr>
            <a:srgbClr val="FBAE40"/>
          </p15:clr>
        </p15:guide>
        <p15:guide id="20" pos="4390" userDrawn="1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_09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6BB23245-266A-EFD4-3634-37D94388A5C3}"/>
              </a:ext>
            </a:extLst>
          </p:cNvPr>
          <p:cNvSpPr txBox="1"/>
          <p:nvPr userDrawn="1"/>
        </p:nvSpPr>
        <p:spPr>
          <a:xfrm>
            <a:off x="3939836" y="4368800"/>
            <a:ext cx="1264329" cy="471488"/>
          </a:xfrm>
          <a:prstGeom prst="rect">
            <a:avLst/>
          </a:prstGeom>
          <a:noFill/>
        </p:spPr>
        <p:txBody>
          <a:bodyPr wrap="none" lIns="0" tIns="0" rIns="0" bIns="0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64D4C1A-DF64-A641-BA7C-72B638314205}" type="slidenum">
              <a:rPr lang="en-US" sz="700" smtClean="0">
                <a:solidFill>
                  <a:schemeClr val="accent6"/>
                </a:solidFill>
                <a:latin typeface="+mn-lt"/>
                <a:cs typeface="Calibri Light" panose="020F0302020204030204" pitchFamily="34" charset="0"/>
              </a:rPr>
              <a:t>‹#›</a:t>
            </a:fld>
            <a:endParaRPr lang="en-ZA" sz="700" dirty="0">
              <a:solidFill>
                <a:schemeClr val="accent6"/>
              </a:solidFill>
              <a:latin typeface="+mn-lt"/>
              <a:cs typeface="Calibri Light" panose="020F0302020204030204" pitchFamily="34" charset="0"/>
            </a:endParaRPr>
          </a:p>
        </p:txBody>
      </p:sp>
      <p:sp>
        <p:nvSpPr>
          <p:cNvPr id="11" name="Content Placeholder 5">
            <a:extLst>
              <a:ext uri="{FF2B5EF4-FFF2-40B4-BE49-F238E27FC236}">
                <a16:creationId xmlns:a16="http://schemas.microsoft.com/office/drawing/2014/main" id="{36F7D77C-1F27-B836-62A9-ED2197DC52BF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303213" y="1649788"/>
            <a:ext cx="5947453" cy="2355412"/>
          </a:xfrm>
          <a:prstGeom prst="rect">
            <a:avLst/>
          </a:prstGeom>
        </p:spPr>
        <p:txBody>
          <a:bodyPr vert="horz"/>
          <a:lstStyle>
            <a:lvl1pPr>
              <a:defRPr sz="1200">
                <a:solidFill>
                  <a:schemeClr val="bg2">
                    <a:lumMod val="50000"/>
                  </a:schemeClr>
                </a:solidFill>
              </a:defRPr>
            </a:lvl1pPr>
            <a:lvl2pPr>
              <a:defRPr sz="1200">
                <a:solidFill>
                  <a:schemeClr val="bg2">
                    <a:lumMod val="50000"/>
                  </a:schemeClr>
                </a:solidFill>
              </a:defRPr>
            </a:lvl2pPr>
            <a:lvl3pPr>
              <a:defRPr sz="1200">
                <a:solidFill>
                  <a:schemeClr val="bg2">
                    <a:lumMod val="50000"/>
                  </a:schemeClr>
                </a:solidFill>
              </a:defRPr>
            </a:lvl3pPr>
            <a:lvl4pPr>
              <a:defRPr sz="1200">
                <a:solidFill>
                  <a:schemeClr val="bg2">
                    <a:lumMod val="50000"/>
                  </a:schemeClr>
                </a:solidFill>
              </a:defRPr>
            </a:lvl4pPr>
            <a:lvl5pPr>
              <a:defRPr sz="1200">
                <a:solidFill>
                  <a:schemeClr val="bg2">
                    <a:lumMod val="50000"/>
                  </a:schemeClr>
                </a:solidFill>
              </a:defRPr>
            </a:lvl5pPr>
          </a:lstStyle>
          <a:p>
            <a:pPr lvl="0"/>
            <a:r>
              <a:rPr lang="en-GB" dirty="0"/>
              <a:t>Click to Add Content</a:t>
            </a:r>
          </a:p>
        </p:txBody>
      </p:sp>
      <p:sp>
        <p:nvSpPr>
          <p:cNvPr id="4" name="Picture Placeholder 4">
            <a:extLst>
              <a:ext uri="{FF2B5EF4-FFF2-40B4-BE49-F238E27FC236}">
                <a16:creationId xmlns:a16="http://schemas.microsoft.com/office/drawing/2014/main" id="{ABB8F230-019C-10B2-4C8F-F4E6ECA7C575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6604000" y="1277939"/>
            <a:ext cx="2232025" cy="3090862"/>
          </a:xfrm>
          <a:prstGeom prst="rect">
            <a:avLst/>
          </a:prstGeom>
          <a:solidFill>
            <a:schemeClr val="tx1">
              <a:lumMod val="20000"/>
              <a:lumOff val="80000"/>
            </a:schemeClr>
          </a:solidFill>
        </p:spPr>
        <p:txBody>
          <a:bodyPr vert="horz" anchor="ctr"/>
          <a:lstStyle>
            <a:lvl1pPr marL="0" indent="0" algn="ctr">
              <a:buNone/>
              <a:defRPr sz="2000">
                <a:solidFill>
                  <a:schemeClr val="tx1">
                    <a:lumMod val="20000"/>
                    <a:lumOff val="80000"/>
                  </a:schemeClr>
                </a:solidFill>
              </a:defRPr>
            </a:lvl1pPr>
          </a:lstStyle>
          <a:p>
            <a:r>
              <a:rPr lang="en-US" dirty="0"/>
              <a:t>IMAGE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8FFA3A3A-0451-D259-B28D-A1C5A952CF2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03213" y="796925"/>
            <a:ext cx="8532812" cy="48101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GB" dirty="0"/>
              <a:t>Click Here to Edit Slide Title</a:t>
            </a:r>
          </a:p>
        </p:txBody>
      </p:sp>
    </p:spTree>
    <p:extLst>
      <p:ext uri="{BB962C8B-B14F-4D97-AF65-F5344CB8AC3E}">
        <p14:creationId xmlns:p14="http://schemas.microsoft.com/office/powerpoint/2010/main" val="288850557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4" orient="horz" pos="805" userDrawn="1">
          <p15:clr>
            <a:srgbClr val="FBAE40"/>
          </p15:clr>
        </p15:guide>
        <p15:guide id="15" pos="1361" userDrawn="1">
          <p15:clr>
            <a:srgbClr val="FBAE40"/>
          </p15:clr>
        </p15:guide>
        <p15:guide id="16" pos="1591" userDrawn="1">
          <p15:clr>
            <a:srgbClr val="FBAE40"/>
          </p15:clr>
        </p15:guide>
        <p15:guide id="17" pos="2765" userDrawn="1">
          <p15:clr>
            <a:srgbClr val="FBAE40"/>
          </p15:clr>
        </p15:guide>
        <p15:guide id="18" pos="2991" userDrawn="1">
          <p15:clr>
            <a:srgbClr val="FBAE40"/>
          </p15:clr>
        </p15:guide>
        <p15:guide id="19" pos="4160" userDrawn="1">
          <p15:clr>
            <a:srgbClr val="FBAE40"/>
          </p15:clr>
        </p15:guide>
        <p15:guide id="20" pos="4390" userDrawn="1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losing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phic 2">
            <a:extLst>
              <a:ext uri="{FF2B5EF4-FFF2-40B4-BE49-F238E27FC236}">
                <a16:creationId xmlns:a16="http://schemas.microsoft.com/office/drawing/2014/main" id="{209700D5-7B94-ED9D-5DF8-1BAF59B0A6F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601759" y="1729082"/>
            <a:ext cx="1940482" cy="16900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423024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5" pos="1361" userDrawn="1">
          <p15:clr>
            <a:srgbClr val="FBAE40"/>
          </p15:clr>
        </p15:guide>
        <p15:guide id="16" pos="1591" userDrawn="1">
          <p15:clr>
            <a:srgbClr val="FBAE40"/>
          </p15:clr>
        </p15:guide>
        <p15:guide id="17" pos="2765" userDrawn="1">
          <p15:clr>
            <a:srgbClr val="FBAE40"/>
          </p15:clr>
        </p15:guide>
        <p15:guide id="18" pos="2991" userDrawn="1">
          <p15:clr>
            <a:srgbClr val="FBAE40"/>
          </p15:clr>
        </p15:guide>
        <p15:guide id="19" pos="4160" userDrawn="1">
          <p15:clr>
            <a:srgbClr val="FBAE40"/>
          </p15:clr>
        </p15:guide>
        <p15:guide id="20" pos="4390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dex Slide_06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BE1381FA-18BE-6562-0BC5-8C5F284BB14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-5319" y="1"/>
            <a:ext cx="9149319" cy="4368799"/>
          </a:xfrm>
          <a:prstGeom prst="rect">
            <a:avLst/>
          </a:prstGeom>
        </p:spPr>
      </p:pic>
      <p:pic>
        <p:nvPicPr>
          <p:cNvPr id="2" name="Graphic 1">
            <a:extLst>
              <a:ext uri="{FF2B5EF4-FFF2-40B4-BE49-F238E27FC236}">
                <a16:creationId xmlns:a16="http://schemas.microsoft.com/office/drawing/2014/main" id="{52AD2DD5-2DC6-D140-EAB5-206D07319911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495895" y="415370"/>
            <a:ext cx="233165" cy="283129"/>
          </a:xfrm>
          <a:prstGeom prst="rect">
            <a:avLst/>
          </a:prstGeom>
        </p:spPr>
      </p:pic>
      <p:sp>
        <p:nvSpPr>
          <p:cNvPr id="5" name="Content Placeholder 3">
            <a:extLst>
              <a:ext uri="{FF2B5EF4-FFF2-40B4-BE49-F238E27FC236}">
                <a16:creationId xmlns:a16="http://schemas.microsoft.com/office/drawing/2014/main" id="{49C2AF35-F17D-EEA2-507B-AC969866E871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3573838" y="1144746"/>
            <a:ext cx="4922057" cy="287623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Click to Add Index</a:t>
            </a:r>
          </a:p>
        </p:txBody>
      </p:sp>
      <p:sp>
        <p:nvSpPr>
          <p:cNvPr id="4" name="Title 23">
            <a:extLst>
              <a:ext uri="{FF2B5EF4-FFF2-40B4-BE49-F238E27FC236}">
                <a16:creationId xmlns:a16="http://schemas.microsoft.com/office/drawing/2014/main" id="{8B7FF179-2B5C-5FBB-1CC3-D87C2912499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65393" y="1144746"/>
            <a:ext cx="2739782" cy="2876234"/>
          </a:xfrm>
          <a:prstGeom prst="rect">
            <a:avLst/>
          </a:prstGeom>
        </p:spPr>
        <p:txBody>
          <a:bodyPr lIns="0" tIns="0" rIns="0" bIns="0" anchor="ctr"/>
          <a:lstStyle>
            <a:lvl1pPr>
              <a:lnSpc>
                <a:spcPts val="4860"/>
              </a:lnSpc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Table of Contents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223B90E1-B399-4B7D-6488-DE7E1C1076D3}"/>
              </a:ext>
            </a:extLst>
          </p:cNvPr>
          <p:cNvGrpSpPr/>
          <p:nvPr userDrawn="1"/>
        </p:nvGrpSpPr>
        <p:grpSpPr>
          <a:xfrm>
            <a:off x="303213" y="398341"/>
            <a:ext cx="1707190" cy="304091"/>
            <a:chOff x="303213" y="398341"/>
            <a:chExt cx="1707190" cy="304091"/>
          </a:xfrm>
        </p:grpSpPr>
        <p:pic>
          <p:nvPicPr>
            <p:cNvPr id="9" name="Graphic 8">
              <a:extLst>
                <a:ext uri="{FF2B5EF4-FFF2-40B4-BE49-F238E27FC236}">
                  <a16:creationId xmlns:a16="http://schemas.microsoft.com/office/drawing/2014/main" id="{FBCBEC58-C919-EF94-672C-89E22CB3BC3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303213" y="419303"/>
              <a:ext cx="283129" cy="283129"/>
            </a:xfrm>
            <a:prstGeom prst="rect">
              <a:avLst/>
            </a:prstGeom>
          </p:spPr>
        </p:pic>
        <p:pic>
          <p:nvPicPr>
            <p:cNvPr id="3" name="Picture 2" descr="A black and white logo  AI-generated content may be incorrect.">
              <a:extLst>
                <a:ext uri="{FF2B5EF4-FFF2-40B4-BE49-F238E27FC236}">
                  <a16:creationId xmlns:a16="http://schemas.microsoft.com/office/drawing/2014/main" id="{39BEF6A1-CCC3-1E3B-DDD7-839408AAD0C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7"/>
            <a:stretch>
              <a:fillRect/>
            </a:stretch>
          </p:blipFill>
          <p:spPr>
            <a:xfrm>
              <a:off x="656412" y="398341"/>
              <a:ext cx="1353991" cy="28312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83713493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dex Slide_10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">
            <a:extLst>
              <a:ext uri="{FF2B5EF4-FFF2-40B4-BE49-F238E27FC236}">
                <a16:creationId xmlns:a16="http://schemas.microsoft.com/office/drawing/2014/main" id="{3035E93B-2326-E1D1-CAB4-D4E0E58CBE84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0" y="0"/>
            <a:ext cx="9144000" cy="4368800"/>
          </a:xfrm>
          <a:prstGeom prst="rect">
            <a:avLst/>
          </a:prstGeom>
          <a:solidFill>
            <a:schemeClr val="tx1">
              <a:lumMod val="40000"/>
              <a:lumOff val="60000"/>
            </a:schemeClr>
          </a:solidFill>
        </p:spPr>
        <p:txBody>
          <a:bodyPr anchor="ctr"/>
          <a:lstStyle>
            <a:lvl1pPr algn="ctr">
              <a:defRPr/>
            </a:lvl1pPr>
          </a:lstStyle>
          <a:p>
            <a:endParaRPr lang="en-GB"/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52AD2DD5-2DC6-D140-EAB5-206D0731991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495895" y="415370"/>
            <a:ext cx="233165" cy="283129"/>
          </a:xfrm>
          <a:prstGeom prst="rect">
            <a:avLst/>
          </a:prstGeom>
        </p:spPr>
      </p:pic>
      <p:sp>
        <p:nvSpPr>
          <p:cNvPr id="5" name="Content Placeholder 3">
            <a:extLst>
              <a:ext uri="{FF2B5EF4-FFF2-40B4-BE49-F238E27FC236}">
                <a16:creationId xmlns:a16="http://schemas.microsoft.com/office/drawing/2014/main" id="{49C2AF35-F17D-EEA2-507B-AC969866E871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3573838" y="1144746"/>
            <a:ext cx="4922057" cy="287623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Click to Add Index</a:t>
            </a:r>
          </a:p>
        </p:txBody>
      </p:sp>
      <p:sp>
        <p:nvSpPr>
          <p:cNvPr id="7" name="Title 23">
            <a:extLst>
              <a:ext uri="{FF2B5EF4-FFF2-40B4-BE49-F238E27FC236}">
                <a16:creationId xmlns:a16="http://schemas.microsoft.com/office/drawing/2014/main" id="{16461038-85FE-D623-314B-5CC1ABD679D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65393" y="1144746"/>
            <a:ext cx="2739782" cy="2876234"/>
          </a:xfrm>
          <a:prstGeom prst="rect">
            <a:avLst/>
          </a:prstGeom>
        </p:spPr>
        <p:txBody>
          <a:bodyPr lIns="0" tIns="0" rIns="0" bIns="0" anchor="ctr"/>
          <a:lstStyle>
            <a:lvl1pPr>
              <a:lnSpc>
                <a:spcPts val="4860"/>
              </a:lnSpc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Table of Contents</a:t>
            </a:r>
          </a:p>
        </p:txBody>
      </p:sp>
    </p:spTree>
    <p:extLst>
      <p:ext uri="{BB962C8B-B14F-4D97-AF65-F5344CB8AC3E}">
        <p14:creationId xmlns:p14="http://schemas.microsoft.com/office/powerpoint/2010/main" val="409677414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Slide_06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579C48E-4220-D2FE-BFB4-5BB14857E03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-2660" y="1"/>
            <a:ext cx="9149319" cy="4368799"/>
          </a:xfrm>
          <a:prstGeom prst="rect">
            <a:avLst/>
          </a:prstGeom>
        </p:spPr>
      </p:pic>
      <p:pic>
        <p:nvPicPr>
          <p:cNvPr id="5" name="Graphic 4">
            <a:extLst>
              <a:ext uri="{FF2B5EF4-FFF2-40B4-BE49-F238E27FC236}">
                <a16:creationId xmlns:a16="http://schemas.microsoft.com/office/drawing/2014/main" id="{3FBF12A6-2E78-8416-9A89-B681064AF913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495895" y="415370"/>
            <a:ext cx="233165" cy="283129"/>
          </a:xfrm>
          <a:prstGeom prst="rect">
            <a:avLst/>
          </a:prstGeom>
        </p:spPr>
      </p:pic>
      <p:pic>
        <p:nvPicPr>
          <p:cNvPr id="6" name="Graphic 5">
            <a:extLst>
              <a:ext uri="{FF2B5EF4-FFF2-40B4-BE49-F238E27FC236}">
                <a16:creationId xmlns:a16="http://schemas.microsoft.com/office/drawing/2014/main" id="{B87ACFA8-1A95-DFB1-31EC-BC33AF6B8029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303213" y="415370"/>
            <a:ext cx="283129" cy="283129"/>
          </a:xfrm>
          <a:prstGeom prst="rect">
            <a:avLst/>
          </a:prstGeom>
        </p:spPr>
      </p:pic>
      <p:sp>
        <p:nvSpPr>
          <p:cNvPr id="24" name="Title 23">
            <a:extLst>
              <a:ext uri="{FF2B5EF4-FFF2-40B4-BE49-F238E27FC236}">
                <a16:creationId xmlns:a16="http://schemas.microsoft.com/office/drawing/2014/main" id="{A16FD322-9C4B-42E2-7441-38547B1A6DA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23657" y="796925"/>
            <a:ext cx="3462157" cy="3571875"/>
          </a:xfrm>
          <a:prstGeom prst="rect">
            <a:avLst/>
          </a:prstGeom>
        </p:spPr>
        <p:txBody>
          <a:bodyPr/>
          <a:lstStyle>
            <a:lvl1pPr algn="l">
              <a:lnSpc>
                <a:spcPct val="100000"/>
              </a:lnSpc>
              <a:defRPr sz="24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Section Title</a:t>
            </a:r>
          </a:p>
        </p:txBody>
      </p:sp>
      <p:pic>
        <p:nvPicPr>
          <p:cNvPr id="2" name="Picture 1" descr="A black and white logo  AI-generated content may be incorrect.">
            <a:extLst>
              <a:ext uri="{FF2B5EF4-FFF2-40B4-BE49-F238E27FC236}">
                <a16:creationId xmlns:a16="http://schemas.microsoft.com/office/drawing/2014/main" id="{7DDF353A-4D03-2403-6ACE-40C25B541B56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694971" y="415370"/>
            <a:ext cx="1353991" cy="2831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111027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_0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068686-8C00-D26F-456C-10FBD0260FA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03213" y="796925"/>
            <a:ext cx="8532812" cy="48101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GB" dirty="0"/>
              <a:t>Click Here to Edit Slide Title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BB23245-266A-EFD4-3634-37D94388A5C3}"/>
              </a:ext>
            </a:extLst>
          </p:cNvPr>
          <p:cNvSpPr txBox="1"/>
          <p:nvPr userDrawn="1"/>
        </p:nvSpPr>
        <p:spPr>
          <a:xfrm>
            <a:off x="3939836" y="4368800"/>
            <a:ext cx="1264329" cy="471488"/>
          </a:xfrm>
          <a:prstGeom prst="rect">
            <a:avLst/>
          </a:prstGeom>
          <a:noFill/>
        </p:spPr>
        <p:txBody>
          <a:bodyPr wrap="none" lIns="0" tIns="0" rIns="0" bIns="0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64D4C1A-DF64-A641-BA7C-72B638314205}" type="slidenum">
              <a:rPr lang="en-US" sz="700" smtClean="0">
                <a:solidFill>
                  <a:schemeClr val="accent6"/>
                </a:solidFill>
                <a:latin typeface="+mn-lt"/>
                <a:cs typeface="Calibri Light" panose="020F0302020204030204" pitchFamily="34" charset="0"/>
              </a:rPr>
              <a:t>‹#›</a:t>
            </a:fld>
            <a:endParaRPr lang="en-ZA" sz="700" dirty="0">
              <a:solidFill>
                <a:schemeClr val="accent6"/>
              </a:solidFill>
              <a:latin typeface="+mn-lt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658374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4" orient="horz" pos="805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_0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87A8101-271C-660C-7BA3-733407E2F855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303213" y="1741596"/>
            <a:ext cx="8532812" cy="262720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 dirty="0"/>
              <a:t>Click to Add Content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438499D-5718-4159-DD63-C0A68A643964}"/>
              </a:ext>
            </a:extLst>
          </p:cNvPr>
          <p:cNvSpPr txBox="1"/>
          <p:nvPr userDrawn="1"/>
        </p:nvSpPr>
        <p:spPr>
          <a:xfrm>
            <a:off x="3939836" y="4368800"/>
            <a:ext cx="1264329" cy="471488"/>
          </a:xfrm>
          <a:prstGeom prst="rect">
            <a:avLst/>
          </a:prstGeom>
          <a:noFill/>
        </p:spPr>
        <p:txBody>
          <a:bodyPr wrap="none" lIns="0" tIns="0" rIns="0" bIns="0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64D4C1A-DF64-A641-BA7C-72B638314205}" type="slidenum">
              <a:rPr lang="en-US" sz="700" smtClean="0">
                <a:solidFill>
                  <a:schemeClr val="accent6"/>
                </a:solidFill>
                <a:latin typeface="+mn-lt"/>
                <a:cs typeface="Calibri Light" panose="020F0302020204030204" pitchFamily="34" charset="0"/>
              </a:rPr>
              <a:t>‹#›</a:t>
            </a:fld>
            <a:endParaRPr lang="en-ZA" sz="700" dirty="0">
              <a:solidFill>
                <a:schemeClr val="accent6"/>
              </a:solidFill>
              <a:latin typeface="+mn-lt"/>
              <a:cs typeface="Calibri Light" panose="020F0302020204030204" pitchFamily="34" charset="0"/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CA66B78B-085E-A6EB-0608-D2B29EB86D5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03213" y="796925"/>
            <a:ext cx="8532812" cy="48101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GB" dirty="0"/>
              <a:t>Click Here to Edit Slide Title</a:t>
            </a:r>
          </a:p>
        </p:txBody>
      </p:sp>
    </p:spTree>
    <p:extLst>
      <p:ext uri="{BB962C8B-B14F-4D97-AF65-F5344CB8AC3E}">
        <p14:creationId xmlns:p14="http://schemas.microsoft.com/office/powerpoint/2010/main" val="17557606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4" orient="horz" pos="805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_03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87A8101-271C-660C-7BA3-733407E2F855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303213" y="1741596"/>
            <a:ext cx="4086225" cy="262720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 dirty="0"/>
              <a:t>Click to Add Content</a:t>
            </a:r>
          </a:p>
        </p:txBody>
      </p:sp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6649CBAA-B8C5-13C6-262A-9272028EC1D4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4754564" y="1741596"/>
            <a:ext cx="4086225" cy="262720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 dirty="0"/>
              <a:t>Click to Add Content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A2A4CAA-1CFB-A72B-F869-43AEE64E19EC}"/>
              </a:ext>
            </a:extLst>
          </p:cNvPr>
          <p:cNvSpPr txBox="1"/>
          <p:nvPr userDrawn="1"/>
        </p:nvSpPr>
        <p:spPr>
          <a:xfrm>
            <a:off x="3939836" y="4368800"/>
            <a:ext cx="1264329" cy="471488"/>
          </a:xfrm>
          <a:prstGeom prst="rect">
            <a:avLst/>
          </a:prstGeom>
          <a:noFill/>
        </p:spPr>
        <p:txBody>
          <a:bodyPr wrap="none" lIns="0" tIns="0" rIns="0" bIns="0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64D4C1A-DF64-A641-BA7C-72B638314205}" type="slidenum">
              <a:rPr lang="en-US" sz="700" smtClean="0">
                <a:solidFill>
                  <a:schemeClr val="accent6"/>
                </a:solidFill>
                <a:latin typeface="+mn-lt"/>
                <a:cs typeface="Calibri Light" panose="020F0302020204030204" pitchFamily="34" charset="0"/>
              </a:rPr>
              <a:t>‹#›</a:t>
            </a:fld>
            <a:endParaRPr lang="en-ZA" sz="700" dirty="0">
              <a:solidFill>
                <a:schemeClr val="accent6"/>
              </a:solidFill>
              <a:latin typeface="+mn-lt"/>
              <a:cs typeface="Calibri Light" panose="020F0302020204030204" pitchFamily="34" charset="0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ACD606A7-3A7C-CB38-062D-596D16EFBCA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03213" y="796925"/>
            <a:ext cx="8532812" cy="48101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GB" dirty="0"/>
              <a:t>Click Here to Edit Slide Title</a:t>
            </a:r>
          </a:p>
        </p:txBody>
      </p:sp>
    </p:spTree>
    <p:extLst>
      <p:ext uri="{BB962C8B-B14F-4D97-AF65-F5344CB8AC3E}">
        <p14:creationId xmlns:p14="http://schemas.microsoft.com/office/powerpoint/2010/main" val="253471678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4" orient="horz" pos="805" userDrawn="1">
          <p15:clr>
            <a:srgbClr val="FBAE40"/>
          </p15:clr>
        </p15:guide>
        <p15:guide id="9" pos="2765" userDrawn="1">
          <p15:clr>
            <a:srgbClr val="FBAE40"/>
          </p15:clr>
        </p15:guide>
        <p15:guide id="10" pos="2991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_04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87A8101-271C-660C-7BA3-733407E2F855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303214" y="1741596"/>
            <a:ext cx="2595562" cy="262720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 dirty="0"/>
              <a:t>Click to Add Content</a:t>
            </a:r>
          </a:p>
        </p:txBody>
      </p:sp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6649CBAA-B8C5-13C6-262A-9272028EC1D4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3257550" y="1741596"/>
            <a:ext cx="2601913" cy="262720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 dirty="0"/>
              <a:t>Click to Add Content</a:t>
            </a:r>
          </a:p>
        </p:txBody>
      </p:sp>
      <p:sp>
        <p:nvSpPr>
          <p:cNvPr id="5" name="Content Placeholder 3">
            <a:extLst>
              <a:ext uri="{FF2B5EF4-FFF2-40B4-BE49-F238E27FC236}">
                <a16:creationId xmlns:a16="http://schemas.microsoft.com/office/drawing/2014/main" id="{2EE7F0B8-7FD8-9ABB-E2BA-681CDA4C3C6F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6234112" y="1741596"/>
            <a:ext cx="2601913" cy="262720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 dirty="0"/>
              <a:t>Click to Add Content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1DC37D6-7D48-569D-4B98-9CB8CE9E2A5E}"/>
              </a:ext>
            </a:extLst>
          </p:cNvPr>
          <p:cNvSpPr txBox="1"/>
          <p:nvPr userDrawn="1"/>
        </p:nvSpPr>
        <p:spPr>
          <a:xfrm>
            <a:off x="3939836" y="4368800"/>
            <a:ext cx="1264329" cy="471488"/>
          </a:xfrm>
          <a:prstGeom prst="rect">
            <a:avLst/>
          </a:prstGeom>
          <a:noFill/>
        </p:spPr>
        <p:txBody>
          <a:bodyPr wrap="none" lIns="0" tIns="0" rIns="0" bIns="0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64D4C1A-DF64-A641-BA7C-72B638314205}" type="slidenum">
              <a:rPr lang="en-US" sz="700" smtClean="0">
                <a:solidFill>
                  <a:schemeClr val="accent6"/>
                </a:solidFill>
                <a:latin typeface="+mn-lt"/>
                <a:cs typeface="Calibri Light" panose="020F0302020204030204" pitchFamily="34" charset="0"/>
              </a:rPr>
              <a:t>‹#›</a:t>
            </a:fld>
            <a:endParaRPr lang="en-ZA" sz="700" dirty="0">
              <a:solidFill>
                <a:schemeClr val="accent6"/>
              </a:solidFill>
              <a:latin typeface="+mn-lt"/>
              <a:cs typeface="Calibri Light" panose="020F0302020204030204" pitchFamily="34" charset="0"/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CC475998-2F26-E7C1-96E8-028BD420361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03213" y="796925"/>
            <a:ext cx="8532812" cy="48101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GB" dirty="0"/>
              <a:t>Click Here to Edit Slide Title</a:t>
            </a:r>
          </a:p>
        </p:txBody>
      </p:sp>
    </p:spTree>
    <p:extLst>
      <p:ext uri="{BB962C8B-B14F-4D97-AF65-F5344CB8AC3E}">
        <p14:creationId xmlns:p14="http://schemas.microsoft.com/office/powerpoint/2010/main" val="199215919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4" orient="horz" pos="805" userDrawn="1">
          <p15:clr>
            <a:srgbClr val="FBAE40"/>
          </p15:clr>
        </p15:guide>
        <p15:guide id="11" pos="1826" userDrawn="1">
          <p15:clr>
            <a:srgbClr val="FBAE40"/>
          </p15:clr>
        </p15:guide>
        <p15:guide id="12" pos="2052" userDrawn="1">
          <p15:clr>
            <a:srgbClr val="FBAE40"/>
          </p15:clr>
        </p15:guide>
        <p15:guide id="13" pos="3691" userDrawn="1">
          <p15:clr>
            <a:srgbClr val="FBAE40"/>
          </p15:clr>
        </p15:guide>
        <p15:guide id="14" pos="3921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_05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87A8101-271C-660C-7BA3-733407E2F855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303214" y="1741596"/>
            <a:ext cx="1857374" cy="262720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 dirty="0"/>
              <a:t>Click to Add Content</a:t>
            </a:r>
          </a:p>
        </p:txBody>
      </p:sp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6649CBAA-B8C5-13C6-262A-9272028EC1D4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2525713" y="1741596"/>
            <a:ext cx="1849435" cy="262720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 dirty="0"/>
              <a:t>Click to Add Content</a:t>
            </a:r>
          </a:p>
        </p:txBody>
      </p:sp>
      <p:sp>
        <p:nvSpPr>
          <p:cNvPr id="5" name="Content Placeholder 3">
            <a:extLst>
              <a:ext uri="{FF2B5EF4-FFF2-40B4-BE49-F238E27FC236}">
                <a16:creationId xmlns:a16="http://schemas.microsoft.com/office/drawing/2014/main" id="{2EE7F0B8-7FD8-9ABB-E2BA-681CDA4C3C6F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4754564" y="1741596"/>
            <a:ext cx="1849436" cy="262720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 dirty="0"/>
              <a:t>Click to Add Content</a:t>
            </a:r>
          </a:p>
        </p:txBody>
      </p:sp>
      <p:sp>
        <p:nvSpPr>
          <p:cNvPr id="8" name="Content Placeholder 3">
            <a:extLst>
              <a:ext uri="{FF2B5EF4-FFF2-40B4-BE49-F238E27FC236}">
                <a16:creationId xmlns:a16="http://schemas.microsoft.com/office/drawing/2014/main" id="{B53A7BC6-EC36-926F-E788-74B288263199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6983416" y="1741596"/>
            <a:ext cx="1849436" cy="262720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 dirty="0"/>
              <a:t>Click to Add Content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BB23245-266A-EFD4-3634-37D94388A5C3}"/>
              </a:ext>
            </a:extLst>
          </p:cNvPr>
          <p:cNvSpPr txBox="1"/>
          <p:nvPr userDrawn="1"/>
        </p:nvSpPr>
        <p:spPr>
          <a:xfrm>
            <a:off x="3939836" y="4368800"/>
            <a:ext cx="1264329" cy="471488"/>
          </a:xfrm>
          <a:prstGeom prst="rect">
            <a:avLst/>
          </a:prstGeom>
          <a:noFill/>
        </p:spPr>
        <p:txBody>
          <a:bodyPr wrap="none" lIns="0" tIns="0" rIns="0" bIns="0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64D4C1A-DF64-A641-BA7C-72B638314205}" type="slidenum">
              <a:rPr lang="en-US" sz="700" smtClean="0">
                <a:solidFill>
                  <a:schemeClr val="accent6"/>
                </a:solidFill>
                <a:latin typeface="+mn-lt"/>
                <a:cs typeface="Calibri Light" panose="020F0302020204030204" pitchFamily="34" charset="0"/>
              </a:rPr>
              <a:t>‹#›</a:t>
            </a:fld>
            <a:endParaRPr lang="en-ZA" sz="700" dirty="0">
              <a:solidFill>
                <a:schemeClr val="accent6"/>
              </a:solidFill>
              <a:latin typeface="+mn-lt"/>
              <a:cs typeface="Calibri Light" panose="020F0302020204030204" pitchFamily="34" charset="0"/>
            </a:endParaRP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F7E015B9-F2C3-31B3-E753-6667BDFBCF9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03213" y="796925"/>
            <a:ext cx="8532812" cy="48101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GB" dirty="0"/>
              <a:t>Click Here to Edit Slide Title</a:t>
            </a:r>
          </a:p>
        </p:txBody>
      </p:sp>
    </p:spTree>
    <p:extLst>
      <p:ext uri="{BB962C8B-B14F-4D97-AF65-F5344CB8AC3E}">
        <p14:creationId xmlns:p14="http://schemas.microsoft.com/office/powerpoint/2010/main" val="250003960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4" orient="horz" pos="805" userDrawn="1">
          <p15:clr>
            <a:srgbClr val="FBAE40"/>
          </p15:clr>
        </p15:guide>
        <p15:guide id="15" pos="1361" userDrawn="1">
          <p15:clr>
            <a:srgbClr val="FBAE40"/>
          </p15:clr>
        </p15:guide>
        <p15:guide id="16" pos="1591" userDrawn="1">
          <p15:clr>
            <a:srgbClr val="FBAE40"/>
          </p15:clr>
        </p15:guide>
        <p15:guide id="17" pos="2765" userDrawn="1">
          <p15:clr>
            <a:srgbClr val="FBAE40"/>
          </p15:clr>
        </p15:guide>
        <p15:guide id="18" pos="2991" userDrawn="1">
          <p15:clr>
            <a:srgbClr val="FBAE40"/>
          </p15:clr>
        </p15:guide>
        <p15:guide id="19" pos="4160" userDrawn="1">
          <p15:clr>
            <a:srgbClr val="FBAE40"/>
          </p15:clr>
        </p15:guide>
        <p15:guide id="20" pos="4390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svg"/><Relationship Id="rId5" Type="http://schemas.openxmlformats.org/officeDocument/2006/relationships/image" Target="../media/image3.png"/><Relationship Id="rId4" Type="http://schemas.openxmlformats.org/officeDocument/2006/relationships/image" Target="../media/image2.sv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7" Type="http://schemas.openxmlformats.org/officeDocument/2006/relationships/image" Target="../media/image12.svg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.xml"/><Relationship Id="rId13" Type="http://schemas.openxmlformats.org/officeDocument/2006/relationships/image" Target="../media/image3.png"/><Relationship Id="rId18" Type="http://schemas.openxmlformats.org/officeDocument/2006/relationships/image" Target="../media/image17.svg"/><Relationship Id="rId3" Type="http://schemas.openxmlformats.org/officeDocument/2006/relationships/slideLayout" Target="../slideLayouts/slideLayout6.xml"/><Relationship Id="rId7" Type="http://schemas.openxmlformats.org/officeDocument/2006/relationships/slideLayout" Target="../slideLayouts/slideLayout10.xml"/><Relationship Id="rId12" Type="http://schemas.openxmlformats.org/officeDocument/2006/relationships/theme" Target="../theme/theme3.xml"/><Relationship Id="rId17" Type="http://schemas.openxmlformats.org/officeDocument/2006/relationships/image" Target="../media/image16.png"/><Relationship Id="rId2" Type="http://schemas.openxmlformats.org/officeDocument/2006/relationships/slideLayout" Target="../slideLayouts/slideLayout5.xml"/><Relationship Id="rId16" Type="http://schemas.openxmlformats.org/officeDocument/2006/relationships/image" Target="../media/image12.svg"/><Relationship Id="rId1" Type="http://schemas.openxmlformats.org/officeDocument/2006/relationships/slideLayout" Target="../slideLayouts/slideLayout4.xml"/><Relationship Id="rId6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4.xml"/><Relationship Id="rId5" Type="http://schemas.openxmlformats.org/officeDocument/2006/relationships/slideLayout" Target="../slideLayouts/slideLayout8.xml"/><Relationship Id="rId15" Type="http://schemas.openxmlformats.org/officeDocument/2006/relationships/image" Target="../media/image11.png"/><Relationship Id="rId10" Type="http://schemas.openxmlformats.org/officeDocument/2006/relationships/slideLayout" Target="../slideLayouts/slideLayout13.xml"/><Relationship Id="rId19" Type="http://schemas.openxmlformats.org/officeDocument/2006/relationships/image" Target="../media/image18.png"/><Relationship Id="rId4" Type="http://schemas.openxmlformats.org/officeDocument/2006/relationships/slideLayout" Target="../slideLayouts/slideLayout7.xml"/><Relationship Id="rId9" Type="http://schemas.openxmlformats.org/officeDocument/2006/relationships/slideLayout" Target="../slideLayouts/slideLayout12.xml"/><Relationship Id="rId14" Type="http://schemas.openxmlformats.org/officeDocument/2006/relationships/image" Target="../media/image4.sv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raphic 8">
            <a:extLst>
              <a:ext uri="{FF2B5EF4-FFF2-40B4-BE49-F238E27FC236}">
                <a16:creationId xmlns:a16="http://schemas.microsoft.com/office/drawing/2014/main" id="{F22908DA-2C9B-7903-B59E-556389996363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804638" y="307499"/>
            <a:ext cx="1031388" cy="670401"/>
          </a:xfrm>
          <a:prstGeom prst="rect">
            <a:avLst/>
          </a:prstGeom>
        </p:spPr>
      </p:pic>
      <p:pic>
        <p:nvPicPr>
          <p:cNvPr id="10" name="Graphic 9">
            <a:extLst>
              <a:ext uri="{FF2B5EF4-FFF2-40B4-BE49-F238E27FC236}">
                <a16:creationId xmlns:a16="http://schemas.microsoft.com/office/drawing/2014/main" id="{1D960EE8-BD84-2422-3BAD-086D20F5BC42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303213" y="4778644"/>
            <a:ext cx="8532000" cy="67746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86FDD5C0-3687-FA8A-356D-B88FA3D9103C}"/>
              </a:ext>
            </a:extLst>
          </p:cNvPr>
          <p:cNvSpPr txBox="1"/>
          <p:nvPr userDrawn="1"/>
        </p:nvSpPr>
        <p:spPr>
          <a:xfrm>
            <a:off x="303213" y="4368800"/>
            <a:ext cx="3155604" cy="422894"/>
          </a:xfrm>
          <a:prstGeom prst="rect">
            <a:avLst/>
          </a:prstGeom>
          <a:noFill/>
        </p:spPr>
        <p:txBody>
          <a:bodyPr wrap="none" lIns="0" tIns="0" rIns="0" bIns="0" rtlCol="0" anchor="ctr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600" dirty="0">
                <a:solidFill>
                  <a:schemeClr val="accent6"/>
                </a:solidFill>
                <a:latin typeface="+mn-lt"/>
                <a:cs typeface="Calibri Light" panose="020F0302020204030204" pitchFamily="34" charset="0"/>
              </a:rPr>
              <a:t>© Copyright Adapt IT Holdings Proprietary Limited (</a:t>
            </a:r>
            <a:r>
              <a:rPr lang="en-US" sz="600" dirty="0" err="1">
                <a:solidFill>
                  <a:schemeClr val="accent6"/>
                </a:solidFill>
                <a:latin typeface="+mn-lt"/>
                <a:cs typeface="Calibri Light" panose="020F0302020204030204" pitchFamily="34" charset="0"/>
              </a:rPr>
              <a:t>www.adaptit.com</a:t>
            </a:r>
            <a:r>
              <a:rPr lang="en-US" sz="600" dirty="0">
                <a:solidFill>
                  <a:schemeClr val="accent6"/>
                </a:solidFill>
                <a:latin typeface="+mn-lt"/>
                <a:cs typeface="Calibri Light" panose="020F0302020204030204" pitchFamily="34" charset="0"/>
              </a:rPr>
              <a:t>). All rights reserved.</a:t>
            </a:r>
            <a:endParaRPr lang="en-ZA" sz="600" dirty="0">
              <a:solidFill>
                <a:schemeClr val="accent6"/>
              </a:solidFill>
              <a:latin typeface="+mn-lt"/>
              <a:cs typeface="Calibri Light" panose="020F0302020204030204" pitchFamily="34" charset="0"/>
            </a:endParaRPr>
          </a:p>
        </p:txBody>
      </p:sp>
      <p:sp>
        <p:nvSpPr>
          <p:cNvPr id="173" name="Title Placeholder 1">
            <a:extLst>
              <a:ext uri="{FF2B5EF4-FFF2-40B4-BE49-F238E27FC236}">
                <a16:creationId xmlns:a16="http://schemas.microsoft.com/office/drawing/2014/main" id="{501D0D31-5A17-858A-DE0E-938709EEC8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3213" y="1291864"/>
            <a:ext cx="8532812" cy="1259053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/>
          <a:p>
            <a:r>
              <a:rPr lang="en-GB" dirty="0"/>
              <a:t>Click to edit Master title style</a:t>
            </a:r>
            <a:br>
              <a:rPr lang="en-GB" dirty="0"/>
            </a:br>
            <a:r>
              <a:rPr lang="en-GB" dirty="0"/>
              <a:t>Click to edit Master title style</a:t>
            </a:r>
          </a:p>
        </p:txBody>
      </p:sp>
      <p:sp>
        <p:nvSpPr>
          <p:cNvPr id="174" name="Text Placeholder 2">
            <a:extLst>
              <a:ext uri="{FF2B5EF4-FFF2-40B4-BE49-F238E27FC236}">
                <a16:creationId xmlns:a16="http://schemas.microsoft.com/office/drawing/2014/main" id="{F7B6E9FF-0A7E-92B3-FD53-02D3CDB6E09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03213" y="2821017"/>
            <a:ext cx="8532812" cy="154778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GB" dirty="0"/>
              <a:t>Click to edit Master text styles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13212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</p:sldLayoutIdLst>
  <p:txStyles>
    <p:titleStyle>
      <a:lvl1pPr algn="l" defTabSz="685800" rtl="0" eaLnBrk="1" latinLnBrk="0" hangingPunct="1">
        <a:lnSpc>
          <a:spcPts val="4860"/>
        </a:lnSpc>
        <a:spcBef>
          <a:spcPct val="0"/>
        </a:spcBef>
        <a:buNone/>
        <a:defRPr sz="48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685800" rtl="0" eaLnBrk="1" latinLnBrk="0" hangingPunct="1">
        <a:lnSpc>
          <a:spcPts val="2440"/>
        </a:lnSpc>
        <a:spcBef>
          <a:spcPts val="750"/>
        </a:spcBef>
        <a:buFont typeface="Arial" panose="020B0604020202020204" pitchFamily="34" charset="0"/>
        <a:buNone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indent="0" algn="l" defTabSz="685800" rtl="0" eaLnBrk="1" latinLnBrk="0" hangingPunct="1">
        <a:lnSpc>
          <a:spcPts val="2440"/>
        </a:lnSpc>
        <a:spcBef>
          <a:spcPts val="375"/>
        </a:spcBef>
        <a:buFont typeface="Arial" panose="020B0604020202020204" pitchFamily="34" charset="0"/>
        <a:buNone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indent="0" algn="l" defTabSz="685800" rtl="0" eaLnBrk="1" latinLnBrk="0" hangingPunct="1">
        <a:lnSpc>
          <a:spcPts val="2440"/>
        </a:lnSpc>
        <a:spcBef>
          <a:spcPts val="375"/>
        </a:spcBef>
        <a:buFont typeface="Arial" panose="020B0604020202020204" pitchFamily="34" charset="0"/>
        <a:buNone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indent="0" algn="l" defTabSz="685800" rtl="0" eaLnBrk="1" latinLnBrk="0" hangingPunct="1">
        <a:lnSpc>
          <a:spcPts val="2440"/>
        </a:lnSpc>
        <a:spcBef>
          <a:spcPts val="375"/>
        </a:spcBef>
        <a:buFont typeface="Arial" panose="020B0604020202020204" pitchFamily="34" charset="0"/>
        <a:buNone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0" algn="l" defTabSz="685800" rtl="0" eaLnBrk="1" latinLnBrk="0" hangingPunct="1">
        <a:lnSpc>
          <a:spcPts val="2440"/>
        </a:lnSpc>
        <a:spcBef>
          <a:spcPts val="375"/>
        </a:spcBef>
        <a:buFont typeface="Arial" panose="020B0604020202020204" pitchFamily="34" charset="0"/>
        <a:buNone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2" pos="191" userDrawn="1">
          <p15:clr>
            <a:srgbClr val="F26B43"/>
          </p15:clr>
        </p15:guide>
        <p15:guide id="3" pos="5566" userDrawn="1">
          <p15:clr>
            <a:srgbClr val="F26B43"/>
          </p15:clr>
        </p15:guide>
        <p15:guide id="6" orient="horz" pos="3049" userDrawn="1">
          <p15:clr>
            <a:srgbClr val="F26B43"/>
          </p15:clr>
        </p15:guide>
        <p15:guide id="7" orient="horz" pos="2752" userDrawn="1">
          <p15:clr>
            <a:srgbClr val="F26B43"/>
          </p15:clr>
        </p15:guide>
        <p15:guide id="8" orient="horz" pos="196" userDrawn="1">
          <p15:clr>
            <a:srgbClr val="F26B43"/>
          </p15:clr>
        </p15:guide>
        <p15:guide id="9" orient="horz" pos="805" userDrawn="1">
          <p15:clr>
            <a:srgbClr val="F26B43"/>
          </p15:clr>
        </p15:guide>
        <p15:guide id="10" orient="horz" pos="1780" userDrawn="1">
          <p15:clr>
            <a:srgbClr val="F26B43"/>
          </p15:clr>
        </p15:guide>
        <p15:guide id="11" orient="horz" pos="616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3213" y="799392"/>
            <a:ext cx="8532812" cy="662483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/>
          <a:p>
            <a:r>
              <a:rPr lang="en-GB" dirty="0"/>
              <a:t>Click to edit Master title style</a:t>
            </a:r>
            <a:br>
              <a:rPr lang="en-GB" dirty="0"/>
            </a:br>
            <a:r>
              <a:rPr lang="en-GB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3213" y="1712317"/>
            <a:ext cx="8532812" cy="265648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D3780AAD-3A7F-FD6D-0EAA-99F7E386BCF8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03213" y="4778644"/>
            <a:ext cx="8532000" cy="67746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55BFE9C-162F-8C65-57FC-4B9F16A072C4}"/>
              </a:ext>
            </a:extLst>
          </p:cNvPr>
          <p:cNvSpPr txBox="1"/>
          <p:nvPr userDrawn="1"/>
        </p:nvSpPr>
        <p:spPr>
          <a:xfrm>
            <a:off x="303213" y="4368800"/>
            <a:ext cx="3155604" cy="422894"/>
          </a:xfrm>
          <a:prstGeom prst="rect">
            <a:avLst/>
          </a:prstGeom>
          <a:noFill/>
        </p:spPr>
        <p:txBody>
          <a:bodyPr wrap="none" lIns="0" tIns="0" rIns="0" bIns="0" rtlCol="0" anchor="ctr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600" dirty="0">
                <a:solidFill>
                  <a:schemeClr val="accent6"/>
                </a:solidFill>
                <a:latin typeface="+mn-lt"/>
                <a:cs typeface="Calibri Light" panose="020F0302020204030204" pitchFamily="34" charset="0"/>
              </a:rPr>
              <a:t>© Copyright Adapt IT Holdings Proprietary Limited (</a:t>
            </a:r>
            <a:r>
              <a:rPr lang="en-US" sz="600" dirty="0" err="1">
                <a:solidFill>
                  <a:schemeClr val="accent6"/>
                </a:solidFill>
                <a:latin typeface="+mn-lt"/>
                <a:cs typeface="Calibri Light" panose="020F0302020204030204" pitchFamily="34" charset="0"/>
              </a:rPr>
              <a:t>www.adaptit.com</a:t>
            </a:r>
            <a:r>
              <a:rPr lang="en-US" sz="600" dirty="0">
                <a:solidFill>
                  <a:schemeClr val="accent6"/>
                </a:solidFill>
                <a:latin typeface="+mn-lt"/>
                <a:cs typeface="Calibri Light" panose="020F0302020204030204" pitchFamily="34" charset="0"/>
              </a:rPr>
              <a:t>). All rights reserved.</a:t>
            </a:r>
            <a:endParaRPr lang="en-ZA" sz="600" dirty="0">
              <a:solidFill>
                <a:schemeClr val="accent6"/>
              </a:solidFill>
              <a:latin typeface="+mn-lt"/>
              <a:cs typeface="Calibri Light" panose="020F0302020204030204" pitchFamily="34" charset="0"/>
            </a:endParaRPr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A4FC1589-AB22-9F28-70D1-97D0603AE637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8495895" y="415370"/>
            <a:ext cx="233165" cy="2831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81211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684" r:id="rId2"/>
  </p:sldLayoutIdLst>
  <p:txStyles>
    <p:titleStyle>
      <a:lvl1pPr algn="l" defTabSz="685800" rtl="0" eaLnBrk="1" latinLnBrk="0" hangingPunct="1">
        <a:lnSpc>
          <a:spcPts val="2260"/>
        </a:lnSpc>
        <a:spcBef>
          <a:spcPct val="0"/>
        </a:spcBef>
        <a:buNone/>
        <a:defRPr sz="1800" b="1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685800" rtl="0" eaLnBrk="1" latinLnBrk="0" hangingPunct="1">
        <a:lnSpc>
          <a:spcPts val="1440"/>
        </a:lnSpc>
        <a:spcBef>
          <a:spcPts val="0"/>
        </a:spcBef>
        <a:buFont typeface="Arial" panose="020B0604020202020204" pitchFamily="34" charset="0"/>
        <a:buNone/>
        <a:defRPr sz="120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indent="0" algn="l" defTabSz="685800" rtl="0" eaLnBrk="1" latinLnBrk="0" hangingPunct="1">
        <a:lnSpc>
          <a:spcPts val="1640"/>
        </a:lnSpc>
        <a:spcBef>
          <a:spcPts val="375"/>
        </a:spcBef>
        <a:buFont typeface="Arial" panose="020B0604020202020204" pitchFamily="34" charset="0"/>
        <a:buNone/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indent="0" algn="l" defTabSz="685800" rtl="0" eaLnBrk="1" latinLnBrk="0" hangingPunct="1">
        <a:lnSpc>
          <a:spcPts val="1640"/>
        </a:lnSpc>
        <a:spcBef>
          <a:spcPts val="375"/>
        </a:spcBef>
        <a:buFont typeface="Arial" panose="020B0604020202020204" pitchFamily="34" charset="0"/>
        <a:buNone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indent="0" algn="l" defTabSz="685800" rtl="0" eaLnBrk="1" latinLnBrk="0" hangingPunct="1">
        <a:lnSpc>
          <a:spcPts val="1640"/>
        </a:lnSpc>
        <a:spcBef>
          <a:spcPts val="375"/>
        </a:spcBef>
        <a:buFont typeface="Arial" panose="020B0604020202020204" pitchFamily="34" charset="0"/>
        <a:buNone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0" algn="l" defTabSz="685800" rtl="0" eaLnBrk="1" latinLnBrk="0" hangingPunct="1">
        <a:lnSpc>
          <a:spcPts val="1640"/>
        </a:lnSpc>
        <a:spcBef>
          <a:spcPts val="375"/>
        </a:spcBef>
        <a:buFont typeface="Arial" panose="020B0604020202020204" pitchFamily="34" charset="0"/>
        <a:buNone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2" pos="191" userDrawn="1">
          <p15:clr>
            <a:srgbClr val="F26B43"/>
          </p15:clr>
        </p15:guide>
        <p15:guide id="3" pos="5566" userDrawn="1">
          <p15:clr>
            <a:srgbClr val="F26B43"/>
          </p15:clr>
        </p15:guide>
        <p15:guide id="6" orient="horz" pos="3049" userDrawn="1">
          <p15:clr>
            <a:srgbClr val="F26B43"/>
          </p15:clr>
        </p15:guide>
        <p15:guide id="7" orient="horz" pos="2752" userDrawn="1">
          <p15:clr>
            <a:srgbClr val="F26B43"/>
          </p15:clr>
        </p15:guide>
        <p15:guide id="8" orient="horz" pos="196" userDrawn="1">
          <p15:clr>
            <a:srgbClr val="F26B43"/>
          </p15:clr>
        </p15:guide>
        <p15:guide id="9" orient="horz" pos="502" userDrawn="1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3213" y="914648"/>
            <a:ext cx="8532812" cy="662483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/>
          <a:p>
            <a:r>
              <a:rPr lang="en-GB" dirty="0"/>
              <a:t>Click to edit Master title style</a:t>
            </a:r>
            <a:br>
              <a:rPr lang="en-GB" dirty="0"/>
            </a:br>
            <a:r>
              <a:rPr lang="en-GB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3213" y="1712317"/>
            <a:ext cx="8532812" cy="265648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D3780AAD-3A7F-FD6D-0EAA-99F7E386BCF8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303213" y="4778644"/>
            <a:ext cx="8532000" cy="67746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55BFE9C-162F-8C65-57FC-4B9F16A072C4}"/>
              </a:ext>
            </a:extLst>
          </p:cNvPr>
          <p:cNvSpPr txBox="1"/>
          <p:nvPr userDrawn="1"/>
        </p:nvSpPr>
        <p:spPr>
          <a:xfrm>
            <a:off x="303213" y="4368800"/>
            <a:ext cx="3155604" cy="422894"/>
          </a:xfrm>
          <a:prstGeom prst="rect">
            <a:avLst/>
          </a:prstGeom>
          <a:noFill/>
        </p:spPr>
        <p:txBody>
          <a:bodyPr wrap="none" lIns="0" tIns="0" rIns="0" bIns="0" rtlCol="0" anchor="ctr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600" dirty="0">
                <a:solidFill>
                  <a:schemeClr val="accent6"/>
                </a:solidFill>
                <a:latin typeface="+mn-lt"/>
                <a:cs typeface="Calibri Light" panose="020F0302020204030204" pitchFamily="34" charset="0"/>
              </a:rPr>
              <a:t>© Copyright Adapt IT Holdings Proprietary Limited (</a:t>
            </a:r>
            <a:r>
              <a:rPr lang="en-US" sz="600" dirty="0" err="1">
                <a:solidFill>
                  <a:schemeClr val="accent6"/>
                </a:solidFill>
                <a:latin typeface="+mn-lt"/>
                <a:cs typeface="Calibri Light" panose="020F0302020204030204" pitchFamily="34" charset="0"/>
              </a:rPr>
              <a:t>www.adaptit.com</a:t>
            </a:r>
            <a:r>
              <a:rPr lang="en-US" sz="600" dirty="0">
                <a:solidFill>
                  <a:schemeClr val="accent6"/>
                </a:solidFill>
                <a:latin typeface="+mn-lt"/>
                <a:cs typeface="Calibri Light" panose="020F0302020204030204" pitchFamily="34" charset="0"/>
              </a:rPr>
              <a:t>). All rights reserved.</a:t>
            </a:r>
            <a:endParaRPr lang="en-ZA" sz="600" dirty="0">
              <a:solidFill>
                <a:schemeClr val="accent6"/>
              </a:solidFill>
              <a:latin typeface="+mn-lt"/>
              <a:cs typeface="Calibri Light" panose="020F0302020204030204" pitchFamily="34" charset="0"/>
            </a:endParaRPr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A4FC1589-AB22-9F28-70D1-97D0603AE637}"/>
              </a:ext>
            </a:extLst>
          </p:cNvPr>
          <p:cNvPicPr>
            <a:picLocks noChangeAspect="1"/>
          </p:cNvPicPr>
          <p:nvPr userDrawn="1"/>
        </p:nvPicPr>
        <p:blipFill>
          <a:blip r:embed="rId15">
            <a:extLs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8495895" y="415370"/>
            <a:ext cx="233165" cy="283129"/>
          </a:xfrm>
          <a:prstGeom prst="rect">
            <a:avLst/>
          </a:prstGeom>
        </p:spPr>
      </p:pic>
      <p:pic>
        <p:nvPicPr>
          <p:cNvPr id="10" name="Graphic 9">
            <a:extLst>
              <a:ext uri="{FF2B5EF4-FFF2-40B4-BE49-F238E27FC236}">
                <a16:creationId xmlns:a16="http://schemas.microsoft.com/office/drawing/2014/main" id="{C5E65212-D60E-D70B-5F67-EF52F0F68AC0}"/>
              </a:ext>
            </a:extLst>
          </p:cNvPr>
          <p:cNvPicPr>
            <a:picLocks noChangeAspect="1"/>
          </p:cNvPicPr>
          <p:nvPr userDrawn="1"/>
        </p:nvPicPr>
        <p:blipFill>
          <a:blip r:embed="rId17">
            <a:extLst>
              <a:ext uri="{96DAC541-7B7A-43D3-8B79-37D633B846F1}">
                <asvg:svgBlip xmlns:asvg="http://schemas.microsoft.com/office/drawing/2016/SVG/main" r:embed="rId18"/>
              </a:ext>
            </a:extLst>
          </a:blip>
          <a:stretch>
            <a:fillRect/>
          </a:stretch>
        </p:blipFill>
        <p:spPr>
          <a:xfrm>
            <a:off x="303213" y="411935"/>
            <a:ext cx="286563" cy="28656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9A86F74-682D-6FAD-F635-C7F15B361A48}"/>
              </a:ext>
            </a:extLst>
          </p:cNvPr>
          <p:cNvPicPr>
            <a:picLocks noChangeAspect="1"/>
          </p:cNvPicPr>
          <p:nvPr userDrawn="1"/>
        </p:nvPicPr>
        <p:blipFill>
          <a:blip r:embed="rId19"/>
          <a:srcRect/>
          <a:stretch/>
        </p:blipFill>
        <p:spPr>
          <a:xfrm>
            <a:off x="694971" y="415370"/>
            <a:ext cx="1353991" cy="283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96627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4" r:id="rId1"/>
    <p:sldLayoutId id="2147483690" r:id="rId2"/>
    <p:sldLayoutId id="2147483691" r:id="rId3"/>
    <p:sldLayoutId id="2147483692" r:id="rId4"/>
    <p:sldLayoutId id="2147483693" r:id="rId5"/>
    <p:sldLayoutId id="2147483694" r:id="rId6"/>
    <p:sldLayoutId id="2147483695" r:id="rId7"/>
    <p:sldLayoutId id="2147483696" r:id="rId8"/>
    <p:sldLayoutId id="2147483697" r:id="rId9"/>
    <p:sldLayoutId id="2147483698" r:id="rId10"/>
    <p:sldLayoutId id="2147483699" r:id="rId11"/>
  </p:sldLayoutIdLst>
  <p:txStyles>
    <p:titleStyle>
      <a:lvl1pPr algn="l" defTabSz="685800" rtl="0" eaLnBrk="1" latinLnBrk="0" hangingPunct="1">
        <a:lnSpc>
          <a:spcPts val="2260"/>
        </a:lnSpc>
        <a:spcBef>
          <a:spcPct val="0"/>
        </a:spcBef>
        <a:buNone/>
        <a:defRPr sz="1800" b="1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685800" rtl="0" eaLnBrk="1" latinLnBrk="0" hangingPunct="1">
        <a:lnSpc>
          <a:spcPts val="1440"/>
        </a:lnSpc>
        <a:spcBef>
          <a:spcPts val="0"/>
        </a:spcBef>
        <a:buFont typeface="Arial" panose="020B0604020202020204" pitchFamily="34" charset="0"/>
        <a:buNone/>
        <a:defRPr sz="120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indent="0" algn="l" defTabSz="685800" rtl="0" eaLnBrk="1" latinLnBrk="0" hangingPunct="1">
        <a:lnSpc>
          <a:spcPts val="1640"/>
        </a:lnSpc>
        <a:spcBef>
          <a:spcPts val="375"/>
        </a:spcBef>
        <a:buFont typeface="Arial" panose="020B0604020202020204" pitchFamily="34" charset="0"/>
        <a:buNone/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indent="0" algn="l" defTabSz="685800" rtl="0" eaLnBrk="1" latinLnBrk="0" hangingPunct="1">
        <a:lnSpc>
          <a:spcPts val="1640"/>
        </a:lnSpc>
        <a:spcBef>
          <a:spcPts val="375"/>
        </a:spcBef>
        <a:buFont typeface="Arial" panose="020B0604020202020204" pitchFamily="34" charset="0"/>
        <a:buNone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indent="0" algn="l" defTabSz="685800" rtl="0" eaLnBrk="1" latinLnBrk="0" hangingPunct="1">
        <a:lnSpc>
          <a:spcPts val="1640"/>
        </a:lnSpc>
        <a:spcBef>
          <a:spcPts val="375"/>
        </a:spcBef>
        <a:buFont typeface="Arial" panose="020B0604020202020204" pitchFamily="34" charset="0"/>
        <a:buNone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0" algn="l" defTabSz="685800" rtl="0" eaLnBrk="1" latinLnBrk="0" hangingPunct="1">
        <a:lnSpc>
          <a:spcPts val="1640"/>
        </a:lnSpc>
        <a:spcBef>
          <a:spcPts val="375"/>
        </a:spcBef>
        <a:buFont typeface="Arial" panose="020B0604020202020204" pitchFamily="34" charset="0"/>
        <a:buNone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2" pos="191" userDrawn="1">
          <p15:clr>
            <a:srgbClr val="F26B43"/>
          </p15:clr>
        </p15:guide>
        <p15:guide id="3" pos="5566" userDrawn="1">
          <p15:clr>
            <a:srgbClr val="F26B43"/>
          </p15:clr>
        </p15:guide>
        <p15:guide id="6" orient="horz" pos="3049" userDrawn="1">
          <p15:clr>
            <a:srgbClr val="F26B43"/>
          </p15:clr>
        </p15:guide>
        <p15:guide id="7" orient="horz" pos="2752" userDrawn="1">
          <p15:clr>
            <a:srgbClr val="F26B43"/>
          </p15:clr>
        </p15:guide>
        <p15:guide id="8" orient="horz" pos="196" userDrawn="1">
          <p15:clr>
            <a:srgbClr val="F26B43"/>
          </p15:clr>
        </p15:guide>
        <p15:guide id="9" orient="horz" pos="502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raphic 19">
            <a:extLst>
              <a:ext uri="{FF2B5EF4-FFF2-40B4-BE49-F238E27FC236}">
                <a16:creationId xmlns:a16="http://schemas.microsoft.com/office/drawing/2014/main" id="{3E32CA38-96D8-3280-65E2-E938F0CFB978}"/>
              </a:ext>
            </a:extLst>
          </p:cNvPr>
          <p:cNvSpPr/>
          <p:nvPr/>
        </p:nvSpPr>
        <p:spPr>
          <a:xfrm>
            <a:off x="-2976309" y="1362267"/>
            <a:ext cx="1779343" cy="2152458"/>
          </a:xfrm>
          <a:custGeom>
            <a:avLst/>
            <a:gdLst>
              <a:gd name="connsiteX0" fmla="*/ 6088772 w 7888251"/>
              <a:gd name="connsiteY0" fmla="*/ 9538228 h 9542357"/>
              <a:gd name="connsiteX1" fmla="*/ 5228461 w 7888251"/>
              <a:gd name="connsiteY1" fmla="*/ 9315256 h 9542357"/>
              <a:gd name="connsiteX2" fmla="*/ 4368151 w 7888251"/>
              <a:gd name="connsiteY2" fmla="*/ 8237560 h 9542357"/>
              <a:gd name="connsiteX3" fmla="*/ 4368151 w 7888251"/>
              <a:gd name="connsiteY3" fmla="*/ 8229303 h 9542357"/>
              <a:gd name="connsiteX4" fmla="*/ 3516073 w 7888251"/>
              <a:gd name="connsiteY4" fmla="*/ 5041635 h 9542357"/>
              <a:gd name="connsiteX5" fmla="*/ 2766903 w 7888251"/>
              <a:gd name="connsiteY5" fmla="*/ 7845296 h 9542357"/>
              <a:gd name="connsiteX6" fmla="*/ 2087710 w 7888251"/>
              <a:gd name="connsiteY6" fmla="*/ 8687632 h 9542357"/>
              <a:gd name="connsiteX7" fmla="*/ 1013351 w 7888251"/>
              <a:gd name="connsiteY7" fmla="*/ 8803248 h 9542357"/>
              <a:gd name="connsiteX8" fmla="*/ 173622 w 7888251"/>
              <a:gd name="connsiteY8" fmla="*/ 8121946 h 9542357"/>
              <a:gd name="connsiteX9" fmla="*/ 58365 w 7888251"/>
              <a:gd name="connsiteY9" fmla="*/ 7048379 h 9542357"/>
              <a:gd name="connsiteX10" fmla="*/ 1289144 w 7888251"/>
              <a:gd name="connsiteY10" fmla="*/ 2419654 h 9542357"/>
              <a:gd name="connsiteX11" fmla="*/ 2507575 w 7888251"/>
              <a:gd name="connsiteY11" fmla="*/ 1482348 h 9542357"/>
              <a:gd name="connsiteX12" fmla="*/ 3446095 w 7888251"/>
              <a:gd name="connsiteY12" fmla="*/ 1895258 h 9542357"/>
              <a:gd name="connsiteX13" fmla="*/ 3701307 w 7888251"/>
              <a:gd name="connsiteY13" fmla="*/ 937306 h 9542357"/>
              <a:gd name="connsiteX14" fmla="*/ 4919737 w 7888251"/>
              <a:gd name="connsiteY14" fmla="*/ 0 h 9542357"/>
              <a:gd name="connsiteX15" fmla="*/ 6138168 w 7888251"/>
              <a:gd name="connsiteY15" fmla="*/ 937306 h 9542357"/>
              <a:gd name="connsiteX16" fmla="*/ 7817626 w 7888251"/>
              <a:gd name="connsiteY16" fmla="*/ 7238318 h 9542357"/>
              <a:gd name="connsiteX17" fmla="*/ 7665321 w 7888251"/>
              <a:gd name="connsiteY17" fmla="*/ 8605051 h 9542357"/>
              <a:gd name="connsiteX18" fmla="*/ 6590963 w 7888251"/>
              <a:gd name="connsiteY18" fmla="*/ 9468033 h 9542357"/>
              <a:gd name="connsiteX19" fmla="*/ 6084656 w 7888251"/>
              <a:gd name="connsiteY19" fmla="*/ 9542357 h 9542357"/>
              <a:gd name="connsiteX20" fmla="*/ 5211996 w 7888251"/>
              <a:gd name="connsiteY20" fmla="*/ 7993944 h 9542357"/>
              <a:gd name="connsiteX21" fmla="*/ 5648326 w 7888251"/>
              <a:gd name="connsiteY21" fmla="*/ 8538985 h 9542357"/>
              <a:gd name="connsiteX22" fmla="*/ 6348100 w 7888251"/>
              <a:gd name="connsiteY22" fmla="*/ 8617438 h 9542357"/>
              <a:gd name="connsiteX23" fmla="*/ 6895570 w 7888251"/>
              <a:gd name="connsiteY23" fmla="*/ 8175624 h 9542357"/>
              <a:gd name="connsiteX24" fmla="*/ 6973781 w 7888251"/>
              <a:gd name="connsiteY24" fmla="*/ 7473677 h 9542357"/>
              <a:gd name="connsiteX25" fmla="*/ 6973781 w 7888251"/>
              <a:gd name="connsiteY25" fmla="*/ 7465419 h 9542357"/>
              <a:gd name="connsiteX26" fmla="*/ 5286090 w 7888251"/>
              <a:gd name="connsiteY26" fmla="*/ 1164407 h 9542357"/>
              <a:gd name="connsiteX27" fmla="*/ 4915621 w 7888251"/>
              <a:gd name="connsiteY27" fmla="*/ 879499 h 9542357"/>
              <a:gd name="connsiteX28" fmla="*/ 4545153 w 7888251"/>
              <a:gd name="connsiteY28" fmla="*/ 1164407 h 9542357"/>
              <a:gd name="connsiteX29" fmla="*/ 3964752 w 7888251"/>
              <a:gd name="connsiteY29" fmla="*/ 3336315 h 9542357"/>
              <a:gd name="connsiteX30" fmla="*/ 5207880 w 7888251"/>
              <a:gd name="connsiteY30" fmla="*/ 7998072 h 9542357"/>
              <a:gd name="connsiteX31" fmla="*/ 2507575 w 7888251"/>
              <a:gd name="connsiteY31" fmla="*/ 2365976 h 9542357"/>
              <a:gd name="connsiteX32" fmla="*/ 2141222 w 7888251"/>
              <a:gd name="connsiteY32" fmla="*/ 2650884 h 9542357"/>
              <a:gd name="connsiteX33" fmla="*/ 902210 w 7888251"/>
              <a:gd name="connsiteY33" fmla="*/ 7296125 h 9542357"/>
              <a:gd name="connsiteX34" fmla="*/ 943374 w 7888251"/>
              <a:gd name="connsiteY34" fmla="*/ 7700777 h 9542357"/>
              <a:gd name="connsiteX35" fmla="*/ 1260330 w 7888251"/>
              <a:gd name="connsiteY35" fmla="*/ 7956782 h 9542357"/>
              <a:gd name="connsiteX36" fmla="*/ 1663729 w 7888251"/>
              <a:gd name="connsiteY36" fmla="*/ 7915491 h 9542357"/>
              <a:gd name="connsiteX37" fmla="*/ 1918941 w 7888251"/>
              <a:gd name="connsiteY37" fmla="*/ 7601679 h 9542357"/>
              <a:gd name="connsiteX38" fmla="*/ 3059161 w 7888251"/>
              <a:gd name="connsiteY38" fmla="*/ 3336315 h 9542357"/>
              <a:gd name="connsiteX39" fmla="*/ 2878043 w 7888251"/>
              <a:gd name="connsiteY39" fmla="*/ 2650884 h 9542357"/>
              <a:gd name="connsiteX40" fmla="*/ 2507575 w 7888251"/>
              <a:gd name="connsiteY40" fmla="*/ 2365976 h 95423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7888251" h="9542357">
                <a:moveTo>
                  <a:pt x="6088772" y="9538228"/>
                </a:moveTo>
                <a:cubicBezTo>
                  <a:pt x="5792397" y="9538228"/>
                  <a:pt x="5496022" y="9463904"/>
                  <a:pt x="5228461" y="9315256"/>
                </a:cubicBezTo>
                <a:cubicBezTo>
                  <a:pt x="4808597" y="9084027"/>
                  <a:pt x="4499873" y="8700020"/>
                  <a:pt x="4368151" y="8237560"/>
                </a:cubicBezTo>
                <a:lnTo>
                  <a:pt x="4368151" y="8229303"/>
                </a:lnTo>
                <a:cubicBezTo>
                  <a:pt x="4368151" y="8229303"/>
                  <a:pt x="3516073" y="5041635"/>
                  <a:pt x="3516073" y="5041635"/>
                </a:cubicBezTo>
                <a:lnTo>
                  <a:pt x="2766903" y="7845296"/>
                </a:lnTo>
                <a:cubicBezTo>
                  <a:pt x="2659878" y="8208657"/>
                  <a:pt x="2421132" y="8505953"/>
                  <a:pt x="2087710" y="8687632"/>
                </a:cubicBezTo>
                <a:cubicBezTo>
                  <a:pt x="1758405" y="8869313"/>
                  <a:pt x="1375587" y="8910604"/>
                  <a:pt x="1013351" y="8803248"/>
                </a:cubicBezTo>
                <a:cubicBezTo>
                  <a:pt x="651115" y="8695891"/>
                  <a:pt x="354740" y="8456403"/>
                  <a:pt x="173622" y="8121946"/>
                </a:cubicBezTo>
                <a:cubicBezTo>
                  <a:pt x="-7496" y="7791617"/>
                  <a:pt x="-48659" y="7411740"/>
                  <a:pt x="58365" y="7048379"/>
                </a:cubicBezTo>
                <a:lnTo>
                  <a:pt x="1289144" y="2419654"/>
                </a:lnTo>
                <a:cubicBezTo>
                  <a:pt x="1437332" y="1858097"/>
                  <a:pt x="1927174" y="1482348"/>
                  <a:pt x="2507575" y="1482348"/>
                </a:cubicBezTo>
                <a:cubicBezTo>
                  <a:pt x="2878043" y="1482348"/>
                  <a:pt x="3211465" y="1635125"/>
                  <a:pt x="3446095" y="1895258"/>
                </a:cubicBezTo>
                <a:lnTo>
                  <a:pt x="3701307" y="937306"/>
                </a:lnTo>
                <a:cubicBezTo>
                  <a:pt x="3849494" y="375748"/>
                  <a:pt x="4339337" y="0"/>
                  <a:pt x="4919737" y="0"/>
                </a:cubicBezTo>
                <a:cubicBezTo>
                  <a:pt x="5500138" y="0"/>
                  <a:pt x="5989980" y="375748"/>
                  <a:pt x="6138168" y="937306"/>
                </a:cubicBezTo>
                <a:lnTo>
                  <a:pt x="7817626" y="7238318"/>
                </a:lnTo>
                <a:cubicBezTo>
                  <a:pt x="7949348" y="7700777"/>
                  <a:pt x="7895836" y="8183882"/>
                  <a:pt x="7665321" y="8605051"/>
                </a:cubicBezTo>
                <a:cubicBezTo>
                  <a:pt x="7434808" y="9026220"/>
                  <a:pt x="7051990" y="9335902"/>
                  <a:pt x="6590963" y="9468033"/>
                </a:cubicBezTo>
                <a:cubicBezTo>
                  <a:pt x="6426310" y="9517582"/>
                  <a:pt x="6253425" y="9542357"/>
                  <a:pt x="6084656" y="9542357"/>
                </a:cubicBezTo>
                <a:close/>
                <a:moveTo>
                  <a:pt x="5211996" y="7993944"/>
                </a:moveTo>
                <a:cubicBezTo>
                  <a:pt x="5281973" y="8229303"/>
                  <a:pt x="5438394" y="8423370"/>
                  <a:pt x="5648326" y="8538985"/>
                </a:cubicBezTo>
                <a:cubicBezTo>
                  <a:pt x="5862374" y="8658729"/>
                  <a:pt x="6109354" y="8683504"/>
                  <a:pt x="6348100" y="8617438"/>
                </a:cubicBezTo>
                <a:cubicBezTo>
                  <a:pt x="6582730" y="8547243"/>
                  <a:pt x="6776197" y="8390337"/>
                  <a:pt x="6895570" y="8175624"/>
                </a:cubicBezTo>
                <a:cubicBezTo>
                  <a:pt x="7014943" y="7960911"/>
                  <a:pt x="7039642" y="7713165"/>
                  <a:pt x="6973781" y="7473677"/>
                </a:cubicBezTo>
                <a:lnTo>
                  <a:pt x="6973781" y="7465419"/>
                </a:lnTo>
                <a:cubicBezTo>
                  <a:pt x="6973781" y="7465419"/>
                  <a:pt x="5286090" y="1164407"/>
                  <a:pt x="5286090" y="1164407"/>
                </a:cubicBezTo>
                <a:cubicBezTo>
                  <a:pt x="5216112" y="900145"/>
                  <a:pt x="4985598" y="879499"/>
                  <a:pt x="4915621" y="879499"/>
                </a:cubicBezTo>
                <a:cubicBezTo>
                  <a:pt x="4845644" y="879499"/>
                  <a:pt x="4619246" y="900145"/>
                  <a:pt x="4545153" y="1164407"/>
                </a:cubicBezTo>
                <a:lnTo>
                  <a:pt x="3964752" y="3336315"/>
                </a:lnTo>
                <a:lnTo>
                  <a:pt x="5207880" y="7998072"/>
                </a:lnTo>
                <a:close/>
                <a:moveTo>
                  <a:pt x="2507575" y="2365976"/>
                </a:moveTo>
                <a:cubicBezTo>
                  <a:pt x="2437597" y="2365976"/>
                  <a:pt x="2211200" y="2386622"/>
                  <a:pt x="2141222" y="2650884"/>
                </a:cubicBezTo>
                <a:lnTo>
                  <a:pt x="902210" y="7296125"/>
                </a:lnTo>
                <a:cubicBezTo>
                  <a:pt x="861047" y="7432386"/>
                  <a:pt x="877513" y="7576905"/>
                  <a:pt x="943374" y="7700777"/>
                </a:cubicBezTo>
                <a:cubicBezTo>
                  <a:pt x="1009235" y="7824650"/>
                  <a:pt x="1124492" y="7915491"/>
                  <a:pt x="1260330" y="7956782"/>
                </a:cubicBezTo>
                <a:cubicBezTo>
                  <a:pt x="1396169" y="7998072"/>
                  <a:pt x="1540240" y="7981556"/>
                  <a:pt x="1663729" y="7915491"/>
                </a:cubicBezTo>
                <a:cubicBezTo>
                  <a:pt x="1787219" y="7849425"/>
                  <a:pt x="1877778" y="7737939"/>
                  <a:pt x="1918941" y="7601679"/>
                </a:cubicBezTo>
                <a:lnTo>
                  <a:pt x="3059161" y="3336315"/>
                </a:lnTo>
                <a:lnTo>
                  <a:pt x="2878043" y="2650884"/>
                </a:lnTo>
                <a:cubicBezTo>
                  <a:pt x="2808066" y="2386622"/>
                  <a:pt x="2577552" y="2365976"/>
                  <a:pt x="2507575" y="2365976"/>
                </a:cubicBezTo>
                <a:close/>
              </a:path>
            </a:pathLst>
          </a:custGeom>
          <a:solidFill>
            <a:schemeClr val="tx1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pic>
        <p:nvPicPr>
          <p:cNvPr id="15" name="Graphic 14">
            <a:extLst>
              <a:ext uri="{FF2B5EF4-FFF2-40B4-BE49-F238E27FC236}">
                <a16:creationId xmlns:a16="http://schemas.microsoft.com/office/drawing/2014/main" id="{0CE92656-77C0-39F0-5F42-CA56F7B92B4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804638" y="307499"/>
            <a:ext cx="1031388" cy="670401"/>
          </a:xfrm>
          <a:prstGeom prst="rect">
            <a:avLst/>
          </a:prstGeom>
        </p:spPr>
      </p:pic>
      <p:sp>
        <p:nvSpPr>
          <p:cNvPr id="6" name="Text Placeholder 4">
            <a:extLst>
              <a:ext uri="{FF2B5EF4-FFF2-40B4-BE49-F238E27FC236}">
                <a16:creationId xmlns:a16="http://schemas.microsoft.com/office/drawing/2014/main" id="{D4587BBB-5E93-A3D9-A0C4-2C4FA419A74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>
              <a:lnSpc>
                <a:spcPts val="1660"/>
              </a:lnSpc>
            </a:pPr>
            <a:r>
              <a:rPr lang="en-GB" sz="1200" b="1" dirty="0"/>
              <a:t>ITSUG 2026 – Session 60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A318EDB0-AD70-7082-81BA-57ADBC3F83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sz="4000" dirty="0"/>
              <a:t>Server Patch updates &amp;  Application Security  information </a:t>
            </a:r>
          </a:p>
        </p:txBody>
      </p:sp>
    </p:spTree>
    <p:extLst>
      <p:ext uri="{BB962C8B-B14F-4D97-AF65-F5344CB8AC3E}">
        <p14:creationId xmlns:p14="http://schemas.microsoft.com/office/powerpoint/2010/main" val="340354448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33397D75-8B3C-4633-B58F-F2E0875FCD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08714" y="332345"/>
            <a:ext cx="4321810" cy="481013"/>
          </a:xfrm>
        </p:spPr>
        <p:txBody>
          <a:bodyPr/>
          <a:lstStyle/>
          <a:p>
            <a:pPr algn="ctr"/>
            <a:r>
              <a:rPr lang="en-GB" b="0" dirty="0"/>
              <a:t>CVSS: Putting a Number on Your Nightmares</a:t>
            </a:r>
          </a:p>
        </p:txBody>
      </p:sp>
      <p:sp>
        <p:nvSpPr>
          <p:cNvPr id="9" name="Shape 2">
            <a:extLst>
              <a:ext uri="{FF2B5EF4-FFF2-40B4-BE49-F238E27FC236}">
                <a16:creationId xmlns:a16="http://schemas.microsoft.com/office/drawing/2014/main" id="{DE8AAFCC-5661-1049-DA7F-294CF34EE129}"/>
              </a:ext>
            </a:extLst>
          </p:cNvPr>
          <p:cNvSpPr/>
          <p:nvPr/>
        </p:nvSpPr>
        <p:spPr>
          <a:xfrm>
            <a:off x="274320" y="1325266"/>
            <a:ext cx="2502535" cy="777240"/>
          </a:xfrm>
          <a:prstGeom prst="rect">
            <a:avLst/>
          </a:prstGeom>
          <a:solidFill>
            <a:srgbClr val="8B0000"/>
          </a:solidFill>
          <a:ln w="12700">
            <a:solidFill>
              <a:srgbClr val="8B0000"/>
            </a:solidFill>
            <a:prstDash val="solid"/>
          </a:ln>
        </p:spPr>
        <p:txBody>
          <a:bodyPr/>
          <a:lstStyle/>
          <a:p>
            <a:endParaRPr lang="en-ZA"/>
          </a:p>
        </p:txBody>
      </p:sp>
      <p:sp>
        <p:nvSpPr>
          <p:cNvPr id="10" name="Text 3">
            <a:extLst>
              <a:ext uri="{FF2B5EF4-FFF2-40B4-BE49-F238E27FC236}">
                <a16:creationId xmlns:a16="http://schemas.microsoft.com/office/drawing/2014/main" id="{AFEBEC8A-047B-4C86-8B92-A994B77C63A8}"/>
              </a:ext>
            </a:extLst>
          </p:cNvPr>
          <p:cNvSpPr/>
          <p:nvPr/>
        </p:nvSpPr>
        <p:spPr>
          <a:xfrm>
            <a:off x="274320" y="1370986"/>
            <a:ext cx="256032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4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CRITICAL</a:t>
            </a:r>
            <a:endParaRPr lang="en-US" sz="1400" dirty="0"/>
          </a:p>
        </p:txBody>
      </p:sp>
      <p:sp>
        <p:nvSpPr>
          <p:cNvPr id="11" name="Text 4">
            <a:extLst>
              <a:ext uri="{FF2B5EF4-FFF2-40B4-BE49-F238E27FC236}">
                <a16:creationId xmlns:a16="http://schemas.microsoft.com/office/drawing/2014/main" id="{24A6E1F2-5FAA-335E-A224-447A6BC2D051}"/>
              </a:ext>
            </a:extLst>
          </p:cNvPr>
          <p:cNvSpPr/>
          <p:nvPr/>
        </p:nvSpPr>
        <p:spPr>
          <a:xfrm>
            <a:off x="274320" y="1764178"/>
            <a:ext cx="256032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100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9.0–10.0</a:t>
            </a:r>
            <a:endParaRPr lang="en-US" sz="1100" dirty="0"/>
          </a:p>
        </p:txBody>
      </p:sp>
      <p:sp>
        <p:nvSpPr>
          <p:cNvPr id="12" name="Shape 5">
            <a:extLst>
              <a:ext uri="{FF2B5EF4-FFF2-40B4-BE49-F238E27FC236}">
                <a16:creationId xmlns:a16="http://schemas.microsoft.com/office/drawing/2014/main" id="{36602EEC-A1F1-9D0F-E79D-30DAAB08AE90}"/>
              </a:ext>
            </a:extLst>
          </p:cNvPr>
          <p:cNvSpPr/>
          <p:nvPr/>
        </p:nvSpPr>
        <p:spPr>
          <a:xfrm>
            <a:off x="262255" y="2159592"/>
            <a:ext cx="2514600" cy="818516"/>
          </a:xfrm>
          <a:prstGeom prst="rect">
            <a:avLst/>
          </a:prstGeom>
          <a:solidFill>
            <a:srgbClr val="21262D"/>
          </a:solidFill>
          <a:ln w="12700">
            <a:solidFill>
              <a:srgbClr val="30363D"/>
            </a:solidFill>
            <a:prstDash val="solid"/>
          </a:ln>
          <a:effectLst/>
        </p:spPr>
        <p:txBody>
          <a:bodyPr/>
          <a:lstStyle/>
          <a:p>
            <a:endParaRPr lang="en-ZA"/>
          </a:p>
        </p:txBody>
      </p:sp>
      <p:sp>
        <p:nvSpPr>
          <p:cNvPr id="13" name="Text 6">
            <a:extLst>
              <a:ext uri="{FF2B5EF4-FFF2-40B4-BE49-F238E27FC236}">
                <a16:creationId xmlns:a16="http://schemas.microsoft.com/office/drawing/2014/main" id="{6D8E25E5-A68B-423B-F59A-2535DADE0E1A}"/>
              </a:ext>
            </a:extLst>
          </p:cNvPr>
          <p:cNvSpPr/>
          <p:nvPr/>
        </p:nvSpPr>
        <p:spPr>
          <a:xfrm>
            <a:off x="353695" y="1928770"/>
            <a:ext cx="2377440" cy="12801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100" dirty="0">
                <a:solidFill>
                  <a:srgbClr val="E6EDF3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Patch within 24–72 hours. No debate.</a:t>
            </a:r>
            <a:endParaRPr lang="en-US" sz="1100" dirty="0"/>
          </a:p>
        </p:txBody>
      </p:sp>
      <p:sp>
        <p:nvSpPr>
          <p:cNvPr id="14" name="Shape 7">
            <a:extLst>
              <a:ext uri="{FF2B5EF4-FFF2-40B4-BE49-F238E27FC236}">
                <a16:creationId xmlns:a16="http://schemas.microsoft.com/office/drawing/2014/main" id="{EF82654C-5044-16A0-C92D-7B3024C31B05}"/>
              </a:ext>
            </a:extLst>
          </p:cNvPr>
          <p:cNvSpPr/>
          <p:nvPr/>
        </p:nvSpPr>
        <p:spPr>
          <a:xfrm>
            <a:off x="2926080" y="1325266"/>
            <a:ext cx="2136775" cy="777240"/>
          </a:xfrm>
          <a:prstGeom prst="rect">
            <a:avLst/>
          </a:prstGeom>
          <a:solidFill>
            <a:srgbClr val="F85149"/>
          </a:solidFill>
          <a:ln w="12700">
            <a:solidFill>
              <a:srgbClr val="F85149"/>
            </a:solidFill>
            <a:prstDash val="solid"/>
          </a:ln>
        </p:spPr>
        <p:txBody>
          <a:bodyPr/>
          <a:lstStyle/>
          <a:p>
            <a:endParaRPr lang="en-ZA"/>
          </a:p>
        </p:txBody>
      </p:sp>
      <p:sp>
        <p:nvSpPr>
          <p:cNvPr id="15" name="Text 8">
            <a:extLst>
              <a:ext uri="{FF2B5EF4-FFF2-40B4-BE49-F238E27FC236}">
                <a16:creationId xmlns:a16="http://schemas.microsoft.com/office/drawing/2014/main" id="{D16B1DBE-66FC-DF3A-56D4-7B76360726F3}"/>
              </a:ext>
            </a:extLst>
          </p:cNvPr>
          <p:cNvSpPr/>
          <p:nvPr/>
        </p:nvSpPr>
        <p:spPr>
          <a:xfrm>
            <a:off x="2926080" y="1370986"/>
            <a:ext cx="219456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4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HIGH</a:t>
            </a:r>
            <a:endParaRPr lang="en-US" sz="1400" dirty="0"/>
          </a:p>
        </p:txBody>
      </p:sp>
      <p:sp>
        <p:nvSpPr>
          <p:cNvPr id="16" name="Text 9">
            <a:extLst>
              <a:ext uri="{FF2B5EF4-FFF2-40B4-BE49-F238E27FC236}">
                <a16:creationId xmlns:a16="http://schemas.microsoft.com/office/drawing/2014/main" id="{0BEE66CD-B4B9-546A-022E-C30923719BC0}"/>
              </a:ext>
            </a:extLst>
          </p:cNvPr>
          <p:cNvSpPr/>
          <p:nvPr/>
        </p:nvSpPr>
        <p:spPr>
          <a:xfrm>
            <a:off x="2926080" y="1764178"/>
            <a:ext cx="219456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100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7.0–8.9</a:t>
            </a:r>
            <a:endParaRPr lang="en-US" sz="1100" dirty="0"/>
          </a:p>
        </p:txBody>
      </p:sp>
      <p:sp>
        <p:nvSpPr>
          <p:cNvPr id="17" name="Shape 10">
            <a:extLst>
              <a:ext uri="{FF2B5EF4-FFF2-40B4-BE49-F238E27FC236}">
                <a16:creationId xmlns:a16="http://schemas.microsoft.com/office/drawing/2014/main" id="{C5081CF2-34A0-472B-3B83-D83CED3308F8}"/>
              </a:ext>
            </a:extLst>
          </p:cNvPr>
          <p:cNvSpPr/>
          <p:nvPr/>
        </p:nvSpPr>
        <p:spPr>
          <a:xfrm>
            <a:off x="2914015" y="2159592"/>
            <a:ext cx="2148840" cy="818516"/>
          </a:xfrm>
          <a:prstGeom prst="rect">
            <a:avLst/>
          </a:prstGeom>
          <a:solidFill>
            <a:srgbClr val="21262D"/>
          </a:solidFill>
          <a:ln w="12700">
            <a:solidFill>
              <a:srgbClr val="30363D"/>
            </a:solidFill>
            <a:prstDash val="solid"/>
          </a:ln>
          <a:effectLst/>
        </p:spPr>
        <p:txBody>
          <a:bodyPr/>
          <a:lstStyle/>
          <a:p>
            <a:endParaRPr lang="en-ZA"/>
          </a:p>
        </p:txBody>
      </p:sp>
      <p:sp>
        <p:nvSpPr>
          <p:cNvPr id="18" name="Text 11">
            <a:extLst>
              <a:ext uri="{FF2B5EF4-FFF2-40B4-BE49-F238E27FC236}">
                <a16:creationId xmlns:a16="http://schemas.microsoft.com/office/drawing/2014/main" id="{FE95C3DA-5B53-7365-A8B4-F5DA65C7F075}"/>
              </a:ext>
            </a:extLst>
          </p:cNvPr>
          <p:cNvSpPr/>
          <p:nvPr/>
        </p:nvSpPr>
        <p:spPr>
          <a:xfrm>
            <a:off x="3005455" y="1928770"/>
            <a:ext cx="2011680" cy="12801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100" dirty="0">
                <a:solidFill>
                  <a:srgbClr val="E6EDF3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Patch within 7 days. Escalate immediately.</a:t>
            </a:r>
            <a:endParaRPr lang="en-US" sz="1100" dirty="0"/>
          </a:p>
        </p:txBody>
      </p:sp>
      <p:sp>
        <p:nvSpPr>
          <p:cNvPr id="19" name="Shape 12">
            <a:extLst>
              <a:ext uri="{FF2B5EF4-FFF2-40B4-BE49-F238E27FC236}">
                <a16:creationId xmlns:a16="http://schemas.microsoft.com/office/drawing/2014/main" id="{EDE83387-1DC3-56AD-C68A-368B4B93CBA3}"/>
              </a:ext>
            </a:extLst>
          </p:cNvPr>
          <p:cNvSpPr/>
          <p:nvPr/>
        </p:nvSpPr>
        <p:spPr>
          <a:xfrm>
            <a:off x="5212080" y="1325266"/>
            <a:ext cx="1771015" cy="777240"/>
          </a:xfrm>
          <a:prstGeom prst="rect">
            <a:avLst/>
          </a:prstGeom>
          <a:solidFill>
            <a:srgbClr val="FFA657"/>
          </a:solidFill>
          <a:ln w="12700">
            <a:solidFill>
              <a:srgbClr val="FFA657"/>
            </a:solidFill>
            <a:prstDash val="solid"/>
          </a:ln>
        </p:spPr>
        <p:txBody>
          <a:bodyPr/>
          <a:lstStyle/>
          <a:p>
            <a:endParaRPr lang="en-ZA"/>
          </a:p>
        </p:txBody>
      </p:sp>
      <p:sp>
        <p:nvSpPr>
          <p:cNvPr id="20" name="Text 13">
            <a:extLst>
              <a:ext uri="{FF2B5EF4-FFF2-40B4-BE49-F238E27FC236}">
                <a16:creationId xmlns:a16="http://schemas.microsoft.com/office/drawing/2014/main" id="{E2D08E5E-B8FE-E112-9853-AA610D03784F}"/>
              </a:ext>
            </a:extLst>
          </p:cNvPr>
          <p:cNvSpPr/>
          <p:nvPr/>
        </p:nvSpPr>
        <p:spPr>
          <a:xfrm>
            <a:off x="5212080" y="1370986"/>
            <a:ext cx="182880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4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MEDIUM</a:t>
            </a:r>
            <a:endParaRPr lang="en-US" sz="1400" dirty="0"/>
          </a:p>
        </p:txBody>
      </p:sp>
      <p:sp>
        <p:nvSpPr>
          <p:cNvPr id="21" name="Text 14">
            <a:extLst>
              <a:ext uri="{FF2B5EF4-FFF2-40B4-BE49-F238E27FC236}">
                <a16:creationId xmlns:a16="http://schemas.microsoft.com/office/drawing/2014/main" id="{8C9BB261-D104-E7B5-3EA2-B7EE12580458}"/>
              </a:ext>
            </a:extLst>
          </p:cNvPr>
          <p:cNvSpPr/>
          <p:nvPr/>
        </p:nvSpPr>
        <p:spPr>
          <a:xfrm>
            <a:off x="5212080" y="1764178"/>
            <a:ext cx="18288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100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4.0–6.9</a:t>
            </a:r>
            <a:endParaRPr lang="en-US" sz="1100" dirty="0"/>
          </a:p>
        </p:txBody>
      </p:sp>
      <p:sp>
        <p:nvSpPr>
          <p:cNvPr id="22" name="Shape 15">
            <a:extLst>
              <a:ext uri="{FF2B5EF4-FFF2-40B4-BE49-F238E27FC236}">
                <a16:creationId xmlns:a16="http://schemas.microsoft.com/office/drawing/2014/main" id="{F8391A8F-F3BC-84C1-3E6E-2720AA6BF41C}"/>
              </a:ext>
            </a:extLst>
          </p:cNvPr>
          <p:cNvSpPr/>
          <p:nvPr/>
        </p:nvSpPr>
        <p:spPr>
          <a:xfrm>
            <a:off x="5200015" y="2159592"/>
            <a:ext cx="1783080" cy="818516"/>
          </a:xfrm>
          <a:prstGeom prst="rect">
            <a:avLst/>
          </a:prstGeom>
          <a:solidFill>
            <a:srgbClr val="21262D"/>
          </a:solidFill>
          <a:ln w="12700">
            <a:solidFill>
              <a:srgbClr val="30363D"/>
            </a:solidFill>
            <a:prstDash val="solid"/>
          </a:ln>
          <a:effectLst/>
        </p:spPr>
        <p:txBody>
          <a:bodyPr/>
          <a:lstStyle/>
          <a:p>
            <a:endParaRPr lang="en-ZA"/>
          </a:p>
        </p:txBody>
      </p:sp>
      <p:sp>
        <p:nvSpPr>
          <p:cNvPr id="23" name="Text 16">
            <a:extLst>
              <a:ext uri="{FF2B5EF4-FFF2-40B4-BE49-F238E27FC236}">
                <a16:creationId xmlns:a16="http://schemas.microsoft.com/office/drawing/2014/main" id="{B2329C42-1D37-0FC2-2CD6-092377B79165}"/>
              </a:ext>
            </a:extLst>
          </p:cNvPr>
          <p:cNvSpPr/>
          <p:nvPr/>
        </p:nvSpPr>
        <p:spPr>
          <a:xfrm>
            <a:off x="5291455" y="1928770"/>
            <a:ext cx="1645920" cy="12801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100" dirty="0">
                <a:solidFill>
                  <a:srgbClr val="E6EDF3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Patch in next cycle (40 days).</a:t>
            </a:r>
            <a:endParaRPr lang="en-US" sz="1100" dirty="0"/>
          </a:p>
        </p:txBody>
      </p:sp>
      <p:sp>
        <p:nvSpPr>
          <p:cNvPr id="24" name="Shape 17">
            <a:extLst>
              <a:ext uri="{FF2B5EF4-FFF2-40B4-BE49-F238E27FC236}">
                <a16:creationId xmlns:a16="http://schemas.microsoft.com/office/drawing/2014/main" id="{ABF6476D-2E9C-D556-2259-96381510F526}"/>
              </a:ext>
            </a:extLst>
          </p:cNvPr>
          <p:cNvSpPr/>
          <p:nvPr/>
        </p:nvSpPr>
        <p:spPr>
          <a:xfrm>
            <a:off x="7132320" y="1325266"/>
            <a:ext cx="1508760" cy="777240"/>
          </a:xfrm>
          <a:prstGeom prst="rect">
            <a:avLst/>
          </a:prstGeom>
          <a:solidFill>
            <a:srgbClr val="3FB950"/>
          </a:solidFill>
          <a:ln w="12700">
            <a:solidFill>
              <a:srgbClr val="3FB950"/>
            </a:solidFill>
            <a:prstDash val="solid"/>
          </a:ln>
        </p:spPr>
        <p:txBody>
          <a:bodyPr/>
          <a:lstStyle/>
          <a:p>
            <a:endParaRPr lang="en-ZA"/>
          </a:p>
        </p:txBody>
      </p:sp>
      <p:sp>
        <p:nvSpPr>
          <p:cNvPr id="25" name="Text 18">
            <a:extLst>
              <a:ext uri="{FF2B5EF4-FFF2-40B4-BE49-F238E27FC236}">
                <a16:creationId xmlns:a16="http://schemas.microsoft.com/office/drawing/2014/main" id="{A3F52298-0E35-76E2-D2EB-E1AC526E4DE7}"/>
              </a:ext>
            </a:extLst>
          </p:cNvPr>
          <p:cNvSpPr/>
          <p:nvPr/>
        </p:nvSpPr>
        <p:spPr>
          <a:xfrm>
            <a:off x="7132320" y="1370986"/>
            <a:ext cx="155448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4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LOW / INFO</a:t>
            </a:r>
            <a:endParaRPr lang="en-US" sz="1400" dirty="0"/>
          </a:p>
        </p:txBody>
      </p:sp>
      <p:sp>
        <p:nvSpPr>
          <p:cNvPr id="26" name="Text 19">
            <a:extLst>
              <a:ext uri="{FF2B5EF4-FFF2-40B4-BE49-F238E27FC236}">
                <a16:creationId xmlns:a16="http://schemas.microsoft.com/office/drawing/2014/main" id="{28588601-9478-842A-2F15-5FCDF4E46A79}"/>
              </a:ext>
            </a:extLst>
          </p:cNvPr>
          <p:cNvSpPr/>
          <p:nvPr/>
        </p:nvSpPr>
        <p:spPr>
          <a:xfrm>
            <a:off x="7132320" y="1764178"/>
            <a:ext cx="155448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100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0.1–3.9</a:t>
            </a:r>
            <a:endParaRPr lang="en-US" sz="1100" dirty="0"/>
          </a:p>
        </p:txBody>
      </p:sp>
      <p:sp>
        <p:nvSpPr>
          <p:cNvPr id="27" name="Shape 20">
            <a:extLst>
              <a:ext uri="{FF2B5EF4-FFF2-40B4-BE49-F238E27FC236}">
                <a16:creationId xmlns:a16="http://schemas.microsoft.com/office/drawing/2014/main" id="{795B713B-DB4E-8CA1-906C-5A4D152EA817}"/>
              </a:ext>
            </a:extLst>
          </p:cNvPr>
          <p:cNvSpPr/>
          <p:nvPr/>
        </p:nvSpPr>
        <p:spPr>
          <a:xfrm>
            <a:off x="7120255" y="2159592"/>
            <a:ext cx="1508760" cy="818516"/>
          </a:xfrm>
          <a:prstGeom prst="rect">
            <a:avLst/>
          </a:prstGeom>
          <a:solidFill>
            <a:srgbClr val="21262D"/>
          </a:solidFill>
          <a:ln w="12700">
            <a:solidFill>
              <a:srgbClr val="30363D"/>
            </a:solidFill>
            <a:prstDash val="solid"/>
          </a:ln>
          <a:effectLst/>
        </p:spPr>
        <p:txBody>
          <a:bodyPr/>
          <a:lstStyle/>
          <a:p>
            <a:endParaRPr lang="en-ZA"/>
          </a:p>
        </p:txBody>
      </p:sp>
      <p:sp>
        <p:nvSpPr>
          <p:cNvPr id="28" name="Text 21">
            <a:extLst>
              <a:ext uri="{FF2B5EF4-FFF2-40B4-BE49-F238E27FC236}">
                <a16:creationId xmlns:a16="http://schemas.microsoft.com/office/drawing/2014/main" id="{95113F0E-01BF-FB5F-49B9-C60B2ED128DD}"/>
              </a:ext>
            </a:extLst>
          </p:cNvPr>
          <p:cNvSpPr/>
          <p:nvPr/>
        </p:nvSpPr>
        <p:spPr>
          <a:xfrm>
            <a:off x="7211695" y="1928770"/>
            <a:ext cx="1371600" cy="12801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100" dirty="0">
                <a:solidFill>
                  <a:srgbClr val="E6EDF3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Best-effort. Track and schedule.</a:t>
            </a:r>
            <a:endParaRPr lang="en-US" sz="1100" dirty="0"/>
          </a:p>
        </p:txBody>
      </p:sp>
      <p:sp>
        <p:nvSpPr>
          <p:cNvPr id="29" name="Shape 22">
            <a:extLst>
              <a:ext uri="{FF2B5EF4-FFF2-40B4-BE49-F238E27FC236}">
                <a16:creationId xmlns:a16="http://schemas.microsoft.com/office/drawing/2014/main" id="{393CA18F-523D-F5D4-4D60-E6E63E6EB1A0}"/>
              </a:ext>
            </a:extLst>
          </p:cNvPr>
          <p:cNvSpPr/>
          <p:nvPr/>
        </p:nvSpPr>
        <p:spPr>
          <a:xfrm>
            <a:off x="262255" y="3042116"/>
            <a:ext cx="8366760" cy="1459132"/>
          </a:xfrm>
          <a:prstGeom prst="rect">
            <a:avLst/>
          </a:prstGeom>
          <a:solidFill>
            <a:srgbClr val="161B22"/>
          </a:solidFill>
          <a:ln w="12700">
            <a:solidFill>
              <a:srgbClr val="30363D"/>
            </a:solidFill>
            <a:prstDash val="solid"/>
          </a:ln>
          <a:effectLst/>
        </p:spPr>
        <p:txBody>
          <a:bodyPr/>
          <a:lstStyle/>
          <a:p>
            <a:endParaRPr lang="en-ZA"/>
          </a:p>
        </p:txBody>
      </p:sp>
      <p:sp>
        <p:nvSpPr>
          <p:cNvPr id="30" name="Text 23">
            <a:extLst>
              <a:ext uri="{FF2B5EF4-FFF2-40B4-BE49-F238E27FC236}">
                <a16:creationId xmlns:a16="http://schemas.microsoft.com/office/drawing/2014/main" id="{A0941243-6A6E-773F-9161-C2DA09C3B0C2}"/>
              </a:ext>
            </a:extLst>
          </p:cNvPr>
          <p:cNvSpPr/>
          <p:nvPr/>
        </p:nvSpPr>
        <p:spPr>
          <a:xfrm>
            <a:off x="399415" y="3042116"/>
            <a:ext cx="8229600" cy="3200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300" b="1" dirty="0">
                <a:solidFill>
                  <a:srgbClr val="58A6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CVSS v3 Vector Components (what drives the score):</a:t>
            </a:r>
            <a:endParaRPr lang="en-US" sz="1300" dirty="0"/>
          </a:p>
        </p:txBody>
      </p:sp>
      <p:sp>
        <p:nvSpPr>
          <p:cNvPr id="31" name="Text 24">
            <a:extLst>
              <a:ext uri="{FF2B5EF4-FFF2-40B4-BE49-F238E27FC236}">
                <a16:creationId xmlns:a16="http://schemas.microsoft.com/office/drawing/2014/main" id="{CE36FA87-16F5-5572-8450-85CED73C4DDC}"/>
              </a:ext>
            </a:extLst>
          </p:cNvPr>
          <p:cNvSpPr/>
          <p:nvPr/>
        </p:nvSpPr>
        <p:spPr>
          <a:xfrm>
            <a:off x="399415" y="3389588"/>
            <a:ext cx="4114800" cy="3200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100" b="1" dirty="0">
                <a:solidFill>
                  <a:srgbClr val="58A6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AV: </a:t>
            </a:r>
            <a:r>
              <a:rPr lang="en-US" sz="1100" dirty="0">
                <a:solidFill>
                  <a:srgbClr val="E6EDF3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Attack Vector: Network / Adjacent / Local / Physical</a:t>
            </a:r>
            <a:endParaRPr lang="en-US" sz="1100" dirty="0"/>
          </a:p>
        </p:txBody>
      </p:sp>
      <p:sp>
        <p:nvSpPr>
          <p:cNvPr id="32" name="Text 25">
            <a:extLst>
              <a:ext uri="{FF2B5EF4-FFF2-40B4-BE49-F238E27FC236}">
                <a16:creationId xmlns:a16="http://schemas.microsoft.com/office/drawing/2014/main" id="{AEF5A3AB-0813-42D2-0426-73AA70F3D3E9}"/>
              </a:ext>
            </a:extLst>
          </p:cNvPr>
          <p:cNvSpPr/>
          <p:nvPr/>
        </p:nvSpPr>
        <p:spPr>
          <a:xfrm>
            <a:off x="399415" y="3737060"/>
            <a:ext cx="4114800" cy="3200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100" b="1" dirty="0">
                <a:solidFill>
                  <a:srgbClr val="58A6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AC: </a:t>
            </a:r>
            <a:r>
              <a:rPr lang="en-US" sz="1100" dirty="0">
                <a:solidFill>
                  <a:srgbClr val="E6EDF3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Attack Complexity: Low = trivial exploit, High = complex</a:t>
            </a:r>
            <a:endParaRPr lang="en-US" sz="1100" dirty="0"/>
          </a:p>
        </p:txBody>
      </p:sp>
      <p:sp>
        <p:nvSpPr>
          <p:cNvPr id="33" name="Text 26">
            <a:extLst>
              <a:ext uri="{FF2B5EF4-FFF2-40B4-BE49-F238E27FC236}">
                <a16:creationId xmlns:a16="http://schemas.microsoft.com/office/drawing/2014/main" id="{C1B39B81-9C14-EE73-5497-66A8D646E00F}"/>
              </a:ext>
            </a:extLst>
          </p:cNvPr>
          <p:cNvSpPr/>
          <p:nvPr/>
        </p:nvSpPr>
        <p:spPr>
          <a:xfrm>
            <a:off x="399415" y="4084532"/>
            <a:ext cx="4114800" cy="3200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100" b="1" dirty="0">
                <a:solidFill>
                  <a:srgbClr val="58A6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PR: </a:t>
            </a:r>
            <a:r>
              <a:rPr lang="en-US" sz="1100" dirty="0">
                <a:solidFill>
                  <a:srgbClr val="E6EDF3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Privileges Required: None = anyone can attack, High = insider needed</a:t>
            </a:r>
            <a:endParaRPr lang="en-US" sz="1100" dirty="0"/>
          </a:p>
        </p:txBody>
      </p:sp>
      <p:sp>
        <p:nvSpPr>
          <p:cNvPr id="34" name="Text 27">
            <a:extLst>
              <a:ext uri="{FF2B5EF4-FFF2-40B4-BE49-F238E27FC236}">
                <a16:creationId xmlns:a16="http://schemas.microsoft.com/office/drawing/2014/main" id="{74C916BD-614B-2F17-D6B4-7C792D24A4F2}"/>
              </a:ext>
            </a:extLst>
          </p:cNvPr>
          <p:cNvSpPr/>
          <p:nvPr/>
        </p:nvSpPr>
        <p:spPr>
          <a:xfrm>
            <a:off x="4697095" y="3389588"/>
            <a:ext cx="4114800" cy="3200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100" b="1" dirty="0">
                <a:solidFill>
                  <a:srgbClr val="58A6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UI: </a:t>
            </a:r>
            <a:r>
              <a:rPr lang="en-US" sz="1100" dirty="0">
                <a:solidFill>
                  <a:srgbClr val="E6EDF3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User Interaction: None = automated exploit possible</a:t>
            </a:r>
            <a:endParaRPr lang="en-US" sz="1100" dirty="0"/>
          </a:p>
        </p:txBody>
      </p:sp>
      <p:sp>
        <p:nvSpPr>
          <p:cNvPr id="35" name="Text 28">
            <a:extLst>
              <a:ext uri="{FF2B5EF4-FFF2-40B4-BE49-F238E27FC236}">
                <a16:creationId xmlns:a16="http://schemas.microsoft.com/office/drawing/2014/main" id="{E8605B9C-15CE-CAE0-775E-0B163A147CCB}"/>
              </a:ext>
            </a:extLst>
          </p:cNvPr>
          <p:cNvSpPr/>
          <p:nvPr/>
        </p:nvSpPr>
        <p:spPr>
          <a:xfrm>
            <a:off x="4697095" y="3737060"/>
            <a:ext cx="4114800" cy="3200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100" b="1" dirty="0">
                <a:solidFill>
                  <a:srgbClr val="58A6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S/C/I/A: </a:t>
            </a:r>
            <a:r>
              <a:rPr lang="en-US" sz="1100" dirty="0">
                <a:solidFill>
                  <a:srgbClr val="E6EDF3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Scope / Confidentiality / Integrity / Availability impact</a:t>
            </a:r>
            <a:endParaRPr lang="en-US" sz="1100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FCE10DE9-4330-8664-1E72-CBC71FECE270}"/>
              </a:ext>
            </a:extLst>
          </p:cNvPr>
          <p:cNvSpPr/>
          <p:nvPr/>
        </p:nvSpPr>
        <p:spPr>
          <a:xfrm>
            <a:off x="-2381" y="784274"/>
            <a:ext cx="9144000" cy="119576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4080758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30C99D6B-5C95-2A09-2826-D281524E04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51356" y="265419"/>
            <a:ext cx="4836526" cy="409971"/>
          </a:xfrm>
        </p:spPr>
        <p:txBody>
          <a:bodyPr/>
          <a:lstStyle/>
          <a:p>
            <a:pPr algn="ctr"/>
            <a:r>
              <a:rPr lang="en-GB" b="0" dirty="0"/>
              <a:t>Exploitability: From "Theoretical" to "Please Call Your Manager"</a:t>
            </a:r>
          </a:p>
        </p:txBody>
      </p:sp>
      <p:sp>
        <p:nvSpPr>
          <p:cNvPr id="15" name="Shape 2">
            <a:extLst>
              <a:ext uri="{FF2B5EF4-FFF2-40B4-BE49-F238E27FC236}">
                <a16:creationId xmlns:a16="http://schemas.microsoft.com/office/drawing/2014/main" id="{3051924F-ACA3-C106-C32F-A072C12DF765}"/>
              </a:ext>
            </a:extLst>
          </p:cNvPr>
          <p:cNvSpPr/>
          <p:nvPr/>
        </p:nvSpPr>
        <p:spPr>
          <a:xfrm>
            <a:off x="341141" y="1111488"/>
            <a:ext cx="8321040" cy="779350"/>
          </a:xfrm>
          <a:prstGeom prst="rect">
            <a:avLst/>
          </a:prstGeom>
          <a:solidFill>
            <a:srgbClr val="21262D"/>
          </a:solidFill>
          <a:ln w="12700">
            <a:solidFill>
              <a:srgbClr val="30363D"/>
            </a:solidFill>
            <a:prstDash val="solid"/>
          </a:ln>
          <a:effectLst>
            <a:outerShdw blurRad="101600" dist="25400" dir="8100000" algn="bl" rotWithShape="0">
              <a:srgbClr val="000000">
                <a:alpha val="30000"/>
              </a:srgbClr>
            </a:outerShdw>
          </a:effectLst>
        </p:spPr>
        <p:txBody>
          <a:bodyPr/>
          <a:lstStyle/>
          <a:p>
            <a:endParaRPr lang="en-ZA"/>
          </a:p>
        </p:txBody>
      </p:sp>
      <p:sp>
        <p:nvSpPr>
          <p:cNvPr id="16" name="Shape 3">
            <a:extLst>
              <a:ext uri="{FF2B5EF4-FFF2-40B4-BE49-F238E27FC236}">
                <a16:creationId xmlns:a16="http://schemas.microsoft.com/office/drawing/2014/main" id="{B5BEF827-C4ED-5ACD-EB30-CB41C288E63F}"/>
              </a:ext>
            </a:extLst>
          </p:cNvPr>
          <p:cNvSpPr/>
          <p:nvPr/>
        </p:nvSpPr>
        <p:spPr>
          <a:xfrm>
            <a:off x="341141" y="1111488"/>
            <a:ext cx="73152" cy="779350"/>
          </a:xfrm>
          <a:prstGeom prst="rect">
            <a:avLst/>
          </a:prstGeom>
          <a:solidFill>
            <a:srgbClr val="8B0000"/>
          </a:solidFill>
          <a:ln w="12700">
            <a:solidFill>
              <a:srgbClr val="8B0000"/>
            </a:solidFill>
            <a:prstDash val="solid"/>
          </a:ln>
        </p:spPr>
        <p:txBody>
          <a:bodyPr/>
          <a:lstStyle/>
          <a:p>
            <a:endParaRPr lang="en-ZA"/>
          </a:p>
        </p:txBody>
      </p:sp>
      <p:sp>
        <p:nvSpPr>
          <p:cNvPr id="17" name="Text 4">
            <a:extLst>
              <a:ext uri="{FF2B5EF4-FFF2-40B4-BE49-F238E27FC236}">
                <a16:creationId xmlns:a16="http://schemas.microsoft.com/office/drawing/2014/main" id="{EBA38305-32DD-8C3B-446C-98BACA6B38A9}"/>
              </a:ext>
            </a:extLst>
          </p:cNvPr>
          <p:cNvSpPr/>
          <p:nvPr/>
        </p:nvSpPr>
        <p:spPr>
          <a:xfrm>
            <a:off x="524021" y="1166352"/>
            <a:ext cx="2011680" cy="3117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400" b="1" dirty="0">
                <a:solidFill>
                  <a:srgbClr val="8B000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🔴  WEAPONIZED</a:t>
            </a:r>
            <a:endParaRPr lang="en-US" sz="1400" dirty="0"/>
          </a:p>
        </p:txBody>
      </p:sp>
      <p:sp>
        <p:nvSpPr>
          <p:cNvPr id="18" name="Shape 5">
            <a:extLst>
              <a:ext uri="{FF2B5EF4-FFF2-40B4-BE49-F238E27FC236}">
                <a16:creationId xmlns:a16="http://schemas.microsoft.com/office/drawing/2014/main" id="{430422B7-EF87-9D65-EED9-58CC93EB709E}"/>
              </a:ext>
            </a:extLst>
          </p:cNvPr>
          <p:cNvSpPr/>
          <p:nvPr/>
        </p:nvSpPr>
        <p:spPr>
          <a:xfrm>
            <a:off x="514877" y="1597246"/>
            <a:ext cx="1280160" cy="233805"/>
          </a:xfrm>
          <a:prstGeom prst="rect">
            <a:avLst/>
          </a:prstGeom>
          <a:solidFill>
            <a:srgbClr val="8B0000"/>
          </a:solidFill>
          <a:ln w="12700">
            <a:solidFill>
              <a:srgbClr val="8B0000"/>
            </a:solidFill>
            <a:prstDash val="solid"/>
          </a:ln>
        </p:spPr>
        <p:txBody>
          <a:bodyPr/>
          <a:lstStyle/>
          <a:p>
            <a:endParaRPr lang="en-ZA"/>
          </a:p>
        </p:txBody>
      </p:sp>
      <p:sp>
        <p:nvSpPr>
          <p:cNvPr id="19" name="Text 6">
            <a:extLst>
              <a:ext uri="{FF2B5EF4-FFF2-40B4-BE49-F238E27FC236}">
                <a16:creationId xmlns:a16="http://schemas.microsoft.com/office/drawing/2014/main" id="{CF6D35D9-C830-FCE3-6DEE-461012A57CA5}"/>
              </a:ext>
            </a:extLst>
          </p:cNvPr>
          <p:cNvSpPr/>
          <p:nvPr/>
        </p:nvSpPr>
        <p:spPr>
          <a:xfrm>
            <a:off x="524021" y="1586976"/>
            <a:ext cx="1280160" cy="23380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000" b="1" dirty="0">
                <a:solidFill>
                  <a:srgbClr val="0D1117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Act Now</a:t>
            </a:r>
            <a:endParaRPr lang="en-US" sz="1000" dirty="0"/>
          </a:p>
        </p:txBody>
      </p:sp>
      <p:sp>
        <p:nvSpPr>
          <p:cNvPr id="20" name="Text 7">
            <a:extLst>
              <a:ext uri="{FF2B5EF4-FFF2-40B4-BE49-F238E27FC236}">
                <a16:creationId xmlns:a16="http://schemas.microsoft.com/office/drawing/2014/main" id="{7E0AEAD4-8CD4-2A95-E476-A7B4FCE6831D}"/>
              </a:ext>
            </a:extLst>
          </p:cNvPr>
          <p:cNvSpPr/>
          <p:nvPr/>
        </p:nvSpPr>
        <p:spPr>
          <a:xfrm>
            <a:off x="1895621" y="1166352"/>
            <a:ext cx="4023360" cy="66244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100" dirty="0">
                <a:solidFill>
                  <a:srgbClr val="E6EDF3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Exploit code is publicly available AND actively used in the wild. </a:t>
            </a:r>
            <a:endParaRPr lang="en-US" sz="1100" dirty="0"/>
          </a:p>
        </p:txBody>
      </p:sp>
      <p:sp>
        <p:nvSpPr>
          <p:cNvPr id="21" name="Text 8">
            <a:extLst>
              <a:ext uri="{FF2B5EF4-FFF2-40B4-BE49-F238E27FC236}">
                <a16:creationId xmlns:a16="http://schemas.microsoft.com/office/drawing/2014/main" id="{F91F17CF-70ED-9464-CF46-CE643846FF78}"/>
              </a:ext>
            </a:extLst>
          </p:cNvPr>
          <p:cNvSpPr/>
          <p:nvPr/>
        </p:nvSpPr>
        <p:spPr>
          <a:xfrm>
            <a:off x="6056141" y="1294368"/>
            <a:ext cx="2468880" cy="4676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000" b="1" dirty="0">
                <a:solidFill>
                  <a:srgbClr val="8B949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Examples: </a:t>
            </a:r>
            <a:r>
              <a:rPr lang="en-US" sz="1000" i="1" dirty="0">
                <a:solidFill>
                  <a:srgbClr val="8B949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Log4Shell (CVE-2021-44228), WebLogic RCE (CVE-2020-14882), EternalBlue</a:t>
            </a:r>
            <a:endParaRPr lang="en-US" sz="1000" dirty="0"/>
          </a:p>
        </p:txBody>
      </p:sp>
      <p:sp>
        <p:nvSpPr>
          <p:cNvPr id="22" name="Shape 9">
            <a:extLst>
              <a:ext uri="{FF2B5EF4-FFF2-40B4-BE49-F238E27FC236}">
                <a16:creationId xmlns:a16="http://schemas.microsoft.com/office/drawing/2014/main" id="{F0D267ED-3141-CAE8-2E2F-27B641CCCEE6}"/>
              </a:ext>
            </a:extLst>
          </p:cNvPr>
          <p:cNvSpPr/>
          <p:nvPr/>
        </p:nvSpPr>
        <p:spPr>
          <a:xfrm>
            <a:off x="341141" y="1901108"/>
            <a:ext cx="8321040" cy="779350"/>
          </a:xfrm>
          <a:prstGeom prst="rect">
            <a:avLst/>
          </a:prstGeom>
          <a:solidFill>
            <a:srgbClr val="21262D"/>
          </a:solidFill>
          <a:ln w="12700">
            <a:solidFill>
              <a:srgbClr val="30363D"/>
            </a:solidFill>
            <a:prstDash val="solid"/>
          </a:ln>
          <a:effectLst>
            <a:outerShdw blurRad="101600" dist="25400" dir="8100000" algn="bl" rotWithShape="0">
              <a:srgbClr val="000000">
                <a:alpha val="30000"/>
              </a:srgbClr>
            </a:outerShdw>
          </a:effectLst>
        </p:spPr>
        <p:txBody>
          <a:bodyPr/>
          <a:lstStyle/>
          <a:p>
            <a:endParaRPr lang="en-ZA"/>
          </a:p>
        </p:txBody>
      </p:sp>
      <p:sp>
        <p:nvSpPr>
          <p:cNvPr id="23" name="Shape 10">
            <a:extLst>
              <a:ext uri="{FF2B5EF4-FFF2-40B4-BE49-F238E27FC236}">
                <a16:creationId xmlns:a16="http://schemas.microsoft.com/office/drawing/2014/main" id="{9CD24A88-9AFE-3040-F6DA-C8D49379AB23}"/>
              </a:ext>
            </a:extLst>
          </p:cNvPr>
          <p:cNvSpPr/>
          <p:nvPr/>
        </p:nvSpPr>
        <p:spPr>
          <a:xfrm>
            <a:off x="341141" y="1893370"/>
            <a:ext cx="73152" cy="779350"/>
          </a:xfrm>
          <a:prstGeom prst="rect">
            <a:avLst/>
          </a:prstGeom>
          <a:solidFill>
            <a:srgbClr val="F85149"/>
          </a:solidFill>
          <a:ln w="12700">
            <a:solidFill>
              <a:srgbClr val="F85149"/>
            </a:solidFill>
            <a:prstDash val="solid"/>
          </a:ln>
        </p:spPr>
        <p:txBody>
          <a:bodyPr/>
          <a:lstStyle/>
          <a:p>
            <a:endParaRPr lang="en-ZA"/>
          </a:p>
        </p:txBody>
      </p:sp>
      <p:sp>
        <p:nvSpPr>
          <p:cNvPr id="24" name="Text 11">
            <a:extLst>
              <a:ext uri="{FF2B5EF4-FFF2-40B4-BE49-F238E27FC236}">
                <a16:creationId xmlns:a16="http://schemas.microsoft.com/office/drawing/2014/main" id="{CCE2CE19-7C68-EEA3-D384-5B48BC293CBB}"/>
              </a:ext>
            </a:extLst>
          </p:cNvPr>
          <p:cNvSpPr/>
          <p:nvPr/>
        </p:nvSpPr>
        <p:spPr>
          <a:xfrm>
            <a:off x="524021" y="1955972"/>
            <a:ext cx="2011680" cy="3117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400" b="1" dirty="0">
                <a:solidFill>
                  <a:srgbClr val="F85149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🟠  POC AVAILABLE</a:t>
            </a:r>
            <a:endParaRPr lang="en-US" sz="1400" dirty="0"/>
          </a:p>
        </p:txBody>
      </p:sp>
      <p:sp>
        <p:nvSpPr>
          <p:cNvPr id="25" name="Shape 12">
            <a:extLst>
              <a:ext uri="{FF2B5EF4-FFF2-40B4-BE49-F238E27FC236}">
                <a16:creationId xmlns:a16="http://schemas.microsoft.com/office/drawing/2014/main" id="{81DA9FC5-E202-E1C3-94B6-376EA05B3CEA}"/>
              </a:ext>
            </a:extLst>
          </p:cNvPr>
          <p:cNvSpPr/>
          <p:nvPr/>
        </p:nvSpPr>
        <p:spPr>
          <a:xfrm>
            <a:off x="524021" y="2376596"/>
            <a:ext cx="1280160" cy="233805"/>
          </a:xfrm>
          <a:prstGeom prst="rect">
            <a:avLst/>
          </a:prstGeom>
          <a:solidFill>
            <a:srgbClr val="F85149"/>
          </a:solidFill>
          <a:ln w="12700">
            <a:solidFill>
              <a:srgbClr val="F85149"/>
            </a:solidFill>
            <a:prstDash val="solid"/>
          </a:ln>
        </p:spPr>
        <p:txBody>
          <a:bodyPr/>
          <a:lstStyle/>
          <a:p>
            <a:endParaRPr lang="en-ZA"/>
          </a:p>
        </p:txBody>
      </p:sp>
      <p:sp>
        <p:nvSpPr>
          <p:cNvPr id="26" name="Text 13">
            <a:extLst>
              <a:ext uri="{FF2B5EF4-FFF2-40B4-BE49-F238E27FC236}">
                <a16:creationId xmlns:a16="http://schemas.microsoft.com/office/drawing/2014/main" id="{B4769EC4-798A-311F-0CF4-D25360F75BBB}"/>
              </a:ext>
            </a:extLst>
          </p:cNvPr>
          <p:cNvSpPr/>
          <p:nvPr/>
        </p:nvSpPr>
        <p:spPr>
          <a:xfrm>
            <a:off x="524021" y="2376596"/>
            <a:ext cx="1280160" cy="23380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000" b="1" dirty="0">
                <a:solidFill>
                  <a:srgbClr val="0D1117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Urgent</a:t>
            </a:r>
            <a:endParaRPr lang="en-US" sz="1000" dirty="0"/>
          </a:p>
        </p:txBody>
      </p:sp>
      <p:sp>
        <p:nvSpPr>
          <p:cNvPr id="27" name="Text 14">
            <a:extLst>
              <a:ext uri="{FF2B5EF4-FFF2-40B4-BE49-F238E27FC236}">
                <a16:creationId xmlns:a16="http://schemas.microsoft.com/office/drawing/2014/main" id="{DD18080D-C3D3-CBD4-C5DF-042B55C7508C}"/>
              </a:ext>
            </a:extLst>
          </p:cNvPr>
          <p:cNvSpPr/>
          <p:nvPr/>
        </p:nvSpPr>
        <p:spPr>
          <a:xfrm>
            <a:off x="1895621" y="1955972"/>
            <a:ext cx="4023360" cy="66244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endParaRPr lang="en-US" sz="1100" dirty="0">
              <a:solidFill>
                <a:srgbClr val="E6EDF3"/>
              </a:solidFill>
              <a:latin typeface="Calibri" pitchFamily="34" charset="0"/>
              <a:ea typeface="Calibri" pitchFamily="34" charset="-122"/>
              <a:cs typeface="Calibri" pitchFamily="34" charset="-120"/>
            </a:endParaRPr>
          </a:p>
          <a:p>
            <a:pPr marL="0" indent="0">
              <a:buNone/>
            </a:pPr>
            <a:r>
              <a:rPr lang="en-US" sz="1100" dirty="0">
                <a:solidFill>
                  <a:srgbClr val="E6EDF3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Proof-of-concept exploit published. Skilled attackers can weaponize within days. Treat as critical regardless of CVSS base score.</a:t>
            </a:r>
            <a:endParaRPr lang="en-US" sz="1100" dirty="0"/>
          </a:p>
        </p:txBody>
      </p:sp>
      <p:sp>
        <p:nvSpPr>
          <p:cNvPr id="28" name="Text 15">
            <a:extLst>
              <a:ext uri="{FF2B5EF4-FFF2-40B4-BE49-F238E27FC236}">
                <a16:creationId xmlns:a16="http://schemas.microsoft.com/office/drawing/2014/main" id="{A5D280D1-BAD9-C87B-1E2F-9737B9DF6F4E}"/>
              </a:ext>
            </a:extLst>
          </p:cNvPr>
          <p:cNvSpPr/>
          <p:nvPr/>
        </p:nvSpPr>
        <p:spPr>
          <a:xfrm>
            <a:off x="6056141" y="2083988"/>
            <a:ext cx="2468880" cy="4676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000" b="1" dirty="0">
                <a:solidFill>
                  <a:srgbClr val="8B949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Examples: </a:t>
            </a:r>
            <a:r>
              <a:rPr lang="en-US" sz="1000" i="1" dirty="0">
                <a:solidFill>
                  <a:srgbClr val="8B949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CVE-2023-21839 Oracle WebLogic, Dirty Pipe (CVE-2022-0847) Linux kernel</a:t>
            </a:r>
            <a:endParaRPr lang="en-US" sz="1000" dirty="0"/>
          </a:p>
        </p:txBody>
      </p:sp>
      <p:sp>
        <p:nvSpPr>
          <p:cNvPr id="29" name="Shape 16">
            <a:extLst>
              <a:ext uri="{FF2B5EF4-FFF2-40B4-BE49-F238E27FC236}">
                <a16:creationId xmlns:a16="http://schemas.microsoft.com/office/drawing/2014/main" id="{C2A45EF4-BCB3-9C99-49CC-6325ED83CE80}"/>
              </a:ext>
            </a:extLst>
          </p:cNvPr>
          <p:cNvSpPr/>
          <p:nvPr/>
        </p:nvSpPr>
        <p:spPr>
          <a:xfrm>
            <a:off x="341141" y="2677152"/>
            <a:ext cx="8321040" cy="779350"/>
          </a:xfrm>
          <a:prstGeom prst="rect">
            <a:avLst/>
          </a:prstGeom>
          <a:solidFill>
            <a:srgbClr val="21262D"/>
          </a:solidFill>
          <a:ln w="12700">
            <a:solidFill>
              <a:srgbClr val="30363D"/>
            </a:solidFill>
            <a:prstDash val="solid"/>
          </a:ln>
          <a:effectLst>
            <a:outerShdw blurRad="101600" dist="25400" dir="8100000" algn="bl" rotWithShape="0">
              <a:srgbClr val="000000">
                <a:alpha val="30000"/>
              </a:srgbClr>
            </a:outerShdw>
          </a:effectLst>
        </p:spPr>
        <p:txBody>
          <a:bodyPr/>
          <a:lstStyle/>
          <a:p>
            <a:endParaRPr lang="en-ZA"/>
          </a:p>
        </p:txBody>
      </p:sp>
      <p:sp>
        <p:nvSpPr>
          <p:cNvPr id="30" name="Shape 17">
            <a:extLst>
              <a:ext uri="{FF2B5EF4-FFF2-40B4-BE49-F238E27FC236}">
                <a16:creationId xmlns:a16="http://schemas.microsoft.com/office/drawing/2014/main" id="{00278D1C-A0DD-F139-D4BD-76628C66F80D}"/>
              </a:ext>
            </a:extLst>
          </p:cNvPr>
          <p:cNvSpPr/>
          <p:nvPr/>
        </p:nvSpPr>
        <p:spPr>
          <a:xfrm>
            <a:off x="341141" y="2677152"/>
            <a:ext cx="73152" cy="779350"/>
          </a:xfrm>
          <a:prstGeom prst="rect">
            <a:avLst/>
          </a:prstGeom>
          <a:solidFill>
            <a:srgbClr val="FFA657"/>
          </a:solidFill>
          <a:ln w="12700">
            <a:solidFill>
              <a:srgbClr val="FFA657"/>
            </a:solidFill>
            <a:prstDash val="solid"/>
          </a:ln>
        </p:spPr>
        <p:txBody>
          <a:bodyPr/>
          <a:lstStyle/>
          <a:p>
            <a:endParaRPr lang="en-ZA"/>
          </a:p>
        </p:txBody>
      </p:sp>
      <p:sp>
        <p:nvSpPr>
          <p:cNvPr id="31" name="Text 18">
            <a:extLst>
              <a:ext uri="{FF2B5EF4-FFF2-40B4-BE49-F238E27FC236}">
                <a16:creationId xmlns:a16="http://schemas.microsoft.com/office/drawing/2014/main" id="{7118BD13-D74B-A693-9466-58A3B0C869D3}"/>
              </a:ext>
            </a:extLst>
          </p:cNvPr>
          <p:cNvSpPr/>
          <p:nvPr/>
        </p:nvSpPr>
        <p:spPr>
          <a:xfrm>
            <a:off x="524021" y="2732016"/>
            <a:ext cx="2011680" cy="3117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400" b="1" dirty="0">
                <a:solidFill>
                  <a:srgbClr val="FFA657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🟡  THEORETICAL</a:t>
            </a:r>
            <a:endParaRPr lang="en-US" sz="1400" dirty="0"/>
          </a:p>
        </p:txBody>
      </p:sp>
      <p:sp>
        <p:nvSpPr>
          <p:cNvPr id="32" name="Shape 19">
            <a:extLst>
              <a:ext uri="{FF2B5EF4-FFF2-40B4-BE49-F238E27FC236}">
                <a16:creationId xmlns:a16="http://schemas.microsoft.com/office/drawing/2014/main" id="{A38ACE17-6088-7B1B-AFC9-EB82A9554595}"/>
              </a:ext>
            </a:extLst>
          </p:cNvPr>
          <p:cNvSpPr/>
          <p:nvPr/>
        </p:nvSpPr>
        <p:spPr>
          <a:xfrm>
            <a:off x="524021" y="3169310"/>
            <a:ext cx="1280160" cy="233805"/>
          </a:xfrm>
          <a:prstGeom prst="rect">
            <a:avLst/>
          </a:prstGeom>
          <a:solidFill>
            <a:srgbClr val="FFA657"/>
          </a:solidFill>
          <a:ln w="12700">
            <a:solidFill>
              <a:srgbClr val="FFA657"/>
            </a:solidFill>
            <a:prstDash val="solid"/>
          </a:ln>
        </p:spPr>
        <p:txBody>
          <a:bodyPr/>
          <a:lstStyle/>
          <a:p>
            <a:endParaRPr lang="en-ZA"/>
          </a:p>
        </p:txBody>
      </p:sp>
      <p:sp>
        <p:nvSpPr>
          <p:cNvPr id="33" name="Text 20">
            <a:extLst>
              <a:ext uri="{FF2B5EF4-FFF2-40B4-BE49-F238E27FC236}">
                <a16:creationId xmlns:a16="http://schemas.microsoft.com/office/drawing/2014/main" id="{5230127E-F327-2B67-50EC-86212325610D}"/>
              </a:ext>
            </a:extLst>
          </p:cNvPr>
          <p:cNvSpPr/>
          <p:nvPr/>
        </p:nvSpPr>
        <p:spPr>
          <a:xfrm>
            <a:off x="524021" y="3152640"/>
            <a:ext cx="1280160" cy="23380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000" b="1" dirty="0">
                <a:solidFill>
                  <a:srgbClr val="0D1117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High Priority</a:t>
            </a:r>
            <a:endParaRPr lang="en-US" sz="1000" dirty="0"/>
          </a:p>
        </p:txBody>
      </p:sp>
      <p:sp>
        <p:nvSpPr>
          <p:cNvPr id="34" name="Text 21">
            <a:extLst>
              <a:ext uri="{FF2B5EF4-FFF2-40B4-BE49-F238E27FC236}">
                <a16:creationId xmlns:a16="http://schemas.microsoft.com/office/drawing/2014/main" id="{EE0556CA-3F3A-4D65-D566-EE1A65937FD7}"/>
              </a:ext>
            </a:extLst>
          </p:cNvPr>
          <p:cNvSpPr/>
          <p:nvPr/>
        </p:nvSpPr>
        <p:spPr>
          <a:xfrm>
            <a:off x="1895621" y="2732016"/>
            <a:ext cx="4023360" cy="66244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100" dirty="0">
                <a:solidFill>
                  <a:srgbClr val="E6EDF3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Vulnerability confirmed and documented, but no public exploit yet. Window of opportunity — patch before someone publishes a PoC.</a:t>
            </a:r>
            <a:endParaRPr lang="en-US" sz="1100" dirty="0"/>
          </a:p>
        </p:txBody>
      </p:sp>
      <p:sp>
        <p:nvSpPr>
          <p:cNvPr id="35" name="Text 22">
            <a:extLst>
              <a:ext uri="{FF2B5EF4-FFF2-40B4-BE49-F238E27FC236}">
                <a16:creationId xmlns:a16="http://schemas.microsoft.com/office/drawing/2014/main" id="{029F287B-FF52-BBA2-9761-E959764C269B}"/>
              </a:ext>
            </a:extLst>
          </p:cNvPr>
          <p:cNvSpPr/>
          <p:nvPr/>
        </p:nvSpPr>
        <p:spPr>
          <a:xfrm>
            <a:off x="6056141" y="2860032"/>
            <a:ext cx="2468880" cy="4676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000" b="1" dirty="0">
                <a:solidFill>
                  <a:srgbClr val="8B949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Examples: </a:t>
            </a:r>
            <a:r>
              <a:rPr lang="en-US" sz="1000" i="1" dirty="0">
                <a:solidFill>
                  <a:srgbClr val="8B949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Most Oracle CPU quarterly patches fall here initially</a:t>
            </a:r>
            <a:endParaRPr lang="en-US" sz="1000" dirty="0"/>
          </a:p>
        </p:txBody>
      </p:sp>
      <p:sp>
        <p:nvSpPr>
          <p:cNvPr id="36" name="Shape 23">
            <a:extLst>
              <a:ext uri="{FF2B5EF4-FFF2-40B4-BE49-F238E27FC236}">
                <a16:creationId xmlns:a16="http://schemas.microsoft.com/office/drawing/2014/main" id="{4CC6FBF9-6BC3-5610-5E4A-33DCC9F35FF7}"/>
              </a:ext>
            </a:extLst>
          </p:cNvPr>
          <p:cNvSpPr/>
          <p:nvPr/>
        </p:nvSpPr>
        <p:spPr>
          <a:xfrm>
            <a:off x="341141" y="3456502"/>
            <a:ext cx="8321040" cy="779350"/>
          </a:xfrm>
          <a:prstGeom prst="rect">
            <a:avLst/>
          </a:prstGeom>
          <a:solidFill>
            <a:srgbClr val="21262D"/>
          </a:solidFill>
          <a:ln w="12700">
            <a:solidFill>
              <a:srgbClr val="30363D"/>
            </a:solidFill>
            <a:prstDash val="solid"/>
          </a:ln>
          <a:effectLst>
            <a:outerShdw blurRad="101600" dist="25400" dir="8100000" algn="bl" rotWithShape="0">
              <a:srgbClr val="000000">
                <a:alpha val="30000"/>
              </a:srgbClr>
            </a:outerShdw>
          </a:effectLst>
        </p:spPr>
        <p:txBody>
          <a:bodyPr/>
          <a:lstStyle/>
          <a:p>
            <a:endParaRPr lang="en-ZA"/>
          </a:p>
        </p:txBody>
      </p:sp>
      <p:sp>
        <p:nvSpPr>
          <p:cNvPr id="37" name="Shape 24">
            <a:extLst>
              <a:ext uri="{FF2B5EF4-FFF2-40B4-BE49-F238E27FC236}">
                <a16:creationId xmlns:a16="http://schemas.microsoft.com/office/drawing/2014/main" id="{7CF0CEE4-2A00-A4E4-044E-777E7CB88F78}"/>
              </a:ext>
            </a:extLst>
          </p:cNvPr>
          <p:cNvSpPr/>
          <p:nvPr/>
        </p:nvSpPr>
        <p:spPr>
          <a:xfrm>
            <a:off x="341141" y="3456502"/>
            <a:ext cx="73152" cy="779350"/>
          </a:xfrm>
          <a:prstGeom prst="rect">
            <a:avLst/>
          </a:prstGeom>
          <a:solidFill>
            <a:srgbClr val="3FB950"/>
          </a:solidFill>
          <a:ln w="12700">
            <a:solidFill>
              <a:srgbClr val="3FB950"/>
            </a:solidFill>
            <a:prstDash val="solid"/>
          </a:ln>
        </p:spPr>
        <p:txBody>
          <a:bodyPr/>
          <a:lstStyle/>
          <a:p>
            <a:endParaRPr lang="en-ZA"/>
          </a:p>
        </p:txBody>
      </p:sp>
      <p:sp>
        <p:nvSpPr>
          <p:cNvPr id="38" name="Text 25">
            <a:extLst>
              <a:ext uri="{FF2B5EF4-FFF2-40B4-BE49-F238E27FC236}">
                <a16:creationId xmlns:a16="http://schemas.microsoft.com/office/drawing/2014/main" id="{9031F815-C23E-CE67-7DC2-CFAB2FA36AE7}"/>
              </a:ext>
            </a:extLst>
          </p:cNvPr>
          <p:cNvSpPr/>
          <p:nvPr/>
        </p:nvSpPr>
        <p:spPr>
          <a:xfrm>
            <a:off x="524021" y="3511366"/>
            <a:ext cx="2011680" cy="3117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400" b="1" dirty="0">
                <a:solidFill>
                  <a:srgbClr val="3FB95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🟢  UNPROVEN</a:t>
            </a:r>
            <a:endParaRPr lang="en-US" sz="1400" dirty="0"/>
          </a:p>
        </p:txBody>
      </p:sp>
      <p:sp>
        <p:nvSpPr>
          <p:cNvPr id="39" name="Shape 26">
            <a:extLst>
              <a:ext uri="{FF2B5EF4-FFF2-40B4-BE49-F238E27FC236}">
                <a16:creationId xmlns:a16="http://schemas.microsoft.com/office/drawing/2014/main" id="{73BD0787-3702-8AE8-4804-BB7FAD48F683}"/>
              </a:ext>
            </a:extLst>
          </p:cNvPr>
          <p:cNvSpPr/>
          <p:nvPr/>
        </p:nvSpPr>
        <p:spPr>
          <a:xfrm>
            <a:off x="524021" y="3939587"/>
            <a:ext cx="1280160" cy="233805"/>
          </a:xfrm>
          <a:prstGeom prst="rect">
            <a:avLst/>
          </a:prstGeom>
          <a:solidFill>
            <a:srgbClr val="3FB950"/>
          </a:solidFill>
          <a:ln w="12700">
            <a:solidFill>
              <a:srgbClr val="3FB950"/>
            </a:solidFill>
            <a:prstDash val="solid"/>
          </a:ln>
        </p:spPr>
        <p:txBody>
          <a:bodyPr/>
          <a:lstStyle/>
          <a:p>
            <a:endParaRPr lang="en-ZA"/>
          </a:p>
        </p:txBody>
      </p:sp>
      <p:sp>
        <p:nvSpPr>
          <p:cNvPr id="40" name="Text 27">
            <a:extLst>
              <a:ext uri="{FF2B5EF4-FFF2-40B4-BE49-F238E27FC236}">
                <a16:creationId xmlns:a16="http://schemas.microsoft.com/office/drawing/2014/main" id="{87A8FAEF-350F-BD70-98D3-ADF1D88549F2}"/>
              </a:ext>
            </a:extLst>
          </p:cNvPr>
          <p:cNvSpPr/>
          <p:nvPr/>
        </p:nvSpPr>
        <p:spPr>
          <a:xfrm>
            <a:off x="524021" y="3903081"/>
            <a:ext cx="1280160" cy="23380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000" b="1" dirty="0">
                <a:solidFill>
                  <a:srgbClr val="0D1117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Scheduled</a:t>
            </a:r>
            <a:endParaRPr lang="en-US" sz="1000" dirty="0"/>
          </a:p>
        </p:txBody>
      </p:sp>
      <p:sp>
        <p:nvSpPr>
          <p:cNvPr id="41" name="Text 28">
            <a:extLst>
              <a:ext uri="{FF2B5EF4-FFF2-40B4-BE49-F238E27FC236}">
                <a16:creationId xmlns:a16="http://schemas.microsoft.com/office/drawing/2014/main" id="{1326CB5E-3C9E-AD22-8FB3-D5EBD9443B08}"/>
              </a:ext>
            </a:extLst>
          </p:cNvPr>
          <p:cNvSpPr/>
          <p:nvPr/>
        </p:nvSpPr>
        <p:spPr>
          <a:xfrm>
            <a:off x="1895621" y="3511366"/>
            <a:ext cx="4023360" cy="66244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100" dirty="0">
                <a:solidFill>
                  <a:srgbClr val="E6EDF3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Vendor advisory issued, low exploitability assessed. Fit into your standard 40-day cycle. Don't ignore — PoC status changes.</a:t>
            </a:r>
            <a:endParaRPr lang="en-US" sz="1100" dirty="0"/>
          </a:p>
        </p:txBody>
      </p:sp>
      <p:sp>
        <p:nvSpPr>
          <p:cNvPr id="42" name="Text 29">
            <a:extLst>
              <a:ext uri="{FF2B5EF4-FFF2-40B4-BE49-F238E27FC236}">
                <a16:creationId xmlns:a16="http://schemas.microsoft.com/office/drawing/2014/main" id="{0CD5588A-8A3D-A5C3-DF63-31484E5DBC7F}"/>
              </a:ext>
            </a:extLst>
          </p:cNvPr>
          <p:cNvSpPr/>
          <p:nvPr/>
        </p:nvSpPr>
        <p:spPr>
          <a:xfrm>
            <a:off x="6056141" y="3639382"/>
            <a:ext cx="2468880" cy="4676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000" b="1" dirty="0">
                <a:solidFill>
                  <a:srgbClr val="8B949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Examples: </a:t>
            </a:r>
            <a:r>
              <a:rPr lang="en-US" sz="1000" i="1" dirty="0">
                <a:solidFill>
                  <a:srgbClr val="8B949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Minor privilege escalations, local-only attacks, requires authenticated access</a:t>
            </a:r>
            <a:endParaRPr lang="en-US" sz="1000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76240AB6-7460-1FD7-1FC4-B42579830107}"/>
              </a:ext>
            </a:extLst>
          </p:cNvPr>
          <p:cNvSpPr/>
          <p:nvPr/>
        </p:nvSpPr>
        <p:spPr>
          <a:xfrm>
            <a:off x="-2381" y="784274"/>
            <a:ext cx="9144000" cy="119576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9129887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CB6DAD-04FD-05BD-A6B9-0482CFE1E2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3657" y="796925"/>
            <a:ext cx="5598245" cy="3571875"/>
          </a:xfrm>
        </p:spPr>
        <p:txBody>
          <a:bodyPr/>
          <a:lstStyle/>
          <a:p>
            <a:r>
              <a:rPr lang="en-GB" dirty="0"/>
              <a:t>04  Exposure &amp; Access Tiers</a:t>
            </a:r>
          </a:p>
        </p:txBody>
      </p:sp>
    </p:spTree>
    <p:extLst>
      <p:ext uri="{BB962C8B-B14F-4D97-AF65-F5344CB8AC3E}">
        <p14:creationId xmlns:p14="http://schemas.microsoft.com/office/powerpoint/2010/main" val="324742915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30C99D6B-5C95-2A09-2826-D281524E04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62689" y="394701"/>
            <a:ext cx="3813859" cy="481013"/>
          </a:xfrm>
        </p:spPr>
        <p:txBody>
          <a:bodyPr/>
          <a:lstStyle/>
          <a:p>
            <a:pPr algn="ctr"/>
            <a:r>
              <a:rPr lang="en-GB" b="0" dirty="0"/>
              <a:t>Who Can Actually Reach Your Systems?</a:t>
            </a:r>
          </a:p>
        </p:txBody>
      </p:sp>
      <p:sp>
        <p:nvSpPr>
          <p:cNvPr id="15" name="Shape 3">
            <a:extLst>
              <a:ext uri="{FF2B5EF4-FFF2-40B4-BE49-F238E27FC236}">
                <a16:creationId xmlns:a16="http://schemas.microsoft.com/office/drawing/2014/main" id="{51ED9801-B0B4-5975-074D-52315FE09C04}"/>
              </a:ext>
            </a:extLst>
          </p:cNvPr>
          <p:cNvSpPr/>
          <p:nvPr/>
        </p:nvSpPr>
        <p:spPr>
          <a:xfrm>
            <a:off x="274320" y="1188720"/>
            <a:ext cx="2011680" cy="3242603"/>
          </a:xfrm>
          <a:prstGeom prst="rect">
            <a:avLst/>
          </a:prstGeom>
          <a:solidFill>
            <a:schemeClr val="bg1"/>
          </a:solidFill>
          <a:ln w="12700">
            <a:noFill/>
            <a:prstDash val="solid"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endParaRPr lang="en-ZA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16" name="Shape 4">
            <a:extLst>
              <a:ext uri="{FF2B5EF4-FFF2-40B4-BE49-F238E27FC236}">
                <a16:creationId xmlns:a16="http://schemas.microsoft.com/office/drawing/2014/main" id="{57218AE6-036B-407C-5CCE-F66CB5FD97F5}"/>
              </a:ext>
            </a:extLst>
          </p:cNvPr>
          <p:cNvSpPr/>
          <p:nvPr/>
        </p:nvSpPr>
        <p:spPr>
          <a:xfrm>
            <a:off x="274320" y="1188720"/>
            <a:ext cx="2011680" cy="64008"/>
          </a:xfrm>
          <a:prstGeom prst="rect">
            <a:avLst/>
          </a:prstGeom>
          <a:solidFill>
            <a:srgbClr val="F85149"/>
          </a:solidFill>
          <a:ln w="12700">
            <a:solidFill>
              <a:srgbClr val="F85149"/>
            </a:solidFill>
            <a:prstDash val="solid"/>
          </a:ln>
        </p:spPr>
        <p:txBody>
          <a:bodyPr/>
          <a:lstStyle/>
          <a:p>
            <a:endParaRPr lang="en-ZA"/>
          </a:p>
        </p:txBody>
      </p:sp>
      <p:sp>
        <p:nvSpPr>
          <p:cNvPr id="17" name="Text 5">
            <a:extLst>
              <a:ext uri="{FF2B5EF4-FFF2-40B4-BE49-F238E27FC236}">
                <a16:creationId xmlns:a16="http://schemas.microsoft.com/office/drawing/2014/main" id="{2118B173-47B9-C118-FE75-9C083C3C66C9}"/>
              </a:ext>
            </a:extLst>
          </p:cNvPr>
          <p:cNvSpPr/>
          <p:nvPr/>
        </p:nvSpPr>
        <p:spPr>
          <a:xfrm>
            <a:off x="274320" y="1280160"/>
            <a:ext cx="2011680" cy="5029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2400" dirty="0">
                <a:solidFill>
                  <a:srgbClr val="00000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🌐</a:t>
            </a:r>
            <a:endParaRPr lang="en-US" sz="2400" dirty="0"/>
          </a:p>
        </p:txBody>
      </p:sp>
      <p:sp>
        <p:nvSpPr>
          <p:cNvPr id="18" name="Text 6">
            <a:extLst>
              <a:ext uri="{FF2B5EF4-FFF2-40B4-BE49-F238E27FC236}">
                <a16:creationId xmlns:a16="http://schemas.microsoft.com/office/drawing/2014/main" id="{A9B839D4-2581-8931-7069-D4481D079793}"/>
              </a:ext>
            </a:extLst>
          </p:cNvPr>
          <p:cNvSpPr/>
          <p:nvPr/>
        </p:nvSpPr>
        <p:spPr>
          <a:xfrm>
            <a:off x="274320" y="1783080"/>
            <a:ext cx="201168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100" b="1" dirty="0">
                <a:solidFill>
                  <a:srgbClr val="F85149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Tier 1</a:t>
            </a:r>
            <a:endParaRPr lang="en-US" sz="1100" dirty="0"/>
          </a:p>
        </p:txBody>
      </p:sp>
      <p:sp>
        <p:nvSpPr>
          <p:cNvPr id="20" name="Shape 8">
            <a:extLst>
              <a:ext uri="{FF2B5EF4-FFF2-40B4-BE49-F238E27FC236}">
                <a16:creationId xmlns:a16="http://schemas.microsoft.com/office/drawing/2014/main" id="{B14C02EA-5DDF-1418-BD0E-CDFF41FB3096}"/>
              </a:ext>
            </a:extLst>
          </p:cNvPr>
          <p:cNvSpPr/>
          <p:nvPr/>
        </p:nvSpPr>
        <p:spPr>
          <a:xfrm>
            <a:off x="822960" y="2067950"/>
            <a:ext cx="914400" cy="246888"/>
          </a:xfrm>
          <a:prstGeom prst="rect">
            <a:avLst/>
          </a:prstGeom>
          <a:solidFill>
            <a:srgbClr val="F85149"/>
          </a:solidFill>
          <a:ln w="12700">
            <a:solidFill>
              <a:srgbClr val="F85149"/>
            </a:solidFill>
            <a:prstDash val="solid"/>
          </a:ln>
        </p:spPr>
        <p:txBody>
          <a:bodyPr/>
          <a:lstStyle/>
          <a:p>
            <a:endParaRPr lang="en-ZA"/>
          </a:p>
        </p:txBody>
      </p:sp>
      <p:sp>
        <p:nvSpPr>
          <p:cNvPr id="21" name="Text 9">
            <a:extLst>
              <a:ext uri="{FF2B5EF4-FFF2-40B4-BE49-F238E27FC236}">
                <a16:creationId xmlns:a16="http://schemas.microsoft.com/office/drawing/2014/main" id="{0482A98E-75B7-5B23-703E-7A1510DB9041}"/>
              </a:ext>
            </a:extLst>
          </p:cNvPr>
          <p:cNvSpPr/>
          <p:nvPr/>
        </p:nvSpPr>
        <p:spPr>
          <a:xfrm>
            <a:off x="822960" y="2067950"/>
            <a:ext cx="914400" cy="24688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900" b="1" dirty="0">
                <a:solidFill>
                  <a:srgbClr val="0D1117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MAXIMUM</a:t>
            </a:r>
            <a:endParaRPr lang="en-US" sz="900" dirty="0"/>
          </a:p>
        </p:txBody>
      </p:sp>
      <p:sp>
        <p:nvSpPr>
          <p:cNvPr id="22" name="Text 10">
            <a:extLst>
              <a:ext uri="{FF2B5EF4-FFF2-40B4-BE49-F238E27FC236}">
                <a16:creationId xmlns:a16="http://schemas.microsoft.com/office/drawing/2014/main" id="{6640C189-F7E0-1363-8C12-90764EF0A4B8}"/>
              </a:ext>
            </a:extLst>
          </p:cNvPr>
          <p:cNvSpPr/>
          <p:nvPr/>
        </p:nvSpPr>
        <p:spPr>
          <a:xfrm>
            <a:off x="384048" y="2313623"/>
            <a:ext cx="1792224" cy="7772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000" dirty="0">
                <a:solidFill>
                  <a:schemeClr val="tx2">
                    <a:lumMod val="50000"/>
                  </a:schemeClr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Public-facing web servers, APIs, WebLogic DMZ instances. Reachable by anyone on earth.</a:t>
            </a:r>
            <a:endParaRPr lang="en-US" sz="10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23" name="Text 11">
            <a:extLst>
              <a:ext uri="{FF2B5EF4-FFF2-40B4-BE49-F238E27FC236}">
                <a16:creationId xmlns:a16="http://schemas.microsoft.com/office/drawing/2014/main" id="{5ED0DB9F-7E56-3E7A-43EF-032465BD5EB9}"/>
              </a:ext>
            </a:extLst>
          </p:cNvPr>
          <p:cNvSpPr/>
          <p:nvPr/>
        </p:nvSpPr>
        <p:spPr>
          <a:xfrm>
            <a:off x="384048" y="3136583"/>
            <a:ext cx="1792224" cy="7315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950" b="1" dirty="0">
                <a:solidFill>
                  <a:srgbClr val="F85149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SLA:
</a:t>
            </a:r>
            <a:r>
              <a:rPr lang="en-US" sz="950" dirty="0">
                <a:solidFill>
                  <a:srgbClr val="8B949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Critical: 24h</a:t>
            </a:r>
            <a:endParaRPr lang="en-US" sz="950" dirty="0"/>
          </a:p>
          <a:p>
            <a:pPr marL="0" indent="0">
              <a:buNone/>
            </a:pPr>
            <a:r>
              <a:rPr lang="en-US" sz="950" dirty="0">
                <a:solidFill>
                  <a:srgbClr val="8B949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High: 72h</a:t>
            </a:r>
            <a:endParaRPr lang="en-US" sz="950" dirty="0"/>
          </a:p>
          <a:p>
            <a:pPr marL="0" indent="0">
              <a:buNone/>
            </a:pPr>
            <a:r>
              <a:rPr lang="en-US" sz="950" dirty="0">
                <a:solidFill>
                  <a:srgbClr val="8B949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Medium: 7 days</a:t>
            </a:r>
            <a:endParaRPr lang="en-US" sz="950" dirty="0"/>
          </a:p>
        </p:txBody>
      </p:sp>
      <p:sp>
        <p:nvSpPr>
          <p:cNvPr id="24" name="Text 12">
            <a:extLst>
              <a:ext uri="{FF2B5EF4-FFF2-40B4-BE49-F238E27FC236}">
                <a16:creationId xmlns:a16="http://schemas.microsoft.com/office/drawing/2014/main" id="{45AD3699-13FD-DB3C-10B1-C8FF087D955A}"/>
              </a:ext>
            </a:extLst>
          </p:cNvPr>
          <p:cNvSpPr/>
          <p:nvPr/>
        </p:nvSpPr>
        <p:spPr>
          <a:xfrm>
            <a:off x="384048" y="3913823"/>
            <a:ext cx="1792224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850" i="1" dirty="0">
                <a:solidFill>
                  <a:srgbClr val="8B949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WebLogic OHS, Oracle REST Data Services, public load balancers</a:t>
            </a:r>
            <a:endParaRPr lang="en-US" sz="850" dirty="0"/>
          </a:p>
        </p:txBody>
      </p:sp>
      <p:sp>
        <p:nvSpPr>
          <p:cNvPr id="25" name="Shape 13">
            <a:extLst>
              <a:ext uri="{FF2B5EF4-FFF2-40B4-BE49-F238E27FC236}">
                <a16:creationId xmlns:a16="http://schemas.microsoft.com/office/drawing/2014/main" id="{C97A80BA-6D8B-CF00-3760-6BDF1844AA7C}"/>
              </a:ext>
            </a:extLst>
          </p:cNvPr>
          <p:cNvSpPr/>
          <p:nvPr/>
        </p:nvSpPr>
        <p:spPr>
          <a:xfrm>
            <a:off x="2450592" y="1188720"/>
            <a:ext cx="2011680" cy="3242603"/>
          </a:xfrm>
          <a:prstGeom prst="rect">
            <a:avLst/>
          </a:prstGeom>
          <a:solidFill>
            <a:schemeClr val="bg1"/>
          </a:solidFill>
          <a:ln w="12700">
            <a:noFill/>
            <a:prstDash val="solid"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endParaRPr lang="en-ZA"/>
          </a:p>
        </p:txBody>
      </p:sp>
      <p:sp>
        <p:nvSpPr>
          <p:cNvPr id="26" name="Shape 14">
            <a:extLst>
              <a:ext uri="{FF2B5EF4-FFF2-40B4-BE49-F238E27FC236}">
                <a16:creationId xmlns:a16="http://schemas.microsoft.com/office/drawing/2014/main" id="{5B925A97-5857-EE2D-F542-AD06D6CC76E5}"/>
              </a:ext>
            </a:extLst>
          </p:cNvPr>
          <p:cNvSpPr/>
          <p:nvPr/>
        </p:nvSpPr>
        <p:spPr>
          <a:xfrm>
            <a:off x="2450592" y="1188720"/>
            <a:ext cx="2011680" cy="64008"/>
          </a:xfrm>
          <a:prstGeom prst="rect">
            <a:avLst/>
          </a:prstGeom>
          <a:solidFill>
            <a:srgbClr val="FFA657"/>
          </a:solidFill>
          <a:ln w="12700">
            <a:solidFill>
              <a:srgbClr val="FFA657"/>
            </a:solidFill>
            <a:prstDash val="solid"/>
          </a:ln>
        </p:spPr>
        <p:txBody>
          <a:bodyPr/>
          <a:lstStyle/>
          <a:p>
            <a:endParaRPr lang="en-ZA"/>
          </a:p>
        </p:txBody>
      </p:sp>
      <p:sp>
        <p:nvSpPr>
          <p:cNvPr id="27" name="Text 15">
            <a:extLst>
              <a:ext uri="{FF2B5EF4-FFF2-40B4-BE49-F238E27FC236}">
                <a16:creationId xmlns:a16="http://schemas.microsoft.com/office/drawing/2014/main" id="{70E804F8-97F9-02A7-471B-934C30A7CD95}"/>
              </a:ext>
            </a:extLst>
          </p:cNvPr>
          <p:cNvSpPr/>
          <p:nvPr/>
        </p:nvSpPr>
        <p:spPr>
          <a:xfrm>
            <a:off x="2450592" y="1280160"/>
            <a:ext cx="2011680" cy="5029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2400" dirty="0">
                <a:solidFill>
                  <a:srgbClr val="00000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🏢</a:t>
            </a:r>
            <a:endParaRPr lang="en-US" sz="2400" dirty="0"/>
          </a:p>
        </p:txBody>
      </p:sp>
      <p:sp>
        <p:nvSpPr>
          <p:cNvPr id="28" name="Text 16">
            <a:extLst>
              <a:ext uri="{FF2B5EF4-FFF2-40B4-BE49-F238E27FC236}">
                <a16:creationId xmlns:a16="http://schemas.microsoft.com/office/drawing/2014/main" id="{C4BB4750-C5FA-894B-E7BD-576364C247AE}"/>
              </a:ext>
            </a:extLst>
          </p:cNvPr>
          <p:cNvSpPr/>
          <p:nvPr/>
        </p:nvSpPr>
        <p:spPr>
          <a:xfrm>
            <a:off x="2450592" y="1783080"/>
            <a:ext cx="201168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100" b="1" dirty="0">
                <a:solidFill>
                  <a:srgbClr val="FFA657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Tier 2</a:t>
            </a:r>
            <a:endParaRPr lang="en-US" sz="1100" dirty="0"/>
          </a:p>
        </p:txBody>
      </p:sp>
      <p:sp>
        <p:nvSpPr>
          <p:cNvPr id="30" name="Shape 18">
            <a:extLst>
              <a:ext uri="{FF2B5EF4-FFF2-40B4-BE49-F238E27FC236}">
                <a16:creationId xmlns:a16="http://schemas.microsoft.com/office/drawing/2014/main" id="{6B331C07-65EE-C811-90AB-0607C81CB51B}"/>
              </a:ext>
            </a:extLst>
          </p:cNvPr>
          <p:cNvSpPr/>
          <p:nvPr/>
        </p:nvSpPr>
        <p:spPr>
          <a:xfrm>
            <a:off x="2999232" y="2067950"/>
            <a:ext cx="914400" cy="246888"/>
          </a:xfrm>
          <a:prstGeom prst="rect">
            <a:avLst/>
          </a:prstGeom>
          <a:solidFill>
            <a:srgbClr val="FFA657"/>
          </a:solidFill>
          <a:ln w="12700">
            <a:solidFill>
              <a:srgbClr val="FFA657"/>
            </a:solidFill>
            <a:prstDash val="solid"/>
          </a:ln>
        </p:spPr>
        <p:txBody>
          <a:bodyPr/>
          <a:lstStyle/>
          <a:p>
            <a:endParaRPr lang="en-ZA"/>
          </a:p>
        </p:txBody>
      </p:sp>
      <p:sp>
        <p:nvSpPr>
          <p:cNvPr id="31" name="Text 19">
            <a:extLst>
              <a:ext uri="{FF2B5EF4-FFF2-40B4-BE49-F238E27FC236}">
                <a16:creationId xmlns:a16="http://schemas.microsoft.com/office/drawing/2014/main" id="{9F5B0D70-CF55-E916-E968-B225932173D2}"/>
              </a:ext>
            </a:extLst>
          </p:cNvPr>
          <p:cNvSpPr/>
          <p:nvPr/>
        </p:nvSpPr>
        <p:spPr>
          <a:xfrm>
            <a:off x="2999232" y="2067950"/>
            <a:ext cx="914400" cy="24688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900" b="1" dirty="0">
                <a:solidFill>
                  <a:srgbClr val="0D1117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HIGH</a:t>
            </a:r>
            <a:endParaRPr lang="en-US" sz="900" dirty="0"/>
          </a:p>
        </p:txBody>
      </p:sp>
      <p:sp>
        <p:nvSpPr>
          <p:cNvPr id="32" name="Text 20">
            <a:extLst>
              <a:ext uri="{FF2B5EF4-FFF2-40B4-BE49-F238E27FC236}">
                <a16:creationId xmlns:a16="http://schemas.microsoft.com/office/drawing/2014/main" id="{5E9BA543-3152-E4B4-9A91-71374B5B2C39}"/>
              </a:ext>
            </a:extLst>
          </p:cNvPr>
          <p:cNvSpPr/>
          <p:nvPr/>
        </p:nvSpPr>
        <p:spPr>
          <a:xfrm>
            <a:off x="2560320" y="2313623"/>
            <a:ext cx="1792224" cy="7772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000" dirty="0">
                <a:solidFill>
                  <a:schemeClr val="tx2">
                    <a:lumMod val="50000"/>
                  </a:schemeClr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Systems accessible within corporate network. Still at risk from lateral movement after initial breach.</a:t>
            </a:r>
            <a:endParaRPr lang="en-US" sz="10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33" name="Text 21">
            <a:extLst>
              <a:ext uri="{FF2B5EF4-FFF2-40B4-BE49-F238E27FC236}">
                <a16:creationId xmlns:a16="http://schemas.microsoft.com/office/drawing/2014/main" id="{D4BB570B-32E7-9EEE-C51E-B44D8A9EE9AF}"/>
              </a:ext>
            </a:extLst>
          </p:cNvPr>
          <p:cNvSpPr/>
          <p:nvPr/>
        </p:nvSpPr>
        <p:spPr>
          <a:xfrm>
            <a:off x="2560320" y="3136583"/>
            <a:ext cx="1792224" cy="7315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950" b="1" dirty="0">
                <a:solidFill>
                  <a:srgbClr val="FFA657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SLA:
</a:t>
            </a:r>
            <a:r>
              <a:rPr lang="en-US" sz="950" dirty="0">
                <a:solidFill>
                  <a:srgbClr val="8B949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Critical: 72h</a:t>
            </a:r>
            <a:endParaRPr lang="en-US" sz="950" dirty="0"/>
          </a:p>
          <a:p>
            <a:pPr marL="0" indent="0">
              <a:buNone/>
            </a:pPr>
            <a:r>
              <a:rPr lang="en-US" sz="950" dirty="0">
                <a:solidFill>
                  <a:srgbClr val="8B949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High: 7 days</a:t>
            </a:r>
            <a:endParaRPr lang="en-US" sz="950" dirty="0"/>
          </a:p>
          <a:p>
            <a:pPr marL="0" indent="0">
              <a:buNone/>
            </a:pPr>
            <a:r>
              <a:rPr lang="en-US" sz="950" dirty="0">
                <a:solidFill>
                  <a:srgbClr val="8B949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Medium: 40 days</a:t>
            </a:r>
            <a:endParaRPr lang="en-US" sz="950" dirty="0"/>
          </a:p>
        </p:txBody>
      </p:sp>
      <p:sp>
        <p:nvSpPr>
          <p:cNvPr id="34" name="Text 22">
            <a:extLst>
              <a:ext uri="{FF2B5EF4-FFF2-40B4-BE49-F238E27FC236}">
                <a16:creationId xmlns:a16="http://schemas.microsoft.com/office/drawing/2014/main" id="{6688CF7B-33CA-8953-2B4C-DBD26634F981}"/>
              </a:ext>
            </a:extLst>
          </p:cNvPr>
          <p:cNvSpPr/>
          <p:nvPr/>
        </p:nvSpPr>
        <p:spPr>
          <a:xfrm>
            <a:off x="2560320" y="3913823"/>
            <a:ext cx="1792224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850" i="1" dirty="0">
                <a:solidFill>
                  <a:srgbClr val="8B949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Internal Oracle DB servers, internal WebLogic app clusters, dev/QA</a:t>
            </a:r>
            <a:endParaRPr lang="en-US" sz="850" dirty="0"/>
          </a:p>
        </p:txBody>
      </p:sp>
      <p:sp>
        <p:nvSpPr>
          <p:cNvPr id="35" name="Shape 23">
            <a:extLst>
              <a:ext uri="{FF2B5EF4-FFF2-40B4-BE49-F238E27FC236}">
                <a16:creationId xmlns:a16="http://schemas.microsoft.com/office/drawing/2014/main" id="{44F82926-50FA-FC0A-F48A-6E2170E3533D}"/>
              </a:ext>
            </a:extLst>
          </p:cNvPr>
          <p:cNvSpPr/>
          <p:nvPr/>
        </p:nvSpPr>
        <p:spPr>
          <a:xfrm>
            <a:off x="4626864" y="1188720"/>
            <a:ext cx="2011680" cy="3242603"/>
          </a:xfrm>
          <a:prstGeom prst="rect">
            <a:avLst/>
          </a:prstGeom>
          <a:solidFill>
            <a:schemeClr val="bg1"/>
          </a:solidFill>
          <a:ln w="12700">
            <a:noFill/>
            <a:prstDash val="solid"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endParaRPr lang="en-ZA"/>
          </a:p>
        </p:txBody>
      </p:sp>
      <p:sp>
        <p:nvSpPr>
          <p:cNvPr id="36" name="Shape 24">
            <a:extLst>
              <a:ext uri="{FF2B5EF4-FFF2-40B4-BE49-F238E27FC236}">
                <a16:creationId xmlns:a16="http://schemas.microsoft.com/office/drawing/2014/main" id="{0777A0AB-118F-AF5D-39A1-3273C3BF3E6F}"/>
              </a:ext>
            </a:extLst>
          </p:cNvPr>
          <p:cNvSpPr/>
          <p:nvPr/>
        </p:nvSpPr>
        <p:spPr>
          <a:xfrm>
            <a:off x="4626864" y="1188720"/>
            <a:ext cx="2011680" cy="64008"/>
          </a:xfrm>
          <a:prstGeom prst="rect">
            <a:avLst/>
          </a:prstGeom>
          <a:solidFill>
            <a:srgbClr val="3FB950"/>
          </a:solidFill>
          <a:ln w="12700">
            <a:solidFill>
              <a:srgbClr val="3FB950"/>
            </a:solidFill>
            <a:prstDash val="solid"/>
          </a:ln>
        </p:spPr>
        <p:txBody>
          <a:bodyPr/>
          <a:lstStyle/>
          <a:p>
            <a:endParaRPr lang="en-ZA"/>
          </a:p>
        </p:txBody>
      </p:sp>
      <p:sp>
        <p:nvSpPr>
          <p:cNvPr id="37" name="Text 25">
            <a:extLst>
              <a:ext uri="{FF2B5EF4-FFF2-40B4-BE49-F238E27FC236}">
                <a16:creationId xmlns:a16="http://schemas.microsoft.com/office/drawing/2014/main" id="{618945B5-7EA1-4587-43D9-52961CE053D6}"/>
              </a:ext>
            </a:extLst>
          </p:cNvPr>
          <p:cNvSpPr/>
          <p:nvPr/>
        </p:nvSpPr>
        <p:spPr>
          <a:xfrm>
            <a:off x="4626864" y="1280160"/>
            <a:ext cx="2011680" cy="5029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2400" dirty="0">
                <a:solidFill>
                  <a:srgbClr val="00000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🔒</a:t>
            </a:r>
            <a:endParaRPr lang="en-US" sz="2400" dirty="0"/>
          </a:p>
        </p:txBody>
      </p:sp>
      <p:sp>
        <p:nvSpPr>
          <p:cNvPr id="38" name="Text 26">
            <a:extLst>
              <a:ext uri="{FF2B5EF4-FFF2-40B4-BE49-F238E27FC236}">
                <a16:creationId xmlns:a16="http://schemas.microsoft.com/office/drawing/2014/main" id="{F0657ADD-099C-CB90-58F3-778C73203AB9}"/>
              </a:ext>
            </a:extLst>
          </p:cNvPr>
          <p:cNvSpPr/>
          <p:nvPr/>
        </p:nvSpPr>
        <p:spPr>
          <a:xfrm>
            <a:off x="4626864" y="1783080"/>
            <a:ext cx="201168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100" b="1" dirty="0">
                <a:solidFill>
                  <a:srgbClr val="3FB95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Tier 3</a:t>
            </a:r>
            <a:endParaRPr lang="en-US" sz="1100" dirty="0"/>
          </a:p>
        </p:txBody>
      </p:sp>
      <p:sp>
        <p:nvSpPr>
          <p:cNvPr id="40" name="Shape 28">
            <a:extLst>
              <a:ext uri="{FF2B5EF4-FFF2-40B4-BE49-F238E27FC236}">
                <a16:creationId xmlns:a16="http://schemas.microsoft.com/office/drawing/2014/main" id="{7C7DD7F2-339F-68CF-04A8-DA048F752EAA}"/>
              </a:ext>
            </a:extLst>
          </p:cNvPr>
          <p:cNvSpPr/>
          <p:nvPr/>
        </p:nvSpPr>
        <p:spPr>
          <a:xfrm>
            <a:off x="5175504" y="2067950"/>
            <a:ext cx="914400" cy="246888"/>
          </a:xfrm>
          <a:prstGeom prst="rect">
            <a:avLst/>
          </a:prstGeom>
          <a:solidFill>
            <a:srgbClr val="3FB950"/>
          </a:solidFill>
          <a:ln w="12700">
            <a:solidFill>
              <a:srgbClr val="3FB950"/>
            </a:solidFill>
            <a:prstDash val="solid"/>
          </a:ln>
        </p:spPr>
        <p:txBody>
          <a:bodyPr/>
          <a:lstStyle/>
          <a:p>
            <a:endParaRPr lang="en-ZA"/>
          </a:p>
        </p:txBody>
      </p:sp>
      <p:sp>
        <p:nvSpPr>
          <p:cNvPr id="41" name="Text 29">
            <a:extLst>
              <a:ext uri="{FF2B5EF4-FFF2-40B4-BE49-F238E27FC236}">
                <a16:creationId xmlns:a16="http://schemas.microsoft.com/office/drawing/2014/main" id="{F9107EA2-5496-BD08-68BD-02ED39CC3909}"/>
              </a:ext>
            </a:extLst>
          </p:cNvPr>
          <p:cNvSpPr/>
          <p:nvPr/>
        </p:nvSpPr>
        <p:spPr>
          <a:xfrm>
            <a:off x="5175504" y="2067950"/>
            <a:ext cx="914400" cy="24688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900" b="1" dirty="0">
                <a:solidFill>
                  <a:srgbClr val="0D1117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MEDIUM</a:t>
            </a:r>
            <a:endParaRPr lang="en-US" sz="900" dirty="0"/>
          </a:p>
        </p:txBody>
      </p:sp>
      <p:sp>
        <p:nvSpPr>
          <p:cNvPr id="42" name="Text 30">
            <a:extLst>
              <a:ext uri="{FF2B5EF4-FFF2-40B4-BE49-F238E27FC236}">
                <a16:creationId xmlns:a16="http://schemas.microsoft.com/office/drawing/2014/main" id="{752E618B-0124-4C16-9C90-F06ED2F66496}"/>
              </a:ext>
            </a:extLst>
          </p:cNvPr>
          <p:cNvSpPr/>
          <p:nvPr/>
        </p:nvSpPr>
        <p:spPr>
          <a:xfrm>
            <a:off x="4736592" y="2313623"/>
            <a:ext cx="1792224" cy="7772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000" dirty="0">
                <a:solidFill>
                  <a:schemeClr val="tx2">
                    <a:lumMod val="50000"/>
                  </a:schemeClr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Isolated subnets with strict ACLs. Requires VPN + jump host. Limited attack surface.</a:t>
            </a:r>
            <a:endParaRPr lang="en-US" sz="10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43" name="Text 31">
            <a:extLst>
              <a:ext uri="{FF2B5EF4-FFF2-40B4-BE49-F238E27FC236}">
                <a16:creationId xmlns:a16="http://schemas.microsoft.com/office/drawing/2014/main" id="{7A7894D4-4333-79AD-F8A1-788BE73E2DA7}"/>
              </a:ext>
            </a:extLst>
          </p:cNvPr>
          <p:cNvSpPr/>
          <p:nvPr/>
        </p:nvSpPr>
        <p:spPr>
          <a:xfrm>
            <a:off x="4736592" y="3136583"/>
            <a:ext cx="1792224" cy="7315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950" b="1" dirty="0">
                <a:solidFill>
                  <a:srgbClr val="3FB95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SLA:
</a:t>
            </a:r>
            <a:r>
              <a:rPr lang="en-US" sz="950" dirty="0">
                <a:solidFill>
                  <a:srgbClr val="8B949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Critical: 7 days</a:t>
            </a:r>
            <a:endParaRPr lang="en-US" sz="950" dirty="0"/>
          </a:p>
          <a:p>
            <a:pPr marL="0" indent="0">
              <a:buNone/>
            </a:pPr>
            <a:r>
              <a:rPr lang="en-US" sz="950" dirty="0">
                <a:solidFill>
                  <a:srgbClr val="8B949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High: 40 days</a:t>
            </a:r>
            <a:endParaRPr lang="en-US" sz="950" dirty="0"/>
          </a:p>
          <a:p>
            <a:pPr marL="0" indent="0">
              <a:buNone/>
            </a:pPr>
            <a:r>
              <a:rPr lang="en-US" sz="950" dirty="0">
                <a:solidFill>
                  <a:srgbClr val="8B949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Medium: Next cycle</a:t>
            </a:r>
            <a:endParaRPr lang="en-US" sz="950" dirty="0"/>
          </a:p>
        </p:txBody>
      </p:sp>
      <p:sp>
        <p:nvSpPr>
          <p:cNvPr id="44" name="Text 32">
            <a:extLst>
              <a:ext uri="{FF2B5EF4-FFF2-40B4-BE49-F238E27FC236}">
                <a16:creationId xmlns:a16="http://schemas.microsoft.com/office/drawing/2014/main" id="{CD2AE9FD-E3CB-38AE-8B5A-9AE5F56A1901}"/>
              </a:ext>
            </a:extLst>
          </p:cNvPr>
          <p:cNvSpPr/>
          <p:nvPr/>
        </p:nvSpPr>
        <p:spPr>
          <a:xfrm>
            <a:off x="4736592" y="3913823"/>
            <a:ext cx="1792224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850" i="1" dirty="0">
                <a:solidFill>
                  <a:srgbClr val="8B949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Production Oracle DB tier, batch processing servers, financial systems</a:t>
            </a:r>
            <a:endParaRPr lang="en-US" sz="850" dirty="0"/>
          </a:p>
        </p:txBody>
      </p:sp>
      <p:sp>
        <p:nvSpPr>
          <p:cNvPr id="45" name="Shape 33">
            <a:extLst>
              <a:ext uri="{FF2B5EF4-FFF2-40B4-BE49-F238E27FC236}">
                <a16:creationId xmlns:a16="http://schemas.microsoft.com/office/drawing/2014/main" id="{E423C758-6938-B229-DEEA-B68EF48F30AA}"/>
              </a:ext>
            </a:extLst>
          </p:cNvPr>
          <p:cNvSpPr/>
          <p:nvPr/>
        </p:nvSpPr>
        <p:spPr>
          <a:xfrm>
            <a:off x="6803136" y="1188720"/>
            <a:ext cx="2011680" cy="3242603"/>
          </a:xfrm>
          <a:prstGeom prst="rect">
            <a:avLst/>
          </a:prstGeom>
          <a:solidFill>
            <a:schemeClr val="bg1"/>
          </a:solidFill>
          <a:ln w="12700">
            <a:noFill/>
            <a:prstDash val="solid"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endParaRPr lang="en-ZA"/>
          </a:p>
        </p:txBody>
      </p:sp>
      <p:sp>
        <p:nvSpPr>
          <p:cNvPr id="46" name="Shape 34">
            <a:extLst>
              <a:ext uri="{FF2B5EF4-FFF2-40B4-BE49-F238E27FC236}">
                <a16:creationId xmlns:a16="http://schemas.microsoft.com/office/drawing/2014/main" id="{98672587-D2B5-8003-4638-C58B0F2DED79}"/>
              </a:ext>
            </a:extLst>
          </p:cNvPr>
          <p:cNvSpPr/>
          <p:nvPr/>
        </p:nvSpPr>
        <p:spPr>
          <a:xfrm>
            <a:off x="6803136" y="1188720"/>
            <a:ext cx="2011680" cy="64008"/>
          </a:xfrm>
          <a:prstGeom prst="rect">
            <a:avLst/>
          </a:prstGeom>
          <a:solidFill>
            <a:srgbClr val="58A6FF"/>
          </a:solidFill>
          <a:ln w="12700">
            <a:solidFill>
              <a:srgbClr val="58A6FF"/>
            </a:solidFill>
            <a:prstDash val="solid"/>
          </a:ln>
        </p:spPr>
        <p:txBody>
          <a:bodyPr/>
          <a:lstStyle/>
          <a:p>
            <a:endParaRPr lang="en-ZA"/>
          </a:p>
        </p:txBody>
      </p:sp>
      <p:sp>
        <p:nvSpPr>
          <p:cNvPr id="47" name="Text 35">
            <a:extLst>
              <a:ext uri="{FF2B5EF4-FFF2-40B4-BE49-F238E27FC236}">
                <a16:creationId xmlns:a16="http://schemas.microsoft.com/office/drawing/2014/main" id="{E144C854-0CDC-64D2-E8B1-E409657AA6A6}"/>
              </a:ext>
            </a:extLst>
          </p:cNvPr>
          <p:cNvSpPr/>
          <p:nvPr/>
        </p:nvSpPr>
        <p:spPr>
          <a:xfrm>
            <a:off x="6803136" y="1280160"/>
            <a:ext cx="2011680" cy="5029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2400" dirty="0">
                <a:solidFill>
                  <a:srgbClr val="00000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🛡️</a:t>
            </a:r>
            <a:endParaRPr lang="en-US" sz="2400" dirty="0"/>
          </a:p>
        </p:txBody>
      </p:sp>
      <p:sp>
        <p:nvSpPr>
          <p:cNvPr id="48" name="Text 36">
            <a:extLst>
              <a:ext uri="{FF2B5EF4-FFF2-40B4-BE49-F238E27FC236}">
                <a16:creationId xmlns:a16="http://schemas.microsoft.com/office/drawing/2014/main" id="{2119FE81-F7E8-17B3-4F2F-E218D5ECB64C}"/>
              </a:ext>
            </a:extLst>
          </p:cNvPr>
          <p:cNvSpPr/>
          <p:nvPr/>
        </p:nvSpPr>
        <p:spPr>
          <a:xfrm>
            <a:off x="6803136" y="1783080"/>
            <a:ext cx="201168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100" b="1" dirty="0">
                <a:solidFill>
                  <a:srgbClr val="58A6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Tier 4</a:t>
            </a:r>
            <a:endParaRPr lang="en-US" sz="1100" dirty="0"/>
          </a:p>
        </p:txBody>
      </p:sp>
      <p:sp>
        <p:nvSpPr>
          <p:cNvPr id="50" name="Shape 38">
            <a:extLst>
              <a:ext uri="{FF2B5EF4-FFF2-40B4-BE49-F238E27FC236}">
                <a16:creationId xmlns:a16="http://schemas.microsoft.com/office/drawing/2014/main" id="{396F05EE-CCA5-114A-0B80-9CF6D1639918}"/>
              </a:ext>
            </a:extLst>
          </p:cNvPr>
          <p:cNvSpPr/>
          <p:nvPr/>
        </p:nvSpPr>
        <p:spPr>
          <a:xfrm>
            <a:off x="7351776" y="2067950"/>
            <a:ext cx="914400" cy="246888"/>
          </a:xfrm>
          <a:prstGeom prst="rect">
            <a:avLst/>
          </a:prstGeom>
          <a:solidFill>
            <a:srgbClr val="58A6FF"/>
          </a:solidFill>
          <a:ln w="12700">
            <a:solidFill>
              <a:srgbClr val="58A6FF"/>
            </a:solidFill>
            <a:prstDash val="solid"/>
          </a:ln>
        </p:spPr>
        <p:txBody>
          <a:bodyPr/>
          <a:lstStyle/>
          <a:p>
            <a:endParaRPr lang="en-ZA"/>
          </a:p>
        </p:txBody>
      </p:sp>
      <p:sp>
        <p:nvSpPr>
          <p:cNvPr id="51" name="Text 39">
            <a:extLst>
              <a:ext uri="{FF2B5EF4-FFF2-40B4-BE49-F238E27FC236}">
                <a16:creationId xmlns:a16="http://schemas.microsoft.com/office/drawing/2014/main" id="{EEEBE7A3-9608-C270-8E79-EAA8DF8AF59F}"/>
              </a:ext>
            </a:extLst>
          </p:cNvPr>
          <p:cNvSpPr/>
          <p:nvPr/>
        </p:nvSpPr>
        <p:spPr>
          <a:xfrm>
            <a:off x="7351776" y="2067950"/>
            <a:ext cx="914400" cy="24688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900" b="1" dirty="0">
                <a:solidFill>
                  <a:srgbClr val="0D1117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MANAGED</a:t>
            </a:r>
            <a:endParaRPr lang="en-US" sz="900" dirty="0"/>
          </a:p>
        </p:txBody>
      </p:sp>
      <p:sp>
        <p:nvSpPr>
          <p:cNvPr id="52" name="Text 40">
            <a:extLst>
              <a:ext uri="{FF2B5EF4-FFF2-40B4-BE49-F238E27FC236}">
                <a16:creationId xmlns:a16="http://schemas.microsoft.com/office/drawing/2014/main" id="{28ED3B15-E5A5-D5EE-22F1-CB0A80F8E405}"/>
              </a:ext>
            </a:extLst>
          </p:cNvPr>
          <p:cNvSpPr/>
          <p:nvPr/>
        </p:nvSpPr>
        <p:spPr>
          <a:xfrm>
            <a:off x="6912864" y="2313623"/>
            <a:ext cx="1792224" cy="7772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000" dirty="0">
                <a:solidFill>
                  <a:schemeClr val="tx2">
                    <a:lumMod val="50000"/>
                  </a:schemeClr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Physically isolated networks. Patching via offline media. Rare vulnerabilities matter most.</a:t>
            </a:r>
            <a:endParaRPr lang="en-US" sz="10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53" name="Text 41">
            <a:extLst>
              <a:ext uri="{FF2B5EF4-FFF2-40B4-BE49-F238E27FC236}">
                <a16:creationId xmlns:a16="http://schemas.microsoft.com/office/drawing/2014/main" id="{07E3A7DF-27B6-EEE5-3181-34687B45B93D}"/>
              </a:ext>
            </a:extLst>
          </p:cNvPr>
          <p:cNvSpPr/>
          <p:nvPr/>
        </p:nvSpPr>
        <p:spPr>
          <a:xfrm>
            <a:off x="6912864" y="3136583"/>
            <a:ext cx="1792224" cy="7315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950" b="1" dirty="0">
                <a:solidFill>
                  <a:srgbClr val="58A6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SLA:
</a:t>
            </a:r>
            <a:r>
              <a:rPr lang="en-US" sz="950" dirty="0">
                <a:solidFill>
                  <a:srgbClr val="8B949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Critical: 14 days</a:t>
            </a:r>
            <a:endParaRPr lang="en-US" sz="950" dirty="0"/>
          </a:p>
          <a:p>
            <a:pPr marL="0" indent="0">
              <a:buNone/>
            </a:pPr>
            <a:r>
              <a:rPr lang="en-US" sz="950" dirty="0">
                <a:solidFill>
                  <a:srgbClr val="8B949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All others: Scheduled</a:t>
            </a:r>
            <a:endParaRPr lang="en-US" sz="950" dirty="0"/>
          </a:p>
        </p:txBody>
      </p:sp>
      <p:sp>
        <p:nvSpPr>
          <p:cNvPr id="54" name="Text 42">
            <a:extLst>
              <a:ext uri="{FF2B5EF4-FFF2-40B4-BE49-F238E27FC236}">
                <a16:creationId xmlns:a16="http://schemas.microsoft.com/office/drawing/2014/main" id="{34B67F51-58A6-D157-E6EA-4DAA48DE1EED}"/>
              </a:ext>
            </a:extLst>
          </p:cNvPr>
          <p:cNvSpPr/>
          <p:nvPr/>
        </p:nvSpPr>
        <p:spPr>
          <a:xfrm>
            <a:off x="6912864" y="3913823"/>
            <a:ext cx="1792224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850" i="1" dirty="0">
                <a:solidFill>
                  <a:srgbClr val="8B949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SCADA, classified systems, offline Oracle Data Guard standby</a:t>
            </a:r>
            <a:endParaRPr lang="en-US" sz="850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4728F964-FDAF-31A8-0F67-60842460E02F}"/>
              </a:ext>
            </a:extLst>
          </p:cNvPr>
          <p:cNvSpPr/>
          <p:nvPr/>
        </p:nvSpPr>
        <p:spPr>
          <a:xfrm>
            <a:off x="-2381" y="784274"/>
            <a:ext cx="9144000" cy="119576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9129887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CB6DAD-04FD-05BD-A6B9-0482CFE1E2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05  The Patching Playbook</a:t>
            </a:r>
          </a:p>
        </p:txBody>
      </p:sp>
    </p:spTree>
    <p:extLst>
      <p:ext uri="{BB962C8B-B14F-4D97-AF65-F5344CB8AC3E}">
        <p14:creationId xmlns:p14="http://schemas.microsoft.com/office/powerpoint/2010/main" val="324742915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C0CD5C01-BC12-25CE-CFA8-5CDF4DA191BC}"/>
              </a:ext>
            </a:extLst>
          </p:cNvPr>
          <p:cNvSpPr/>
          <p:nvPr/>
        </p:nvSpPr>
        <p:spPr>
          <a:xfrm>
            <a:off x="6077306" y="1603948"/>
            <a:ext cx="2901802" cy="1941226"/>
          </a:xfrm>
          <a:prstGeom prst="rect">
            <a:avLst/>
          </a:prstGeom>
          <a:solidFill>
            <a:srgbClr val="3FB950">
              <a:alpha val="10196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01DBBEE-46F2-2B69-685E-F22D91CD60EA}"/>
              </a:ext>
            </a:extLst>
          </p:cNvPr>
          <p:cNvSpPr/>
          <p:nvPr/>
        </p:nvSpPr>
        <p:spPr>
          <a:xfrm>
            <a:off x="3162474" y="1603948"/>
            <a:ext cx="2649708" cy="1941226"/>
          </a:xfrm>
          <a:prstGeom prst="rect">
            <a:avLst/>
          </a:prstGeom>
          <a:solidFill>
            <a:srgbClr val="8B949E">
              <a:alpha val="10196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6C2A5A80-56E2-086E-FA71-D7C25244230D}"/>
              </a:ext>
            </a:extLst>
          </p:cNvPr>
          <p:cNvSpPr/>
          <p:nvPr/>
        </p:nvSpPr>
        <p:spPr>
          <a:xfrm>
            <a:off x="206267" y="1603948"/>
            <a:ext cx="2649708" cy="1941226"/>
          </a:xfrm>
          <a:prstGeom prst="rect">
            <a:avLst/>
          </a:prstGeom>
          <a:solidFill>
            <a:srgbClr val="F80000">
              <a:alpha val="10196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4EBFFFF6-D31A-2A4A-5CC3-441615153603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387621" y="1741596"/>
            <a:ext cx="2595562" cy="2627204"/>
          </a:xfrm>
        </p:spPr>
        <p:txBody>
          <a:bodyPr/>
          <a:lstStyle/>
          <a:p>
            <a:r>
              <a:rPr lang="en-GB" b="1" dirty="0"/>
              <a:t>Step 1 — Snapshot / Backup</a:t>
            </a:r>
          </a:p>
          <a:p>
            <a:r>
              <a:rPr lang="en-GB" dirty="0"/>
              <a:t>VM snapshot or bare-metal backup BEFORE anything.</a:t>
            </a:r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r>
              <a:rPr lang="en-GB" b="1" dirty="0"/>
              <a:t>Step 2 — Patch TEST Environment</a:t>
            </a:r>
          </a:p>
          <a:p>
            <a:r>
              <a:rPr lang="en-GB" dirty="0"/>
              <a:t>Apply patches to test first. 48h observation window.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6F3DEB-6371-CBE9-4C8B-4B615FAD6BB5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3320268" y="1733987"/>
            <a:ext cx="2383595" cy="2627204"/>
          </a:xfrm>
        </p:spPr>
        <p:txBody>
          <a:bodyPr/>
          <a:lstStyle/>
          <a:p>
            <a:r>
              <a:rPr lang="en-GB" b="1" dirty="0"/>
              <a:t>Step 3 — Validate &amp; Sign Off</a:t>
            </a:r>
          </a:p>
          <a:p>
            <a:r>
              <a:rPr lang="en-GB" dirty="0"/>
              <a:t>App team confirms stable. DBA confirms Oracle connects.</a:t>
            </a:r>
          </a:p>
          <a:p>
            <a:r>
              <a:rPr lang="en-GB" dirty="0"/>
              <a:t>Change management approval + CAB sign-off</a:t>
            </a:r>
          </a:p>
          <a:p>
            <a:endParaRPr lang="en-GB" dirty="0"/>
          </a:p>
          <a:p>
            <a:r>
              <a:rPr lang="en-GB" b="1" dirty="0"/>
              <a:t>Step 4 — Patch Non-Production</a:t>
            </a:r>
          </a:p>
          <a:p>
            <a:r>
              <a:rPr lang="en-GB" dirty="0"/>
              <a:t>Apply to dev/staging/UAT. Repeat validation.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C3575B9-E801-3642-3A40-BC34AC4E23B8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r>
              <a:rPr lang="en-GB" b="1" dirty="0"/>
              <a:t>Step 5 — Patch Production (Rolling)</a:t>
            </a:r>
          </a:p>
          <a:p>
            <a:r>
              <a:rPr lang="en-GB" dirty="0"/>
              <a:t>Maintenance window: notify →  patch → verify</a:t>
            </a:r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r>
              <a:rPr lang="en-GB" b="1" dirty="0"/>
              <a:t>Step 6 — Post-Patch Verification</a:t>
            </a:r>
          </a:p>
          <a:p>
            <a:r>
              <a:rPr lang="en-GB" dirty="0"/>
              <a:t>Check all services and confirm vulnerabilities have been addressed.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0F8C2DAC-1C03-F20A-DC3B-66FBA9A7DD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92400" y="306059"/>
            <a:ext cx="4154438" cy="481013"/>
          </a:xfrm>
        </p:spPr>
        <p:txBody>
          <a:bodyPr/>
          <a:lstStyle/>
          <a:p>
            <a:pPr algn="ctr"/>
            <a:r>
              <a:rPr lang="en-GB" b="0" dirty="0"/>
              <a:t>Linux Patching: The Right Order Matters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5FABD93-E423-D1BE-A2F5-67FA68626402}"/>
              </a:ext>
            </a:extLst>
          </p:cNvPr>
          <p:cNvSpPr/>
          <p:nvPr/>
        </p:nvSpPr>
        <p:spPr>
          <a:xfrm>
            <a:off x="-2381" y="784274"/>
            <a:ext cx="9144000" cy="119576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4ABFD4D-EA8E-5087-C28D-B99E7E299185}"/>
              </a:ext>
            </a:extLst>
          </p:cNvPr>
          <p:cNvSpPr/>
          <p:nvPr/>
        </p:nvSpPr>
        <p:spPr>
          <a:xfrm>
            <a:off x="164892" y="1733987"/>
            <a:ext cx="127208" cy="1653790"/>
          </a:xfrm>
          <a:prstGeom prst="rect">
            <a:avLst/>
          </a:prstGeom>
          <a:solidFill>
            <a:srgbClr val="F8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840580FA-1E6B-4682-5DC1-8AB881A12B8A}"/>
              </a:ext>
            </a:extLst>
          </p:cNvPr>
          <p:cNvSpPr/>
          <p:nvPr/>
        </p:nvSpPr>
        <p:spPr>
          <a:xfrm>
            <a:off x="3121099" y="1733987"/>
            <a:ext cx="127208" cy="1653790"/>
          </a:xfrm>
          <a:prstGeom prst="rect">
            <a:avLst/>
          </a:prstGeom>
          <a:solidFill>
            <a:srgbClr val="8B949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78B1A4C-1C00-0760-A236-27E73EF537B5}"/>
              </a:ext>
            </a:extLst>
          </p:cNvPr>
          <p:cNvSpPr/>
          <p:nvPr/>
        </p:nvSpPr>
        <p:spPr>
          <a:xfrm>
            <a:off x="6040895" y="1747236"/>
            <a:ext cx="127208" cy="1653790"/>
          </a:xfrm>
          <a:prstGeom prst="rect">
            <a:avLst/>
          </a:prstGeom>
          <a:solidFill>
            <a:srgbClr val="3FB95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1291767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CB6DAD-04FD-05BD-A6B9-0482CFE1E2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06  The 40-Day Patch Cycle</a:t>
            </a:r>
          </a:p>
        </p:txBody>
      </p:sp>
    </p:spTree>
    <p:extLst>
      <p:ext uri="{BB962C8B-B14F-4D97-AF65-F5344CB8AC3E}">
        <p14:creationId xmlns:p14="http://schemas.microsoft.com/office/powerpoint/2010/main" val="324742915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98039C9D-2F2C-7C25-A0B4-A3E1D56B1D69}"/>
              </a:ext>
            </a:extLst>
          </p:cNvPr>
          <p:cNvSpPr/>
          <p:nvPr/>
        </p:nvSpPr>
        <p:spPr>
          <a:xfrm>
            <a:off x="0" y="1491521"/>
            <a:ext cx="2146297" cy="2548328"/>
          </a:xfrm>
          <a:prstGeom prst="rect">
            <a:avLst/>
          </a:prstGeom>
          <a:solidFill>
            <a:schemeClr val="accent2">
              <a:lumMod val="90000"/>
              <a:lumOff val="1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36E8620-7551-D075-8F72-461EC19A106C}"/>
              </a:ext>
            </a:extLst>
          </p:cNvPr>
          <p:cNvSpPr/>
          <p:nvPr/>
        </p:nvSpPr>
        <p:spPr>
          <a:xfrm>
            <a:off x="2146297" y="1491521"/>
            <a:ext cx="2389061" cy="2548328"/>
          </a:xfrm>
          <a:prstGeom prst="rect">
            <a:avLst/>
          </a:prstGeom>
          <a:solidFill>
            <a:schemeClr val="accent2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4376B10F-FDA6-571C-40BC-0604274D3171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303214" y="1741596"/>
            <a:ext cx="1682874" cy="1788588"/>
          </a:xfrm>
        </p:spPr>
        <p:txBody>
          <a:bodyPr/>
          <a:lstStyle/>
          <a:p>
            <a:r>
              <a:rPr lang="en-GB" b="1" dirty="0">
                <a:solidFill>
                  <a:schemeClr val="bg1"/>
                </a:solidFill>
              </a:rPr>
              <a:t>Days 1-5: Assess</a:t>
            </a:r>
          </a:p>
          <a:p>
            <a:r>
              <a:rPr lang="en-GB" dirty="0">
                <a:solidFill>
                  <a:schemeClr val="bg1"/>
                </a:solidFill>
              </a:rPr>
              <a:t>Scan systems, download advisories, create vulnerability register.</a:t>
            </a:r>
          </a:p>
          <a:p>
            <a:endParaRPr lang="en-GB" dirty="0">
              <a:solidFill>
                <a:schemeClr val="bg1"/>
              </a:solidFill>
            </a:endParaRPr>
          </a:p>
          <a:p>
            <a:endParaRPr lang="en-GB" dirty="0">
              <a:solidFill>
                <a:schemeClr val="bg1"/>
              </a:solidFill>
            </a:endParaRPr>
          </a:p>
          <a:p>
            <a:r>
              <a:rPr lang="en-GB" b="1" dirty="0">
                <a:solidFill>
                  <a:schemeClr val="bg1"/>
                </a:solidFill>
              </a:rPr>
              <a:t>Days 6-10: Prioritise</a:t>
            </a:r>
          </a:p>
          <a:p>
            <a:r>
              <a:rPr lang="en-GB" dirty="0">
                <a:solidFill>
                  <a:schemeClr val="bg1"/>
                </a:solidFill>
              </a:rPr>
              <a:t>CVSS scoring, exposure tier mapping, risk sign-off.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DCB9308-73E2-89B3-7A59-BB78C3B7329E}"/>
              </a:ext>
            </a:extLst>
          </p:cNvPr>
          <p:cNvSpPr/>
          <p:nvPr/>
        </p:nvSpPr>
        <p:spPr>
          <a:xfrm>
            <a:off x="4535358" y="1491521"/>
            <a:ext cx="2172741" cy="2548328"/>
          </a:xfrm>
          <a:prstGeom prst="rect">
            <a:avLst/>
          </a:prstGeom>
          <a:solidFill>
            <a:schemeClr val="accent2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61A988-3EA3-D2D3-4A5E-E884F8287110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2421615" y="1741596"/>
            <a:ext cx="1953534" cy="1983460"/>
          </a:xfrm>
        </p:spPr>
        <p:txBody>
          <a:bodyPr/>
          <a:lstStyle/>
          <a:p>
            <a:r>
              <a:rPr lang="en-GB" b="1" dirty="0">
                <a:solidFill>
                  <a:schemeClr val="bg1"/>
                </a:solidFill>
              </a:rPr>
              <a:t>Days 11-20: Test Environment</a:t>
            </a:r>
          </a:p>
          <a:p>
            <a:r>
              <a:rPr lang="en-GB" dirty="0">
                <a:solidFill>
                  <a:schemeClr val="bg1"/>
                </a:solidFill>
              </a:rPr>
              <a:t>Patch DEV/TEST, regression testing, UAT sign-off.</a:t>
            </a:r>
          </a:p>
          <a:p>
            <a:endParaRPr lang="en-GB" dirty="0">
              <a:solidFill>
                <a:schemeClr val="bg1"/>
              </a:solidFill>
            </a:endParaRPr>
          </a:p>
          <a:p>
            <a:endParaRPr lang="en-GB" dirty="0">
              <a:solidFill>
                <a:schemeClr val="bg1"/>
              </a:solidFill>
            </a:endParaRPr>
          </a:p>
          <a:p>
            <a:r>
              <a:rPr lang="en-GB" b="1" dirty="0">
                <a:solidFill>
                  <a:schemeClr val="bg1"/>
                </a:solidFill>
              </a:rPr>
              <a:t>Days 21-30: Non-Production</a:t>
            </a:r>
          </a:p>
          <a:p>
            <a:r>
              <a:rPr lang="en-GB" dirty="0">
                <a:solidFill>
                  <a:schemeClr val="bg1"/>
                </a:solidFill>
              </a:rPr>
              <a:t>Patch SIT /Pre-Prod, extended soak period, approvals.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AFE43FC-D9A5-86E9-A294-4752F09F31B4}"/>
              </a:ext>
            </a:extLst>
          </p:cNvPr>
          <p:cNvSpPr/>
          <p:nvPr/>
        </p:nvSpPr>
        <p:spPr>
          <a:xfrm>
            <a:off x="6708098" y="1491521"/>
            <a:ext cx="2435901" cy="2548328"/>
          </a:xfrm>
          <a:prstGeom prst="rect">
            <a:avLst/>
          </a:prstGeom>
          <a:solidFill>
            <a:schemeClr val="accent2">
              <a:lumMod val="25000"/>
              <a:lumOff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9E3BB39-261C-68DA-6B73-BE7228662973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4754564" y="1741596"/>
            <a:ext cx="1849436" cy="1788588"/>
          </a:xfrm>
        </p:spPr>
        <p:txBody>
          <a:bodyPr/>
          <a:lstStyle/>
          <a:p>
            <a:r>
              <a:rPr lang="en-GB" b="1" dirty="0"/>
              <a:t>Days 31-38: Production</a:t>
            </a:r>
          </a:p>
          <a:p>
            <a:r>
              <a:rPr lang="en-GB" dirty="0"/>
              <a:t>Prod patch, maintenance windows, monitoring.</a:t>
            </a:r>
          </a:p>
          <a:p>
            <a:endParaRPr lang="en-GB" dirty="0"/>
          </a:p>
          <a:p>
            <a:endParaRPr lang="en-GB" dirty="0"/>
          </a:p>
          <a:p>
            <a:r>
              <a:rPr lang="en-GB" b="1" dirty="0"/>
              <a:t>Day 39: Report</a:t>
            </a:r>
          </a:p>
          <a:p>
            <a:r>
              <a:rPr lang="en-GB" dirty="0"/>
              <a:t>Patch completion report + metrics.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E5ACBC46-3DDB-2D72-29B1-81E5C454EFBC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983416" y="1741596"/>
            <a:ext cx="1849436" cy="2155847"/>
          </a:xfrm>
        </p:spPr>
        <p:txBody>
          <a:bodyPr/>
          <a:lstStyle/>
          <a:p>
            <a:r>
              <a:rPr lang="en-GB" b="1" dirty="0"/>
              <a:t>Day 40: Lessons Learned</a:t>
            </a:r>
          </a:p>
          <a:p>
            <a:r>
              <a:rPr lang="en-GB" dirty="0"/>
              <a:t>Review what broke, what worked, next cycle planning.</a:t>
            </a:r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r>
              <a:rPr lang="en-GB" b="1" dirty="0"/>
              <a:t>Ongoing: Continuous Monitoring</a:t>
            </a:r>
          </a:p>
          <a:p>
            <a:r>
              <a:rPr lang="en-GB" dirty="0"/>
              <a:t>Emergency patches bypass standard cycle — activate Emergency Change Process.</a:t>
            </a: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30C99D6B-5C95-2A09-2826-D281524E04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91886" y="303261"/>
            <a:ext cx="4355465" cy="481013"/>
          </a:xfrm>
        </p:spPr>
        <p:txBody>
          <a:bodyPr/>
          <a:lstStyle/>
          <a:p>
            <a:pPr algn="ctr"/>
            <a:r>
              <a:rPr lang="en-GB" b="0" dirty="0"/>
              <a:t>The 40-Day Standard Patch Cycle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85893C6-0279-22FA-FB07-E35C39796784}"/>
              </a:ext>
            </a:extLst>
          </p:cNvPr>
          <p:cNvSpPr/>
          <p:nvPr/>
        </p:nvSpPr>
        <p:spPr>
          <a:xfrm>
            <a:off x="-2381" y="784274"/>
            <a:ext cx="9144000" cy="119576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9129887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E8F5B07-DCAE-D64D-A7EF-DF31B96D92D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le 18">
            <a:extLst>
              <a:ext uri="{FF2B5EF4-FFF2-40B4-BE49-F238E27FC236}">
                <a16:creationId xmlns:a16="http://schemas.microsoft.com/office/drawing/2014/main" id="{AC9A007C-8E36-D565-9139-DCFEF35371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12098" y="368460"/>
            <a:ext cx="3519805" cy="480568"/>
          </a:xfrm>
        </p:spPr>
        <p:txBody>
          <a:bodyPr/>
          <a:lstStyle/>
          <a:p>
            <a:pPr algn="ctr"/>
            <a:r>
              <a:rPr lang="en-ZA" b="0" dirty="0"/>
              <a:t>Feedback</a:t>
            </a:r>
            <a:endParaRPr lang="en-ZA" b="0" dirty="0">
              <a:latin typeface="+mn-lt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1A2DAD34-C7CA-CD23-BE65-572275C8E543}"/>
              </a:ext>
            </a:extLst>
          </p:cNvPr>
          <p:cNvSpPr/>
          <p:nvPr/>
        </p:nvSpPr>
        <p:spPr>
          <a:xfrm>
            <a:off x="0" y="844500"/>
            <a:ext cx="9144000" cy="177354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125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D032C47-B4E9-B6B7-1D35-3F6F26BB699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05976" y="1225162"/>
            <a:ext cx="2732049" cy="27320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846904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749375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58D1C371-2016-6DB2-19BF-77EBB4DAC732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338268" y="1278388"/>
            <a:ext cx="4922057" cy="3110731"/>
          </a:xfrm>
        </p:spPr>
        <p:txBody>
          <a:bodyPr/>
          <a:lstStyle/>
          <a:p>
            <a:r>
              <a:rPr lang="en-GB" b="1" dirty="0"/>
              <a:t>01  The Threat Landscape</a:t>
            </a:r>
          </a:p>
          <a:p>
            <a:r>
              <a:rPr lang="en-GB" dirty="0"/>
              <a:t>Why patching is not optional</a:t>
            </a:r>
          </a:p>
          <a:p>
            <a:endParaRPr lang="en-GB" dirty="0"/>
          </a:p>
          <a:p>
            <a:r>
              <a:rPr lang="en-GB" b="1" dirty="0"/>
              <a:t>02  Vulnerability Identification</a:t>
            </a:r>
          </a:p>
          <a:p>
            <a:r>
              <a:rPr lang="en-GB" dirty="0"/>
              <a:t>OpenVAS, Lynis, Oracle CPU advisories</a:t>
            </a:r>
          </a:p>
          <a:p>
            <a:endParaRPr lang="en-GB" dirty="0"/>
          </a:p>
          <a:p>
            <a:r>
              <a:rPr lang="en-GB" b="1" dirty="0"/>
              <a:t>03  Risk Classification</a:t>
            </a:r>
          </a:p>
          <a:p>
            <a:r>
              <a:rPr lang="en-GB" dirty="0"/>
              <a:t>CVSS scoring &amp; exploitability ratings</a:t>
            </a:r>
          </a:p>
          <a:p>
            <a:endParaRPr lang="en-GB" dirty="0"/>
          </a:p>
          <a:p>
            <a:r>
              <a:rPr lang="en-GB" b="1" dirty="0"/>
              <a:t>04  Exposure &amp; Access Tiers</a:t>
            </a:r>
          </a:p>
          <a:p>
            <a:r>
              <a:rPr lang="en-GB" dirty="0"/>
              <a:t>Internet-facing vs internal vs air-gapped</a:t>
            </a:r>
          </a:p>
          <a:p>
            <a:endParaRPr lang="en-GB" dirty="0"/>
          </a:p>
          <a:p>
            <a:r>
              <a:rPr lang="en-GB" b="1" dirty="0"/>
              <a:t>05  The Patching Playbook</a:t>
            </a:r>
          </a:p>
          <a:p>
            <a:r>
              <a:rPr lang="en-GB" dirty="0"/>
              <a:t>Linux OS to Oracle DB to WebLogic - test before prod</a:t>
            </a:r>
          </a:p>
          <a:p>
            <a:endParaRPr lang="en-GB" dirty="0"/>
          </a:p>
          <a:p>
            <a:r>
              <a:rPr lang="en-GB" b="1" dirty="0"/>
              <a:t>06  The 40-Day Patch Cycle</a:t>
            </a:r>
          </a:p>
          <a:p>
            <a:r>
              <a:rPr lang="en-GB" dirty="0"/>
              <a:t>Process, rollback, sign-off &amp; lessons learned</a:t>
            </a: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4D0D9DB6-5FCC-5540-E228-AB7186B3BFFF}"/>
              </a:ext>
            </a:extLst>
          </p:cNvPr>
          <p:cNvSpPr/>
          <p:nvPr/>
        </p:nvSpPr>
        <p:spPr>
          <a:xfrm>
            <a:off x="-238138" y="812426"/>
            <a:ext cx="3117364" cy="40011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721AB9B-8B2C-DBDE-9071-F9738F0EC842}"/>
              </a:ext>
            </a:extLst>
          </p:cNvPr>
          <p:cNvSpPr txBox="1"/>
          <p:nvPr/>
        </p:nvSpPr>
        <p:spPr>
          <a:xfrm>
            <a:off x="221247" y="812426"/>
            <a:ext cx="2295242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000" b="1" dirty="0">
                <a:solidFill>
                  <a:srgbClr val="004053"/>
                </a:solidFill>
                <a:cs typeface="Arial"/>
              </a:rPr>
              <a:t>TABLE OF CONTENT</a:t>
            </a:r>
            <a:endParaRPr lang="en-ZA" sz="2000" dirty="0">
              <a:solidFill>
                <a:srgbClr val="00405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96573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CB6DAD-04FD-05BD-A6B9-0482CFE1E2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01  The Threat Landscape</a:t>
            </a:r>
          </a:p>
        </p:txBody>
      </p:sp>
    </p:spTree>
    <p:extLst>
      <p:ext uri="{BB962C8B-B14F-4D97-AF65-F5344CB8AC3E}">
        <p14:creationId xmlns:p14="http://schemas.microsoft.com/office/powerpoint/2010/main" val="32474291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6612847-82BD-6E45-7DE2-8DB5DE5A8D0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Picture 44">
            <a:extLst>
              <a:ext uri="{FF2B5EF4-FFF2-40B4-BE49-F238E27FC236}">
                <a16:creationId xmlns:a16="http://schemas.microsoft.com/office/drawing/2014/main" id="{10B4104E-FAC7-4B92-8CA8-96EBBD1168DC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11092"/>
          <a:stretch>
            <a:fillRect/>
          </a:stretch>
        </p:blipFill>
        <p:spPr>
          <a:xfrm>
            <a:off x="264301" y="1071598"/>
            <a:ext cx="7205643" cy="3364409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748139DF-75D4-0B58-3CED-305CD4C20FFB}"/>
              </a:ext>
            </a:extLst>
          </p:cNvPr>
          <p:cNvSpPr/>
          <p:nvPr/>
        </p:nvSpPr>
        <p:spPr>
          <a:xfrm>
            <a:off x="-2381" y="784274"/>
            <a:ext cx="9144000" cy="119576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5">
            <a:extLst>
              <a:ext uri="{FF2B5EF4-FFF2-40B4-BE49-F238E27FC236}">
                <a16:creationId xmlns:a16="http://schemas.microsoft.com/office/drawing/2014/main" id="{B32837A1-D491-C310-D088-A31747FEE4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08277" y="342395"/>
            <a:ext cx="2322683" cy="481013"/>
          </a:xfrm>
        </p:spPr>
        <p:txBody>
          <a:bodyPr/>
          <a:lstStyle/>
          <a:p>
            <a:pPr algn="ctr"/>
            <a:r>
              <a:rPr lang="en-GB" b="0" dirty="0"/>
              <a:t>Cyber Security Attacks</a:t>
            </a:r>
          </a:p>
        </p:txBody>
      </p:sp>
    </p:spTree>
    <p:extLst>
      <p:ext uri="{BB962C8B-B14F-4D97-AF65-F5344CB8AC3E}">
        <p14:creationId xmlns:p14="http://schemas.microsoft.com/office/powerpoint/2010/main" val="16570515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9AA371D-0935-F3A3-9BFF-0D030A3E836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76E2776D-DCEE-DB4F-556C-66B80AED50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08277" y="342395"/>
            <a:ext cx="2322683" cy="481013"/>
          </a:xfrm>
        </p:spPr>
        <p:txBody>
          <a:bodyPr/>
          <a:lstStyle/>
          <a:p>
            <a:pPr algn="ctr"/>
            <a:r>
              <a:rPr lang="en-GB" b="0" dirty="0"/>
              <a:t>The World Changed</a:t>
            </a:r>
          </a:p>
        </p:txBody>
      </p:sp>
      <p:sp>
        <p:nvSpPr>
          <p:cNvPr id="21" name="Shape 2">
            <a:extLst>
              <a:ext uri="{FF2B5EF4-FFF2-40B4-BE49-F238E27FC236}">
                <a16:creationId xmlns:a16="http://schemas.microsoft.com/office/drawing/2014/main" id="{62F6D6FC-979E-144F-9D3D-3E59F6F3D869}"/>
              </a:ext>
            </a:extLst>
          </p:cNvPr>
          <p:cNvSpPr/>
          <p:nvPr/>
        </p:nvSpPr>
        <p:spPr>
          <a:xfrm>
            <a:off x="303971" y="1480010"/>
            <a:ext cx="1920240" cy="2871328"/>
          </a:xfrm>
          <a:prstGeom prst="rect">
            <a:avLst/>
          </a:prstGeom>
          <a:solidFill>
            <a:srgbClr val="21262D"/>
          </a:solidFill>
          <a:ln w="12700">
            <a:solidFill>
              <a:srgbClr val="30363D"/>
            </a:solidFill>
            <a:prstDash val="solid"/>
          </a:ln>
          <a:effectLst/>
        </p:spPr>
        <p:txBody>
          <a:bodyPr/>
          <a:lstStyle/>
          <a:p>
            <a:endParaRPr lang="en-ZA"/>
          </a:p>
        </p:txBody>
      </p:sp>
      <p:sp>
        <p:nvSpPr>
          <p:cNvPr id="22" name="Shape 3">
            <a:extLst>
              <a:ext uri="{FF2B5EF4-FFF2-40B4-BE49-F238E27FC236}">
                <a16:creationId xmlns:a16="http://schemas.microsoft.com/office/drawing/2014/main" id="{1345AC03-E4FE-DBB7-43E9-1BADB69E4BC2}"/>
              </a:ext>
            </a:extLst>
          </p:cNvPr>
          <p:cNvSpPr/>
          <p:nvPr/>
        </p:nvSpPr>
        <p:spPr>
          <a:xfrm>
            <a:off x="303213" y="1351994"/>
            <a:ext cx="1920240" cy="54864"/>
          </a:xfrm>
          <a:prstGeom prst="rect">
            <a:avLst/>
          </a:prstGeom>
          <a:solidFill>
            <a:srgbClr val="F85149"/>
          </a:solidFill>
          <a:ln w="12700">
            <a:solidFill>
              <a:srgbClr val="F85149"/>
            </a:solidFill>
            <a:prstDash val="solid"/>
          </a:ln>
        </p:spPr>
        <p:txBody>
          <a:bodyPr/>
          <a:lstStyle/>
          <a:p>
            <a:endParaRPr lang="en-ZA"/>
          </a:p>
        </p:txBody>
      </p:sp>
      <p:sp>
        <p:nvSpPr>
          <p:cNvPr id="23" name="Text 4">
            <a:extLst>
              <a:ext uri="{FF2B5EF4-FFF2-40B4-BE49-F238E27FC236}">
                <a16:creationId xmlns:a16="http://schemas.microsoft.com/office/drawing/2014/main" id="{BDB9782E-E720-B160-451B-E24CD98FD101}"/>
              </a:ext>
            </a:extLst>
          </p:cNvPr>
          <p:cNvSpPr/>
          <p:nvPr/>
        </p:nvSpPr>
        <p:spPr>
          <a:xfrm>
            <a:off x="303213" y="1524826"/>
            <a:ext cx="1920240" cy="8229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2800" b="1" dirty="0">
                <a:solidFill>
                  <a:srgbClr val="F85149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48,000+</a:t>
            </a:r>
            <a:endParaRPr lang="en-US" sz="2800" dirty="0"/>
          </a:p>
        </p:txBody>
      </p:sp>
      <p:sp>
        <p:nvSpPr>
          <p:cNvPr id="24" name="Text 5">
            <a:extLst>
              <a:ext uri="{FF2B5EF4-FFF2-40B4-BE49-F238E27FC236}">
                <a16:creationId xmlns:a16="http://schemas.microsoft.com/office/drawing/2014/main" id="{2AB22240-A03F-11CE-87BD-DCCB5AB1131F}"/>
              </a:ext>
            </a:extLst>
          </p:cNvPr>
          <p:cNvSpPr/>
          <p:nvPr/>
        </p:nvSpPr>
        <p:spPr>
          <a:xfrm>
            <a:off x="394653" y="2439226"/>
            <a:ext cx="1737360" cy="6400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200" b="1" dirty="0">
                <a:solidFill>
                  <a:srgbClr val="E6EDF3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CVEs published in 2025</a:t>
            </a:r>
            <a:endParaRPr lang="en-US" sz="1200" dirty="0"/>
          </a:p>
        </p:txBody>
      </p:sp>
      <p:sp>
        <p:nvSpPr>
          <p:cNvPr id="25" name="Text 6">
            <a:extLst>
              <a:ext uri="{FF2B5EF4-FFF2-40B4-BE49-F238E27FC236}">
                <a16:creationId xmlns:a16="http://schemas.microsoft.com/office/drawing/2014/main" id="{59394A3E-C798-9DDB-CD25-03EC031D2335}"/>
              </a:ext>
            </a:extLst>
          </p:cNvPr>
          <p:cNvSpPr/>
          <p:nvPr/>
        </p:nvSpPr>
        <p:spPr>
          <a:xfrm>
            <a:off x="394653" y="3170746"/>
            <a:ext cx="1737360" cy="5486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000" i="1" dirty="0">
                <a:solidFill>
                  <a:srgbClr val="8B949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That’s 131 per day</a:t>
            </a:r>
            <a:endParaRPr lang="en-US" sz="1000" dirty="0"/>
          </a:p>
        </p:txBody>
      </p:sp>
      <p:sp>
        <p:nvSpPr>
          <p:cNvPr id="26" name="Shape 7">
            <a:extLst>
              <a:ext uri="{FF2B5EF4-FFF2-40B4-BE49-F238E27FC236}">
                <a16:creationId xmlns:a16="http://schemas.microsoft.com/office/drawing/2014/main" id="{51C7710F-7AB3-D005-12C3-057D1D6A408F}"/>
              </a:ext>
            </a:extLst>
          </p:cNvPr>
          <p:cNvSpPr/>
          <p:nvPr/>
        </p:nvSpPr>
        <p:spPr>
          <a:xfrm>
            <a:off x="2407091" y="1480010"/>
            <a:ext cx="1920240" cy="2871328"/>
          </a:xfrm>
          <a:prstGeom prst="rect">
            <a:avLst/>
          </a:prstGeom>
          <a:solidFill>
            <a:srgbClr val="21262D"/>
          </a:solidFill>
          <a:ln w="12700">
            <a:solidFill>
              <a:srgbClr val="30363D"/>
            </a:solidFill>
            <a:prstDash val="solid"/>
          </a:ln>
          <a:effectLst/>
        </p:spPr>
        <p:txBody>
          <a:bodyPr/>
          <a:lstStyle/>
          <a:p>
            <a:endParaRPr lang="en-ZA"/>
          </a:p>
        </p:txBody>
      </p:sp>
      <p:sp>
        <p:nvSpPr>
          <p:cNvPr id="27" name="Shape 8">
            <a:extLst>
              <a:ext uri="{FF2B5EF4-FFF2-40B4-BE49-F238E27FC236}">
                <a16:creationId xmlns:a16="http://schemas.microsoft.com/office/drawing/2014/main" id="{C2468C48-A59C-55A1-8887-495B21127A1E}"/>
              </a:ext>
            </a:extLst>
          </p:cNvPr>
          <p:cNvSpPr/>
          <p:nvPr/>
        </p:nvSpPr>
        <p:spPr>
          <a:xfrm>
            <a:off x="2406333" y="1351994"/>
            <a:ext cx="1920240" cy="54864"/>
          </a:xfrm>
          <a:prstGeom prst="rect">
            <a:avLst/>
          </a:prstGeom>
          <a:solidFill>
            <a:srgbClr val="FFA657"/>
          </a:solidFill>
          <a:ln w="12700">
            <a:solidFill>
              <a:srgbClr val="FFA657"/>
            </a:solidFill>
            <a:prstDash val="solid"/>
          </a:ln>
        </p:spPr>
        <p:txBody>
          <a:bodyPr/>
          <a:lstStyle/>
          <a:p>
            <a:endParaRPr lang="en-ZA"/>
          </a:p>
        </p:txBody>
      </p:sp>
      <p:sp>
        <p:nvSpPr>
          <p:cNvPr id="28" name="Text 9">
            <a:extLst>
              <a:ext uri="{FF2B5EF4-FFF2-40B4-BE49-F238E27FC236}">
                <a16:creationId xmlns:a16="http://schemas.microsoft.com/office/drawing/2014/main" id="{5345101F-5E67-00C4-8780-4599181BAD27}"/>
              </a:ext>
            </a:extLst>
          </p:cNvPr>
          <p:cNvSpPr/>
          <p:nvPr/>
        </p:nvSpPr>
        <p:spPr>
          <a:xfrm>
            <a:off x="2406333" y="1524826"/>
            <a:ext cx="1920240" cy="8229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2800" b="1" dirty="0">
                <a:solidFill>
                  <a:srgbClr val="FFA657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15 days</a:t>
            </a:r>
            <a:endParaRPr lang="en-US" sz="2800" dirty="0"/>
          </a:p>
        </p:txBody>
      </p:sp>
      <p:sp>
        <p:nvSpPr>
          <p:cNvPr id="29" name="Text 10">
            <a:extLst>
              <a:ext uri="{FF2B5EF4-FFF2-40B4-BE49-F238E27FC236}">
                <a16:creationId xmlns:a16="http://schemas.microsoft.com/office/drawing/2014/main" id="{C5EEEA82-CC32-31C8-F23B-2012ADE68645}"/>
              </a:ext>
            </a:extLst>
          </p:cNvPr>
          <p:cNvSpPr/>
          <p:nvPr/>
        </p:nvSpPr>
        <p:spPr>
          <a:xfrm>
            <a:off x="2497773" y="2439226"/>
            <a:ext cx="1737360" cy="6400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200" b="1" dirty="0">
                <a:solidFill>
                  <a:srgbClr val="E6EDF3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Average attacker dwell time</a:t>
            </a:r>
            <a:endParaRPr lang="en-US" sz="1200" dirty="0"/>
          </a:p>
        </p:txBody>
      </p:sp>
      <p:sp>
        <p:nvSpPr>
          <p:cNvPr id="30" name="Text 11">
            <a:extLst>
              <a:ext uri="{FF2B5EF4-FFF2-40B4-BE49-F238E27FC236}">
                <a16:creationId xmlns:a16="http://schemas.microsoft.com/office/drawing/2014/main" id="{DFD17B99-A384-1F00-2053-13F1A0158B09}"/>
              </a:ext>
            </a:extLst>
          </p:cNvPr>
          <p:cNvSpPr/>
          <p:nvPr/>
        </p:nvSpPr>
        <p:spPr>
          <a:xfrm>
            <a:off x="2497773" y="3170746"/>
            <a:ext cx="1737360" cy="5486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000" i="1" dirty="0">
                <a:solidFill>
                  <a:srgbClr val="8B949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Before detection in unpatched systems</a:t>
            </a:r>
            <a:endParaRPr lang="en-US" sz="1000" dirty="0"/>
          </a:p>
        </p:txBody>
      </p:sp>
      <p:sp>
        <p:nvSpPr>
          <p:cNvPr id="31" name="Shape 12">
            <a:extLst>
              <a:ext uri="{FF2B5EF4-FFF2-40B4-BE49-F238E27FC236}">
                <a16:creationId xmlns:a16="http://schemas.microsoft.com/office/drawing/2014/main" id="{5CA28F03-26F8-B6A0-813D-0002B49FD305}"/>
              </a:ext>
            </a:extLst>
          </p:cNvPr>
          <p:cNvSpPr/>
          <p:nvPr/>
        </p:nvSpPr>
        <p:spPr>
          <a:xfrm>
            <a:off x="4510211" y="1480010"/>
            <a:ext cx="1920240" cy="2871328"/>
          </a:xfrm>
          <a:prstGeom prst="rect">
            <a:avLst/>
          </a:prstGeom>
          <a:solidFill>
            <a:srgbClr val="21262D"/>
          </a:solidFill>
          <a:ln w="12700">
            <a:solidFill>
              <a:srgbClr val="30363D"/>
            </a:solidFill>
            <a:prstDash val="solid"/>
          </a:ln>
          <a:effectLst/>
        </p:spPr>
        <p:txBody>
          <a:bodyPr/>
          <a:lstStyle/>
          <a:p>
            <a:endParaRPr lang="en-ZA"/>
          </a:p>
        </p:txBody>
      </p:sp>
      <p:sp>
        <p:nvSpPr>
          <p:cNvPr id="32" name="Shape 13">
            <a:extLst>
              <a:ext uri="{FF2B5EF4-FFF2-40B4-BE49-F238E27FC236}">
                <a16:creationId xmlns:a16="http://schemas.microsoft.com/office/drawing/2014/main" id="{6F849638-48FA-7EAF-94D0-D0B744D9A688}"/>
              </a:ext>
            </a:extLst>
          </p:cNvPr>
          <p:cNvSpPr/>
          <p:nvPr/>
        </p:nvSpPr>
        <p:spPr>
          <a:xfrm>
            <a:off x="4509453" y="1351994"/>
            <a:ext cx="1920240" cy="54864"/>
          </a:xfrm>
          <a:prstGeom prst="rect">
            <a:avLst/>
          </a:prstGeom>
          <a:solidFill>
            <a:srgbClr val="3FB950"/>
          </a:solidFill>
          <a:ln w="12700">
            <a:solidFill>
              <a:srgbClr val="3FB950"/>
            </a:solidFill>
            <a:prstDash val="solid"/>
          </a:ln>
        </p:spPr>
        <p:txBody>
          <a:bodyPr/>
          <a:lstStyle/>
          <a:p>
            <a:endParaRPr lang="en-ZA"/>
          </a:p>
        </p:txBody>
      </p:sp>
      <p:sp>
        <p:nvSpPr>
          <p:cNvPr id="33" name="Text 14">
            <a:extLst>
              <a:ext uri="{FF2B5EF4-FFF2-40B4-BE49-F238E27FC236}">
                <a16:creationId xmlns:a16="http://schemas.microsoft.com/office/drawing/2014/main" id="{DFA93D70-DA05-3B79-81C5-77FA9559FC0D}"/>
              </a:ext>
            </a:extLst>
          </p:cNvPr>
          <p:cNvSpPr/>
          <p:nvPr/>
        </p:nvSpPr>
        <p:spPr>
          <a:xfrm>
            <a:off x="4509453" y="1524826"/>
            <a:ext cx="1920240" cy="8229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2800" b="1" dirty="0">
                <a:solidFill>
                  <a:srgbClr val="3FB95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60%</a:t>
            </a:r>
            <a:endParaRPr lang="en-US" sz="2800" dirty="0"/>
          </a:p>
        </p:txBody>
      </p:sp>
      <p:sp>
        <p:nvSpPr>
          <p:cNvPr id="34" name="Text 15">
            <a:extLst>
              <a:ext uri="{FF2B5EF4-FFF2-40B4-BE49-F238E27FC236}">
                <a16:creationId xmlns:a16="http://schemas.microsoft.com/office/drawing/2014/main" id="{F728C38A-FD38-E707-91E0-788324DF357C}"/>
              </a:ext>
            </a:extLst>
          </p:cNvPr>
          <p:cNvSpPr/>
          <p:nvPr/>
        </p:nvSpPr>
        <p:spPr>
          <a:xfrm>
            <a:off x="4600893" y="2439226"/>
            <a:ext cx="1737360" cy="6400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200" b="1" dirty="0">
                <a:solidFill>
                  <a:srgbClr val="E6EDF3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Breaches via unpatched vulnerabilities</a:t>
            </a:r>
            <a:endParaRPr lang="en-US" sz="1200" dirty="0"/>
          </a:p>
        </p:txBody>
      </p:sp>
      <p:sp>
        <p:nvSpPr>
          <p:cNvPr id="35" name="Text 16">
            <a:extLst>
              <a:ext uri="{FF2B5EF4-FFF2-40B4-BE49-F238E27FC236}">
                <a16:creationId xmlns:a16="http://schemas.microsoft.com/office/drawing/2014/main" id="{7741B4B4-6D44-B50D-8BE6-60C3CBD1942F}"/>
              </a:ext>
            </a:extLst>
          </p:cNvPr>
          <p:cNvSpPr/>
          <p:nvPr/>
        </p:nvSpPr>
        <p:spPr>
          <a:xfrm>
            <a:off x="4600893" y="3170746"/>
            <a:ext cx="1737360" cy="5486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000" i="1" dirty="0">
                <a:solidFill>
                  <a:srgbClr val="8B949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 patch a day keeps the hacker away</a:t>
            </a:r>
            <a:endParaRPr lang="en-US" sz="1000" dirty="0"/>
          </a:p>
        </p:txBody>
      </p:sp>
      <p:sp>
        <p:nvSpPr>
          <p:cNvPr id="36" name="Shape 17">
            <a:extLst>
              <a:ext uri="{FF2B5EF4-FFF2-40B4-BE49-F238E27FC236}">
                <a16:creationId xmlns:a16="http://schemas.microsoft.com/office/drawing/2014/main" id="{29F5A56D-2622-D7A3-93C6-AD2A68D024D9}"/>
              </a:ext>
            </a:extLst>
          </p:cNvPr>
          <p:cNvSpPr/>
          <p:nvPr/>
        </p:nvSpPr>
        <p:spPr>
          <a:xfrm>
            <a:off x="6613331" y="1480010"/>
            <a:ext cx="1920240" cy="2871328"/>
          </a:xfrm>
          <a:prstGeom prst="rect">
            <a:avLst/>
          </a:prstGeom>
          <a:solidFill>
            <a:srgbClr val="21262D"/>
          </a:solidFill>
          <a:ln w="12700">
            <a:solidFill>
              <a:srgbClr val="30363D"/>
            </a:solidFill>
            <a:prstDash val="solid"/>
          </a:ln>
          <a:effectLst/>
        </p:spPr>
        <p:txBody>
          <a:bodyPr/>
          <a:lstStyle/>
          <a:p>
            <a:endParaRPr lang="en-ZA"/>
          </a:p>
        </p:txBody>
      </p:sp>
      <p:sp>
        <p:nvSpPr>
          <p:cNvPr id="37" name="Shape 18">
            <a:extLst>
              <a:ext uri="{FF2B5EF4-FFF2-40B4-BE49-F238E27FC236}">
                <a16:creationId xmlns:a16="http://schemas.microsoft.com/office/drawing/2014/main" id="{F286280C-F352-EF5E-5811-702AAE1E499F}"/>
              </a:ext>
            </a:extLst>
          </p:cNvPr>
          <p:cNvSpPr/>
          <p:nvPr/>
        </p:nvSpPr>
        <p:spPr>
          <a:xfrm>
            <a:off x="6612573" y="1351994"/>
            <a:ext cx="1920240" cy="54864"/>
          </a:xfrm>
          <a:prstGeom prst="rect">
            <a:avLst/>
          </a:prstGeom>
          <a:solidFill>
            <a:srgbClr val="58A6FF"/>
          </a:solidFill>
          <a:ln w="12700">
            <a:solidFill>
              <a:srgbClr val="58A6FF"/>
            </a:solidFill>
            <a:prstDash val="solid"/>
          </a:ln>
        </p:spPr>
        <p:txBody>
          <a:bodyPr/>
          <a:lstStyle/>
          <a:p>
            <a:endParaRPr lang="en-ZA"/>
          </a:p>
        </p:txBody>
      </p:sp>
      <p:sp>
        <p:nvSpPr>
          <p:cNvPr id="38" name="Text 19">
            <a:extLst>
              <a:ext uri="{FF2B5EF4-FFF2-40B4-BE49-F238E27FC236}">
                <a16:creationId xmlns:a16="http://schemas.microsoft.com/office/drawing/2014/main" id="{78E4F697-7FE4-9344-828C-79414C01136D}"/>
              </a:ext>
            </a:extLst>
          </p:cNvPr>
          <p:cNvSpPr/>
          <p:nvPr/>
        </p:nvSpPr>
        <p:spPr>
          <a:xfrm>
            <a:off x="6612573" y="1524826"/>
            <a:ext cx="1920240" cy="8229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2800" b="1" dirty="0">
                <a:solidFill>
                  <a:srgbClr val="58A6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€4.5M</a:t>
            </a:r>
            <a:endParaRPr lang="en-US" sz="2800" dirty="0"/>
          </a:p>
        </p:txBody>
      </p:sp>
      <p:sp>
        <p:nvSpPr>
          <p:cNvPr id="39" name="Text 20">
            <a:extLst>
              <a:ext uri="{FF2B5EF4-FFF2-40B4-BE49-F238E27FC236}">
                <a16:creationId xmlns:a16="http://schemas.microsoft.com/office/drawing/2014/main" id="{94C2DE9A-A6C2-7B1B-33DD-BE74E4094EFA}"/>
              </a:ext>
            </a:extLst>
          </p:cNvPr>
          <p:cNvSpPr/>
          <p:nvPr/>
        </p:nvSpPr>
        <p:spPr>
          <a:xfrm>
            <a:off x="6704013" y="2439226"/>
            <a:ext cx="1737360" cy="6400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200" b="1" dirty="0">
                <a:solidFill>
                  <a:srgbClr val="E6EDF3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Average breach cost</a:t>
            </a:r>
            <a:endParaRPr lang="en-US" sz="1200" dirty="0"/>
          </a:p>
        </p:txBody>
      </p:sp>
      <p:sp>
        <p:nvSpPr>
          <p:cNvPr id="40" name="Text 21">
            <a:extLst>
              <a:ext uri="{FF2B5EF4-FFF2-40B4-BE49-F238E27FC236}">
                <a16:creationId xmlns:a16="http://schemas.microsoft.com/office/drawing/2014/main" id="{766C08CB-940F-F6FD-2BC4-D75694E686D4}"/>
              </a:ext>
            </a:extLst>
          </p:cNvPr>
          <p:cNvSpPr/>
          <p:nvPr/>
        </p:nvSpPr>
        <p:spPr>
          <a:xfrm>
            <a:off x="6704013" y="3170746"/>
            <a:ext cx="1737360" cy="5486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000" i="1" dirty="0">
                <a:solidFill>
                  <a:srgbClr val="8B949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Patching suddenly sounds affordable</a:t>
            </a:r>
            <a:endParaRPr lang="en-US" sz="1000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F231FDCD-F1FF-A0F5-9DC9-613A216443EC}"/>
              </a:ext>
            </a:extLst>
          </p:cNvPr>
          <p:cNvSpPr/>
          <p:nvPr/>
        </p:nvSpPr>
        <p:spPr>
          <a:xfrm>
            <a:off x="-2381" y="784274"/>
            <a:ext cx="9144000" cy="119576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286693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33397D75-8B3C-4633-B58F-F2E0875FCD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40818" y="349980"/>
            <a:ext cx="3657601" cy="481013"/>
          </a:xfrm>
        </p:spPr>
        <p:txBody>
          <a:bodyPr/>
          <a:lstStyle/>
          <a:p>
            <a:pPr algn="ctr"/>
            <a:r>
              <a:rPr lang="en-GB" b="0" dirty="0"/>
              <a:t>Why Oracle &amp; Linux Are Prime Targets</a:t>
            </a:r>
          </a:p>
        </p:txBody>
      </p:sp>
      <p:sp>
        <p:nvSpPr>
          <p:cNvPr id="15" name="Text 4">
            <a:extLst>
              <a:ext uri="{FF2B5EF4-FFF2-40B4-BE49-F238E27FC236}">
                <a16:creationId xmlns:a16="http://schemas.microsoft.com/office/drawing/2014/main" id="{5E2BF87D-D6C2-9E1F-4CE2-921D69542EEA}"/>
              </a:ext>
            </a:extLst>
          </p:cNvPr>
          <p:cNvSpPr/>
          <p:nvPr/>
        </p:nvSpPr>
        <p:spPr>
          <a:xfrm>
            <a:off x="548640" y="1287973"/>
            <a:ext cx="3657600" cy="4114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600" b="1" dirty="0">
                <a:solidFill>
                  <a:srgbClr val="F8000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Oracle Ecosystem</a:t>
            </a:r>
            <a:endParaRPr lang="en-US" sz="1600" dirty="0"/>
          </a:p>
        </p:txBody>
      </p:sp>
      <p:sp>
        <p:nvSpPr>
          <p:cNvPr id="16" name="Text 5">
            <a:extLst>
              <a:ext uri="{FF2B5EF4-FFF2-40B4-BE49-F238E27FC236}">
                <a16:creationId xmlns:a16="http://schemas.microsoft.com/office/drawing/2014/main" id="{989C0E60-F180-1136-F32F-5C9DA9C61BD1}"/>
              </a:ext>
            </a:extLst>
          </p:cNvPr>
          <p:cNvSpPr/>
          <p:nvPr/>
        </p:nvSpPr>
        <p:spPr>
          <a:xfrm>
            <a:off x="548640" y="1630827"/>
            <a:ext cx="3566160" cy="5029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150" b="1" dirty="0">
                <a:solidFill>
                  <a:srgbClr val="004053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›  </a:t>
            </a:r>
            <a:r>
              <a:rPr lang="en-US" sz="1150" dirty="0">
                <a:solidFill>
                  <a:srgbClr val="004053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Oracle DB holds your crown jewels — payroll, financials, customer data</a:t>
            </a:r>
            <a:endParaRPr lang="en-US" sz="1150" dirty="0">
              <a:solidFill>
                <a:srgbClr val="004053"/>
              </a:solidFill>
            </a:endParaRPr>
          </a:p>
        </p:txBody>
      </p:sp>
      <p:sp>
        <p:nvSpPr>
          <p:cNvPr id="17" name="Text 6">
            <a:extLst>
              <a:ext uri="{FF2B5EF4-FFF2-40B4-BE49-F238E27FC236}">
                <a16:creationId xmlns:a16="http://schemas.microsoft.com/office/drawing/2014/main" id="{B240D452-4862-B226-FB13-BAF4EB9C41FC}"/>
              </a:ext>
            </a:extLst>
          </p:cNvPr>
          <p:cNvSpPr/>
          <p:nvPr/>
        </p:nvSpPr>
        <p:spPr>
          <a:xfrm>
            <a:off x="548640" y="2179467"/>
            <a:ext cx="3566160" cy="5029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150" b="1" dirty="0">
                <a:solidFill>
                  <a:srgbClr val="004053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›  </a:t>
            </a:r>
            <a:r>
              <a:rPr lang="en-US" sz="1150" dirty="0">
                <a:solidFill>
                  <a:srgbClr val="004053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WebLogic has a long history of critical RCE (Remote Code Execution) CVEs</a:t>
            </a:r>
            <a:endParaRPr lang="en-US" sz="1150" dirty="0">
              <a:solidFill>
                <a:srgbClr val="004053"/>
              </a:solidFill>
            </a:endParaRPr>
          </a:p>
        </p:txBody>
      </p:sp>
      <p:sp>
        <p:nvSpPr>
          <p:cNvPr id="18" name="Text 7">
            <a:extLst>
              <a:ext uri="{FF2B5EF4-FFF2-40B4-BE49-F238E27FC236}">
                <a16:creationId xmlns:a16="http://schemas.microsoft.com/office/drawing/2014/main" id="{88C1BF9C-F825-C66D-197D-4C419FB70571}"/>
              </a:ext>
            </a:extLst>
          </p:cNvPr>
          <p:cNvSpPr/>
          <p:nvPr/>
        </p:nvSpPr>
        <p:spPr>
          <a:xfrm>
            <a:off x="548640" y="2728107"/>
            <a:ext cx="3566160" cy="5029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150" b="1" dirty="0">
                <a:solidFill>
                  <a:srgbClr val="004053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›  </a:t>
            </a:r>
            <a:r>
              <a:rPr lang="en-US" sz="1150" dirty="0">
                <a:solidFill>
                  <a:srgbClr val="004053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Oracle CPU patches quarterly — but attackers don't wait 90 days</a:t>
            </a:r>
            <a:endParaRPr lang="en-US" sz="1150" dirty="0">
              <a:solidFill>
                <a:srgbClr val="004053"/>
              </a:solidFill>
            </a:endParaRPr>
          </a:p>
        </p:txBody>
      </p:sp>
      <p:sp>
        <p:nvSpPr>
          <p:cNvPr id="19" name="Text 8">
            <a:extLst>
              <a:ext uri="{FF2B5EF4-FFF2-40B4-BE49-F238E27FC236}">
                <a16:creationId xmlns:a16="http://schemas.microsoft.com/office/drawing/2014/main" id="{AFC04470-A7D5-23C1-96FB-AAF135285CEA}"/>
              </a:ext>
            </a:extLst>
          </p:cNvPr>
          <p:cNvSpPr/>
          <p:nvPr/>
        </p:nvSpPr>
        <p:spPr>
          <a:xfrm>
            <a:off x="548640" y="3276747"/>
            <a:ext cx="3566160" cy="5029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150" b="1" dirty="0">
                <a:solidFill>
                  <a:srgbClr val="004053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›  </a:t>
            </a:r>
            <a:r>
              <a:rPr lang="en-US" sz="1150" dirty="0">
                <a:solidFill>
                  <a:srgbClr val="004053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Serialization exploits in WebLogic are actively weaponized</a:t>
            </a:r>
            <a:endParaRPr lang="en-US" sz="1150" dirty="0">
              <a:solidFill>
                <a:srgbClr val="004053"/>
              </a:solidFill>
            </a:endParaRPr>
          </a:p>
        </p:txBody>
      </p:sp>
      <p:sp>
        <p:nvSpPr>
          <p:cNvPr id="20" name="Text 9">
            <a:extLst>
              <a:ext uri="{FF2B5EF4-FFF2-40B4-BE49-F238E27FC236}">
                <a16:creationId xmlns:a16="http://schemas.microsoft.com/office/drawing/2014/main" id="{D03EDB29-B48E-47C0-C593-CF18FDC12045}"/>
              </a:ext>
            </a:extLst>
          </p:cNvPr>
          <p:cNvSpPr/>
          <p:nvPr/>
        </p:nvSpPr>
        <p:spPr>
          <a:xfrm>
            <a:off x="548640" y="3825387"/>
            <a:ext cx="3566160" cy="5029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150" b="1" dirty="0">
                <a:solidFill>
                  <a:srgbClr val="004053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›  </a:t>
            </a:r>
            <a:r>
              <a:rPr lang="en-US" sz="1150" dirty="0">
                <a:solidFill>
                  <a:srgbClr val="004053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Unpatched Oracle DB = open safe with a 'please don't steal' sign</a:t>
            </a:r>
            <a:endParaRPr lang="en-US" sz="1150" dirty="0">
              <a:solidFill>
                <a:srgbClr val="004053"/>
              </a:solidFill>
            </a:endParaRPr>
          </a:p>
        </p:txBody>
      </p:sp>
      <p:sp>
        <p:nvSpPr>
          <p:cNvPr id="23" name="Text 12">
            <a:extLst>
              <a:ext uri="{FF2B5EF4-FFF2-40B4-BE49-F238E27FC236}">
                <a16:creationId xmlns:a16="http://schemas.microsoft.com/office/drawing/2014/main" id="{20C1197B-4169-46B5-0504-E29428F4CCF0}"/>
              </a:ext>
            </a:extLst>
          </p:cNvPr>
          <p:cNvSpPr/>
          <p:nvPr/>
        </p:nvSpPr>
        <p:spPr>
          <a:xfrm>
            <a:off x="4692332" y="1256147"/>
            <a:ext cx="3657600" cy="4114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600" b="1" dirty="0">
                <a:solidFill>
                  <a:srgbClr val="FCC624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Linux Stack</a:t>
            </a:r>
            <a:endParaRPr lang="en-US" sz="1600" dirty="0"/>
          </a:p>
        </p:txBody>
      </p:sp>
      <p:sp>
        <p:nvSpPr>
          <p:cNvPr id="24" name="Text 13">
            <a:extLst>
              <a:ext uri="{FF2B5EF4-FFF2-40B4-BE49-F238E27FC236}">
                <a16:creationId xmlns:a16="http://schemas.microsoft.com/office/drawing/2014/main" id="{12E36ED0-D962-B963-5791-71860A9BC569}"/>
              </a:ext>
            </a:extLst>
          </p:cNvPr>
          <p:cNvSpPr/>
          <p:nvPr/>
        </p:nvSpPr>
        <p:spPr>
          <a:xfrm>
            <a:off x="4692332" y="1699453"/>
            <a:ext cx="3566160" cy="5029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150" b="1" dirty="0">
                <a:solidFill>
                  <a:srgbClr val="004053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›  </a:t>
            </a:r>
            <a:r>
              <a:rPr lang="en-US" sz="1150" dirty="0">
                <a:solidFill>
                  <a:srgbClr val="004053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Kernel vulnerabilities can escalate any user to root instantly</a:t>
            </a:r>
            <a:endParaRPr lang="en-US" sz="1150" dirty="0">
              <a:solidFill>
                <a:srgbClr val="004053"/>
              </a:solidFill>
            </a:endParaRPr>
          </a:p>
        </p:txBody>
      </p:sp>
      <p:sp>
        <p:nvSpPr>
          <p:cNvPr id="25" name="Text 14">
            <a:extLst>
              <a:ext uri="{FF2B5EF4-FFF2-40B4-BE49-F238E27FC236}">
                <a16:creationId xmlns:a16="http://schemas.microsoft.com/office/drawing/2014/main" id="{79AEE0A8-5AD8-D198-5B26-741C8EC40D97}"/>
              </a:ext>
            </a:extLst>
          </p:cNvPr>
          <p:cNvSpPr/>
          <p:nvPr/>
        </p:nvSpPr>
        <p:spPr>
          <a:xfrm>
            <a:off x="4692332" y="2248093"/>
            <a:ext cx="3566160" cy="5029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150" b="1" dirty="0">
                <a:solidFill>
                  <a:srgbClr val="004053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›  </a:t>
            </a:r>
            <a:r>
              <a:rPr lang="en-US" sz="1150" dirty="0">
                <a:solidFill>
                  <a:srgbClr val="004053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OpenSSL, glibc, sudo — critical libraries updated constantly</a:t>
            </a:r>
            <a:endParaRPr lang="en-US" sz="1150" dirty="0">
              <a:solidFill>
                <a:srgbClr val="004053"/>
              </a:solidFill>
            </a:endParaRPr>
          </a:p>
        </p:txBody>
      </p:sp>
      <p:sp>
        <p:nvSpPr>
          <p:cNvPr id="27" name="Text 16">
            <a:extLst>
              <a:ext uri="{FF2B5EF4-FFF2-40B4-BE49-F238E27FC236}">
                <a16:creationId xmlns:a16="http://schemas.microsoft.com/office/drawing/2014/main" id="{C700F28B-741D-86D3-F994-9D53E8CA63CC}"/>
              </a:ext>
            </a:extLst>
          </p:cNvPr>
          <p:cNvSpPr/>
          <p:nvPr/>
        </p:nvSpPr>
        <p:spPr>
          <a:xfrm>
            <a:off x="4692332" y="2887988"/>
            <a:ext cx="3566160" cy="5029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150" b="1" dirty="0">
                <a:solidFill>
                  <a:srgbClr val="004053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›  </a:t>
            </a:r>
            <a:r>
              <a:rPr lang="en-US" sz="1150" dirty="0">
                <a:solidFill>
                  <a:srgbClr val="004053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RPM/APT package managers make patching easy</a:t>
            </a:r>
            <a:endParaRPr lang="en-US" sz="1150" dirty="0">
              <a:solidFill>
                <a:srgbClr val="004053"/>
              </a:solidFill>
            </a:endParaRPr>
          </a:p>
        </p:txBody>
      </p:sp>
      <p:sp>
        <p:nvSpPr>
          <p:cNvPr id="28" name="Text 17">
            <a:extLst>
              <a:ext uri="{FF2B5EF4-FFF2-40B4-BE49-F238E27FC236}">
                <a16:creationId xmlns:a16="http://schemas.microsoft.com/office/drawing/2014/main" id="{05BE0F01-4F39-1BC2-5D25-4F7E3136CB25}"/>
              </a:ext>
            </a:extLst>
          </p:cNvPr>
          <p:cNvSpPr/>
          <p:nvPr/>
        </p:nvSpPr>
        <p:spPr>
          <a:xfrm>
            <a:off x="4692332" y="3355411"/>
            <a:ext cx="3566160" cy="5029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150" b="1" dirty="0">
                <a:solidFill>
                  <a:srgbClr val="004053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›  </a:t>
            </a:r>
            <a:r>
              <a:rPr lang="en-US" sz="1150" dirty="0">
                <a:solidFill>
                  <a:srgbClr val="004053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Log4Shell taught us: transitive dependencies bite hardest</a:t>
            </a:r>
            <a:endParaRPr lang="en-US" sz="1150" dirty="0">
              <a:solidFill>
                <a:srgbClr val="004053"/>
              </a:solidFill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2BF02854-2B4C-B5B1-51C0-51067B8BC43E}"/>
              </a:ext>
            </a:extLst>
          </p:cNvPr>
          <p:cNvSpPr/>
          <p:nvPr/>
        </p:nvSpPr>
        <p:spPr>
          <a:xfrm>
            <a:off x="-2381" y="784274"/>
            <a:ext cx="9144000" cy="119576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408075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CB6DAD-04FD-05BD-A6B9-0482CFE1E2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3657" y="796925"/>
            <a:ext cx="4697912" cy="3571875"/>
          </a:xfrm>
        </p:spPr>
        <p:txBody>
          <a:bodyPr/>
          <a:lstStyle/>
          <a:p>
            <a:r>
              <a:rPr lang="en-GB" dirty="0"/>
              <a:t>02  Vulnerability Identification</a:t>
            </a:r>
          </a:p>
        </p:txBody>
      </p:sp>
    </p:spTree>
    <p:extLst>
      <p:ext uri="{BB962C8B-B14F-4D97-AF65-F5344CB8AC3E}">
        <p14:creationId xmlns:p14="http://schemas.microsoft.com/office/powerpoint/2010/main" val="324742915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0F8C2DAC-1C03-F20A-DC3B-66FBA9A7DD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50612" y="329295"/>
            <a:ext cx="3638013" cy="481013"/>
          </a:xfrm>
        </p:spPr>
        <p:txBody>
          <a:bodyPr/>
          <a:lstStyle/>
          <a:p>
            <a:pPr algn="ctr"/>
            <a:r>
              <a:rPr lang="en-GB" b="0" dirty="0"/>
              <a:t>Your Vulnerability Hunting Toolkit</a:t>
            </a:r>
          </a:p>
        </p:txBody>
      </p:sp>
      <p:sp>
        <p:nvSpPr>
          <p:cNvPr id="25" name="Shape 15">
            <a:extLst>
              <a:ext uri="{FF2B5EF4-FFF2-40B4-BE49-F238E27FC236}">
                <a16:creationId xmlns:a16="http://schemas.microsoft.com/office/drawing/2014/main" id="{42EF21B7-171C-346C-20E0-A6F6EBFB0455}"/>
              </a:ext>
            </a:extLst>
          </p:cNvPr>
          <p:cNvSpPr/>
          <p:nvPr/>
        </p:nvSpPr>
        <p:spPr>
          <a:xfrm>
            <a:off x="7294536" y="1346899"/>
            <a:ext cx="365760" cy="256032"/>
          </a:xfrm>
          <a:prstGeom prst="rect">
            <a:avLst/>
          </a:prstGeom>
          <a:solidFill>
            <a:srgbClr val="F80000"/>
          </a:solidFill>
          <a:ln w="12700">
            <a:solidFill>
              <a:srgbClr val="F80000"/>
            </a:solidFill>
            <a:prstDash val="solid"/>
          </a:ln>
        </p:spPr>
        <p:txBody>
          <a:bodyPr/>
          <a:lstStyle/>
          <a:p>
            <a:endParaRPr lang="en-ZA"/>
          </a:p>
        </p:txBody>
      </p:sp>
      <p:sp>
        <p:nvSpPr>
          <p:cNvPr id="26" name="Text 16">
            <a:extLst>
              <a:ext uri="{FF2B5EF4-FFF2-40B4-BE49-F238E27FC236}">
                <a16:creationId xmlns:a16="http://schemas.microsoft.com/office/drawing/2014/main" id="{8CF09DA7-A69E-5E10-BA31-605C1B1DBAAF}"/>
              </a:ext>
            </a:extLst>
          </p:cNvPr>
          <p:cNvSpPr/>
          <p:nvPr/>
        </p:nvSpPr>
        <p:spPr>
          <a:xfrm>
            <a:off x="7294536" y="1337374"/>
            <a:ext cx="365760" cy="2560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800" b="1" dirty="0">
                <a:solidFill>
                  <a:srgbClr val="0D1117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Oracle</a:t>
            </a:r>
            <a:endParaRPr lang="en-US" sz="800" dirty="0"/>
          </a:p>
        </p:txBody>
      </p:sp>
      <p:sp>
        <p:nvSpPr>
          <p:cNvPr id="27" name="Text 17">
            <a:extLst>
              <a:ext uri="{FF2B5EF4-FFF2-40B4-BE49-F238E27FC236}">
                <a16:creationId xmlns:a16="http://schemas.microsoft.com/office/drawing/2014/main" id="{2F139BA5-F2EE-47BE-35DB-632AA75CE321}"/>
              </a:ext>
            </a:extLst>
          </p:cNvPr>
          <p:cNvSpPr/>
          <p:nvPr/>
        </p:nvSpPr>
        <p:spPr>
          <a:xfrm>
            <a:off x="4928838" y="1365427"/>
            <a:ext cx="2148840" cy="34747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300" b="1" dirty="0">
                <a:solidFill>
                  <a:srgbClr val="F8000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Oracle CPU Advisories</a:t>
            </a:r>
            <a:endParaRPr lang="en-US" sz="1300" dirty="0"/>
          </a:p>
        </p:txBody>
      </p:sp>
      <p:sp>
        <p:nvSpPr>
          <p:cNvPr id="28" name="Text 18">
            <a:extLst>
              <a:ext uri="{FF2B5EF4-FFF2-40B4-BE49-F238E27FC236}">
                <a16:creationId xmlns:a16="http://schemas.microsoft.com/office/drawing/2014/main" id="{B8749C84-4754-B1DF-8594-4B5F05F9263B}"/>
              </a:ext>
            </a:extLst>
          </p:cNvPr>
          <p:cNvSpPr/>
          <p:nvPr/>
        </p:nvSpPr>
        <p:spPr>
          <a:xfrm>
            <a:off x="4928838" y="1712899"/>
            <a:ext cx="256032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000" i="1" dirty="0">
                <a:solidFill>
                  <a:srgbClr val="8B949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Vendor Bulletins</a:t>
            </a:r>
            <a:endParaRPr lang="en-US" sz="1000" dirty="0"/>
          </a:p>
        </p:txBody>
      </p:sp>
      <p:sp>
        <p:nvSpPr>
          <p:cNvPr id="29" name="Text 19">
            <a:extLst>
              <a:ext uri="{FF2B5EF4-FFF2-40B4-BE49-F238E27FC236}">
                <a16:creationId xmlns:a16="http://schemas.microsoft.com/office/drawing/2014/main" id="{6ECC38CA-4CFE-EA5D-BD9B-23B7D458CAE5}"/>
              </a:ext>
            </a:extLst>
          </p:cNvPr>
          <p:cNvSpPr/>
          <p:nvPr/>
        </p:nvSpPr>
        <p:spPr>
          <a:xfrm>
            <a:off x="5286693" y="1865758"/>
            <a:ext cx="2560320" cy="68671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endParaRPr lang="en-US" sz="1050" dirty="0"/>
          </a:p>
        </p:txBody>
      </p:sp>
      <p:sp>
        <p:nvSpPr>
          <p:cNvPr id="43" name="Shape 33">
            <a:extLst>
              <a:ext uri="{FF2B5EF4-FFF2-40B4-BE49-F238E27FC236}">
                <a16:creationId xmlns:a16="http://schemas.microsoft.com/office/drawing/2014/main" id="{77F78908-7895-85CC-65A5-5551A718EA5F}"/>
              </a:ext>
            </a:extLst>
          </p:cNvPr>
          <p:cNvSpPr/>
          <p:nvPr/>
        </p:nvSpPr>
        <p:spPr>
          <a:xfrm>
            <a:off x="7297780" y="2908706"/>
            <a:ext cx="365760" cy="223712"/>
          </a:xfrm>
          <a:prstGeom prst="rect">
            <a:avLst/>
          </a:prstGeom>
          <a:solidFill>
            <a:srgbClr val="8B949E"/>
          </a:solidFill>
          <a:ln w="12700">
            <a:solidFill>
              <a:srgbClr val="8B949E"/>
            </a:solidFill>
            <a:prstDash val="solid"/>
          </a:ln>
        </p:spPr>
        <p:txBody>
          <a:bodyPr/>
          <a:lstStyle/>
          <a:p>
            <a:endParaRPr lang="en-ZA" sz="900" dirty="0"/>
          </a:p>
        </p:txBody>
      </p:sp>
      <p:sp>
        <p:nvSpPr>
          <p:cNvPr id="44" name="Text 34">
            <a:extLst>
              <a:ext uri="{FF2B5EF4-FFF2-40B4-BE49-F238E27FC236}">
                <a16:creationId xmlns:a16="http://schemas.microsoft.com/office/drawing/2014/main" id="{6006A92B-50DC-9BF5-3DD6-AFCC6FDE2D57}"/>
              </a:ext>
            </a:extLst>
          </p:cNvPr>
          <p:cNvSpPr/>
          <p:nvPr/>
        </p:nvSpPr>
        <p:spPr>
          <a:xfrm>
            <a:off x="7297132" y="2914109"/>
            <a:ext cx="365760" cy="22371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800" b="1" dirty="0">
                <a:solidFill>
                  <a:srgbClr val="0D1117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VMDR</a:t>
            </a:r>
            <a:endParaRPr lang="en-US" sz="800" dirty="0"/>
          </a:p>
        </p:txBody>
      </p:sp>
      <p:sp>
        <p:nvSpPr>
          <p:cNvPr id="45" name="Text 35">
            <a:extLst>
              <a:ext uri="{FF2B5EF4-FFF2-40B4-BE49-F238E27FC236}">
                <a16:creationId xmlns:a16="http://schemas.microsoft.com/office/drawing/2014/main" id="{BD3B98E4-1C8E-0D91-50D5-5BCF3A5C6688}"/>
              </a:ext>
            </a:extLst>
          </p:cNvPr>
          <p:cNvSpPr/>
          <p:nvPr/>
        </p:nvSpPr>
        <p:spPr>
          <a:xfrm>
            <a:off x="4894317" y="2898961"/>
            <a:ext cx="2148840" cy="3036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300" b="1" dirty="0">
                <a:solidFill>
                  <a:srgbClr val="8B949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Continuous Protection</a:t>
            </a:r>
            <a:endParaRPr lang="en-US" sz="1300" dirty="0"/>
          </a:p>
        </p:txBody>
      </p:sp>
      <p:sp>
        <p:nvSpPr>
          <p:cNvPr id="46" name="Text 36">
            <a:extLst>
              <a:ext uri="{FF2B5EF4-FFF2-40B4-BE49-F238E27FC236}">
                <a16:creationId xmlns:a16="http://schemas.microsoft.com/office/drawing/2014/main" id="{623DCFD1-B09D-E382-8454-5F12D4FF9FFD}"/>
              </a:ext>
            </a:extLst>
          </p:cNvPr>
          <p:cNvSpPr/>
          <p:nvPr/>
        </p:nvSpPr>
        <p:spPr>
          <a:xfrm>
            <a:off x="4894317" y="3246433"/>
            <a:ext cx="2560320" cy="19974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000" i="1" dirty="0">
                <a:solidFill>
                  <a:srgbClr val="8B949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Vulnerability Risk Management</a:t>
            </a:r>
            <a:endParaRPr lang="en-US" sz="1000" dirty="0"/>
          </a:p>
        </p:txBody>
      </p:sp>
      <p:sp>
        <p:nvSpPr>
          <p:cNvPr id="47" name="Text 37">
            <a:extLst>
              <a:ext uri="{FF2B5EF4-FFF2-40B4-BE49-F238E27FC236}">
                <a16:creationId xmlns:a16="http://schemas.microsoft.com/office/drawing/2014/main" id="{C5406494-F47D-688B-F825-DB06B0799967}"/>
              </a:ext>
            </a:extLst>
          </p:cNvPr>
          <p:cNvSpPr/>
          <p:nvPr/>
        </p:nvSpPr>
        <p:spPr>
          <a:xfrm>
            <a:off x="4894317" y="3421592"/>
            <a:ext cx="2560320" cy="4983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r>
              <a:rPr lang="en-US" sz="1050" dirty="0">
                <a:solidFill>
                  <a:schemeClr val="tx2">
                    <a:lumMod val="50000"/>
                  </a:schemeClr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Provides endpoint security, threat intelligence, and cyberattack response services</a:t>
            </a:r>
          </a:p>
        </p:txBody>
      </p:sp>
      <p:sp>
        <p:nvSpPr>
          <p:cNvPr id="13" name="Shape 3">
            <a:extLst>
              <a:ext uri="{FF2B5EF4-FFF2-40B4-BE49-F238E27FC236}">
                <a16:creationId xmlns:a16="http://schemas.microsoft.com/office/drawing/2014/main" id="{6E0136D0-652C-6A51-9854-BC991AF3EE8F}"/>
              </a:ext>
            </a:extLst>
          </p:cNvPr>
          <p:cNvSpPr/>
          <p:nvPr/>
        </p:nvSpPr>
        <p:spPr>
          <a:xfrm>
            <a:off x="3324683" y="1353948"/>
            <a:ext cx="365760" cy="256032"/>
          </a:xfrm>
          <a:prstGeom prst="rect">
            <a:avLst/>
          </a:prstGeom>
          <a:solidFill>
            <a:srgbClr val="3FB950"/>
          </a:solidFill>
          <a:ln w="12700">
            <a:solidFill>
              <a:srgbClr val="3FB950"/>
            </a:solidFill>
            <a:prstDash val="solid"/>
          </a:ln>
        </p:spPr>
        <p:txBody>
          <a:bodyPr/>
          <a:lstStyle/>
          <a:p>
            <a:endParaRPr lang="en-ZA"/>
          </a:p>
        </p:txBody>
      </p:sp>
      <p:sp>
        <p:nvSpPr>
          <p:cNvPr id="14" name="Text 4">
            <a:extLst>
              <a:ext uri="{FF2B5EF4-FFF2-40B4-BE49-F238E27FC236}">
                <a16:creationId xmlns:a16="http://schemas.microsoft.com/office/drawing/2014/main" id="{FB986734-077D-C74B-A858-ABBD71223A1C}"/>
              </a:ext>
            </a:extLst>
          </p:cNvPr>
          <p:cNvSpPr/>
          <p:nvPr/>
        </p:nvSpPr>
        <p:spPr>
          <a:xfrm>
            <a:off x="3314189" y="1347238"/>
            <a:ext cx="365760" cy="2560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800" b="1" dirty="0">
                <a:solidFill>
                  <a:srgbClr val="0D1117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Linux</a:t>
            </a:r>
            <a:endParaRPr lang="en-US" sz="800" dirty="0"/>
          </a:p>
        </p:txBody>
      </p:sp>
      <p:sp>
        <p:nvSpPr>
          <p:cNvPr id="15" name="Text 5">
            <a:extLst>
              <a:ext uri="{FF2B5EF4-FFF2-40B4-BE49-F238E27FC236}">
                <a16:creationId xmlns:a16="http://schemas.microsoft.com/office/drawing/2014/main" id="{FF42C150-9A37-E25E-40B5-7EA022F626B7}"/>
              </a:ext>
            </a:extLst>
          </p:cNvPr>
          <p:cNvSpPr/>
          <p:nvPr/>
        </p:nvSpPr>
        <p:spPr>
          <a:xfrm>
            <a:off x="1027266" y="1379672"/>
            <a:ext cx="2148840" cy="34747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300" b="1" dirty="0">
                <a:solidFill>
                  <a:srgbClr val="3FB95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Rapid7 / Qualys</a:t>
            </a:r>
            <a:endParaRPr lang="en-US" sz="1300" dirty="0"/>
          </a:p>
        </p:txBody>
      </p:sp>
      <p:sp>
        <p:nvSpPr>
          <p:cNvPr id="16" name="Text 6">
            <a:extLst>
              <a:ext uri="{FF2B5EF4-FFF2-40B4-BE49-F238E27FC236}">
                <a16:creationId xmlns:a16="http://schemas.microsoft.com/office/drawing/2014/main" id="{C832BB07-3E06-9E9B-EE1D-772732130A48}"/>
              </a:ext>
            </a:extLst>
          </p:cNvPr>
          <p:cNvSpPr/>
          <p:nvPr/>
        </p:nvSpPr>
        <p:spPr>
          <a:xfrm>
            <a:off x="1027266" y="1727144"/>
            <a:ext cx="256032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000" i="1" dirty="0">
                <a:solidFill>
                  <a:srgbClr val="8B949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Vulnerability Scanner</a:t>
            </a:r>
            <a:endParaRPr lang="en-US" sz="1000" dirty="0"/>
          </a:p>
        </p:txBody>
      </p:sp>
      <p:sp>
        <p:nvSpPr>
          <p:cNvPr id="48" name="Text 7">
            <a:extLst>
              <a:ext uri="{FF2B5EF4-FFF2-40B4-BE49-F238E27FC236}">
                <a16:creationId xmlns:a16="http://schemas.microsoft.com/office/drawing/2014/main" id="{7BA38890-D586-0A99-4B91-353FEEA148F2}"/>
              </a:ext>
            </a:extLst>
          </p:cNvPr>
          <p:cNvSpPr/>
          <p:nvPr/>
        </p:nvSpPr>
        <p:spPr>
          <a:xfrm>
            <a:off x="1022808" y="1968983"/>
            <a:ext cx="2560320" cy="41179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050" dirty="0">
                <a:solidFill>
                  <a:schemeClr val="tx2">
                    <a:lumMod val="50000"/>
                  </a:schemeClr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Identifies CVEs across OS, services, and exposed ports. Essential first line.</a:t>
            </a:r>
            <a:endParaRPr lang="en-US" sz="105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31" name="Shape 21">
            <a:extLst>
              <a:ext uri="{FF2B5EF4-FFF2-40B4-BE49-F238E27FC236}">
                <a16:creationId xmlns:a16="http://schemas.microsoft.com/office/drawing/2014/main" id="{B245647F-C397-BE10-7FD0-41729E02334A}"/>
              </a:ext>
            </a:extLst>
          </p:cNvPr>
          <p:cNvSpPr/>
          <p:nvPr/>
        </p:nvSpPr>
        <p:spPr>
          <a:xfrm>
            <a:off x="3271258" y="2809726"/>
            <a:ext cx="365760" cy="208765"/>
          </a:xfrm>
          <a:prstGeom prst="rect">
            <a:avLst/>
          </a:prstGeom>
          <a:solidFill>
            <a:srgbClr val="58A6FF"/>
          </a:solidFill>
          <a:ln w="12700">
            <a:solidFill>
              <a:srgbClr val="58A6FF"/>
            </a:solidFill>
            <a:prstDash val="solid"/>
          </a:ln>
        </p:spPr>
        <p:txBody>
          <a:bodyPr/>
          <a:lstStyle/>
          <a:p>
            <a:endParaRPr lang="en-ZA"/>
          </a:p>
        </p:txBody>
      </p:sp>
      <p:sp>
        <p:nvSpPr>
          <p:cNvPr id="32" name="Text 22">
            <a:extLst>
              <a:ext uri="{FF2B5EF4-FFF2-40B4-BE49-F238E27FC236}">
                <a16:creationId xmlns:a16="http://schemas.microsoft.com/office/drawing/2014/main" id="{023A00C7-77BC-2B0C-7F79-21EF228138A4}"/>
              </a:ext>
            </a:extLst>
          </p:cNvPr>
          <p:cNvSpPr/>
          <p:nvPr/>
        </p:nvSpPr>
        <p:spPr>
          <a:xfrm>
            <a:off x="3278778" y="2809725"/>
            <a:ext cx="345163" cy="20876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800" b="1" dirty="0">
                <a:solidFill>
                  <a:srgbClr val="0D1117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Intel</a:t>
            </a:r>
            <a:endParaRPr lang="en-US" sz="800" dirty="0"/>
          </a:p>
        </p:txBody>
      </p:sp>
      <p:sp>
        <p:nvSpPr>
          <p:cNvPr id="33" name="Text 23">
            <a:extLst>
              <a:ext uri="{FF2B5EF4-FFF2-40B4-BE49-F238E27FC236}">
                <a16:creationId xmlns:a16="http://schemas.microsoft.com/office/drawing/2014/main" id="{E292D99E-64DC-DC8E-41C9-3356456D4119}"/>
              </a:ext>
            </a:extLst>
          </p:cNvPr>
          <p:cNvSpPr/>
          <p:nvPr/>
        </p:nvSpPr>
        <p:spPr>
          <a:xfrm>
            <a:off x="1022808" y="2825261"/>
            <a:ext cx="2148840" cy="28332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300" b="1" dirty="0">
                <a:solidFill>
                  <a:srgbClr val="58A6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NIST NVD / CVE Database</a:t>
            </a:r>
            <a:endParaRPr lang="en-US" sz="1300" dirty="0"/>
          </a:p>
        </p:txBody>
      </p:sp>
      <p:sp>
        <p:nvSpPr>
          <p:cNvPr id="34" name="Text 24">
            <a:extLst>
              <a:ext uri="{FF2B5EF4-FFF2-40B4-BE49-F238E27FC236}">
                <a16:creationId xmlns:a16="http://schemas.microsoft.com/office/drawing/2014/main" id="{8785F221-E129-F520-6664-AE366798E3D4}"/>
              </a:ext>
            </a:extLst>
          </p:cNvPr>
          <p:cNvSpPr/>
          <p:nvPr/>
        </p:nvSpPr>
        <p:spPr>
          <a:xfrm>
            <a:off x="1022808" y="3172733"/>
            <a:ext cx="2560320" cy="18639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000" i="1" dirty="0">
                <a:solidFill>
                  <a:srgbClr val="8B949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Threat Intelligence</a:t>
            </a:r>
            <a:endParaRPr lang="en-US" sz="1000" dirty="0"/>
          </a:p>
        </p:txBody>
      </p:sp>
      <p:sp>
        <p:nvSpPr>
          <p:cNvPr id="50" name="Text 25">
            <a:extLst>
              <a:ext uri="{FF2B5EF4-FFF2-40B4-BE49-F238E27FC236}">
                <a16:creationId xmlns:a16="http://schemas.microsoft.com/office/drawing/2014/main" id="{8C8945C2-3409-8106-5B66-992E6020208A}"/>
              </a:ext>
            </a:extLst>
          </p:cNvPr>
          <p:cNvSpPr/>
          <p:nvPr/>
        </p:nvSpPr>
        <p:spPr>
          <a:xfrm>
            <a:off x="1022808" y="3421592"/>
            <a:ext cx="2248450" cy="49699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050" dirty="0">
                <a:solidFill>
                  <a:schemeClr val="tx2">
                    <a:lumMod val="50000"/>
                  </a:schemeClr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The authoritative CVE registry. Look up any vulnerability — CVSS base score, vector, public exploits, references.</a:t>
            </a:r>
            <a:endParaRPr lang="en-US" sz="105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3792F124-673C-50C8-FA8B-2F130DBE6C81}"/>
              </a:ext>
            </a:extLst>
          </p:cNvPr>
          <p:cNvSpPr txBox="1"/>
          <p:nvPr/>
        </p:nvSpPr>
        <p:spPr>
          <a:xfrm>
            <a:off x="4845079" y="1990517"/>
            <a:ext cx="2523744" cy="57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>
                <a:solidFill>
                  <a:schemeClr val="tx2">
                    <a:lumMod val="50000"/>
                  </a:schemeClr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Quarterly Critical Patch Updates. Every CVSS score, affected component, and patch availability from Oracle.</a:t>
            </a:r>
            <a:endParaRPr lang="en-ZA" sz="1050" dirty="0">
              <a:solidFill>
                <a:schemeClr val="tx2">
                  <a:lumMod val="50000"/>
                </a:schemeClr>
              </a:solidFill>
              <a:latin typeface="Calibri" pitchFamily="34" charset="0"/>
              <a:ea typeface="Calibri" pitchFamily="34" charset="-122"/>
              <a:cs typeface="Calibri" pitchFamily="34" charset="-12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F471CE35-5E05-6AC7-0319-7BEBE129478F}"/>
              </a:ext>
            </a:extLst>
          </p:cNvPr>
          <p:cNvSpPr/>
          <p:nvPr/>
        </p:nvSpPr>
        <p:spPr>
          <a:xfrm>
            <a:off x="-2381" y="784274"/>
            <a:ext cx="9144000" cy="119576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291DEFA-6481-A753-291F-C90EAF9AAC3E}"/>
              </a:ext>
            </a:extLst>
          </p:cNvPr>
          <p:cNvSpPr/>
          <p:nvPr/>
        </p:nvSpPr>
        <p:spPr>
          <a:xfrm>
            <a:off x="3623941" y="1582855"/>
            <a:ext cx="72537" cy="747883"/>
          </a:xfrm>
          <a:prstGeom prst="rect">
            <a:avLst/>
          </a:prstGeom>
          <a:solidFill>
            <a:srgbClr val="3FB95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29AE851-7F59-6331-F8FD-54BCB7E13EBC}"/>
              </a:ext>
            </a:extLst>
          </p:cNvPr>
          <p:cNvSpPr/>
          <p:nvPr/>
        </p:nvSpPr>
        <p:spPr>
          <a:xfrm>
            <a:off x="3583128" y="3018491"/>
            <a:ext cx="61410" cy="900098"/>
          </a:xfrm>
          <a:prstGeom prst="rect">
            <a:avLst/>
          </a:prstGeom>
          <a:solidFill>
            <a:srgbClr val="58A6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8830980-9DD0-1A33-22B6-2CFEE9A6B8B5}"/>
              </a:ext>
            </a:extLst>
          </p:cNvPr>
          <p:cNvSpPr/>
          <p:nvPr/>
        </p:nvSpPr>
        <p:spPr>
          <a:xfrm>
            <a:off x="7594635" y="1608764"/>
            <a:ext cx="72537" cy="943707"/>
          </a:xfrm>
          <a:prstGeom prst="rect">
            <a:avLst/>
          </a:prstGeom>
          <a:solidFill>
            <a:srgbClr val="F8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CCE3075-D7BA-0F02-9BE1-31868A003072}"/>
              </a:ext>
            </a:extLst>
          </p:cNvPr>
          <p:cNvSpPr/>
          <p:nvPr/>
        </p:nvSpPr>
        <p:spPr>
          <a:xfrm>
            <a:off x="7617726" y="3108584"/>
            <a:ext cx="49446" cy="810005"/>
          </a:xfrm>
          <a:prstGeom prst="rect">
            <a:avLst/>
          </a:prstGeom>
          <a:solidFill>
            <a:srgbClr val="8B949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1291767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CB6DAD-04FD-05BD-A6B9-0482CFE1E2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03  Risk Classification</a:t>
            </a:r>
          </a:p>
        </p:txBody>
      </p:sp>
    </p:spTree>
    <p:extLst>
      <p:ext uri="{BB962C8B-B14F-4D97-AF65-F5344CB8AC3E}">
        <p14:creationId xmlns:p14="http://schemas.microsoft.com/office/powerpoint/2010/main" val="3247429154"/>
      </p:ext>
    </p:extLst>
  </p:cSld>
  <p:clrMapOvr>
    <a:masterClrMapping/>
  </p:clrMapOvr>
</p:sld>
</file>

<file path=ppt/theme/theme1.xml><?xml version="1.0" encoding="utf-8"?>
<a:theme xmlns:a="http://schemas.openxmlformats.org/drawingml/2006/main" name="Title Slides">
  <a:themeElements>
    <a:clrScheme name="Adapt IT">
      <a:dk1>
        <a:srgbClr val="5F6369"/>
      </a:dk1>
      <a:lt1>
        <a:srgbClr val="FFFFFF"/>
      </a:lt1>
      <a:dk2>
        <a:srgbClr val="00AEEF"/>
      </a:dk2>
      <a:lt2>
        <a:srgbClr val="FFFFFF"/>
      </a:lt2>
      <a:accent1>
        <a:srgbClr val="153683"/>
      </a:accent1>
      <a:accent2>
        <a:srgbClr val="004053"/>
      </a:accent2>
      <a:accent3>
        <a:srgbClr val="0077A0"/>
      </a:accent3>
      <a:accent4>
        <a:srgbClr val="00ACBD"/>
      </a:accent4>
      <a:accent5>
        <a:srgbClr val="7AD0E4"/>
      </a:accent5>
      <a:accent6>
        <a:srgbClr val="585C5E"/>
      </a:accent6>
      <a:hlink>
        <a:srgbClr val="00AEEF"/>
      </a:hlink>
      <a:folHlink>
        <a:srgbClr val="EF4136"/>
      </a:folHlink>
    </a:clrScheme>
    <a:fontScheme name="Office 2007 - 2010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Index Slides">
  <a:themeElements>
    <a:clrScheme name="Adapt IT">
      <a:dk1>
        <a:srgbClr val="5F6369"/>
      </a:dk1>
      <a:lt1>
        <a:srgbClr val="FFFFFF"/>
      </a:lt1>
      <a:dk2>
        <a:srgbClr val="00AEEF"/>
      </a:dk2>
      <a:lt2>
        <a:srgbClr val="FFFFFF"/>
      </a:lt2>
      <a:accent1>
        <a:srgbClr val="153683"/>
      </a:accent1>
      <a:accent2>
        <a:srgbClr val="004053"/>
      </a:accent2>
      <a:accent3>
        <a:srgbClr val="0077A0"/>
      </a:accent3>
      <a:accent4>
        <a:srgbClr val="00ACBD"/>
      </a:accent4>
      <a:accent5>
        <a:srgbClr val="7AD0E4"/>
      </a:accent5>
      <a:accent6>
        <a:srgbClr val="585C5E"/>
      </a:accent6>
      <a:hlink>
        <a:srgbClr val="00AEEF"/>
      </a:hlink>
      <a:folHlink>
        <a:srgbClr val="EF4136"/>
      </a:folHlink>
    </a:clrScheme>
    <a:fontScheme name="Office 2007 - 2010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Content Slides">
  <a:themeElements>
    <a:clrScheme name="Adapt IT">
      <a:dk1>
        <a:srgbClr val="5F6369"/>
      </a:dk1>
      <a:lt1>
        <a:srgbClr val="FFFFFF"/>
      </a:lt1>
      <a:dk2>
        <a:srgbClr val="00AEEF"/>
      </a:dk2>
      <a:lt2>
        <a:srgbClr val="FFFFFF"/>
      </a:lt2>
      <a:accent1>
        <a:srgbClr val="153683"/>
      </a:accent1>
      <a:accent2>
        <a:srgbClr val="004053"/>
      </a:accent2>
      <a:accent3>
        <a:srgbClr val="0077A0"/>
      </a:accent3>
      <a:accent4>
        <a:srgbClr val="00ACBD"/>
      </a:accent4>
      <a:accent5>
        <a:srgbClr val="7AD0E4"/>
      </a:accent5>
      <a:accent6>
        <a:srgbClr val="585C5E"/>
      </a:accent6>
      <a:hlink>
        <a:srgbClr val="00AEEF"/>
      </a:hlink>
      <a:folHlink>
        <a:srgbClr val="EF4136"/>
      </a:folHlink>
    </a:clrScheme>
    <a:fontScheme name="Office 2007 - 2010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1526535982E0443A6E0719C632355E6" ma:contentTypeVersion="14" ma:contentTypeDescription="Create a new document." ma:contentTypeScope="" ma:versionID="909eae01204ee896d09504bb42c031bc">
  <xsd:schema xmlns:xsd="http://www.w3.org/2001/XMLSchema" xmlns:xs="http://www.w3.org/2001/XMLSchema" xmlns:p="http://schemas.microsoft.com/office/2006/metadata/properties" xmlns:ns2="4df4a731-93ff-406d-a620-15b1bf40924e" xmlns:ns3="0da1b1ea-57f8-42a3-9452-6fd3afa36837" xmlns:ns4="d937f384-8e0c-488f-ad07-f909586f6b99" targetNamespace="http://schemas.microsoft.com/office/2006/metadata/properties" ma:root="true" ma:fieldsID="4f68d87158b0bf25b671bc8c501d466c" ns2:_="" ns3:_="" ns4:_="">
    <xsd:import namespace="4df4a731-93ff-406d-a620-15b1bf40924e"/>
    <xsd:import namespace="0da1b1ea-57f8-42a3-9452-6fd3afa36837"/>
    <xsd:import namespace="d937f384-8e0c-488f-ad07-f909586f6b99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LengthInSecond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4:SharedWithUsers" minOccurs="0"/>
                <xsd:element ref="ns4:SharedWithDetails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df4a731-93ff-406d-a620-15b1bf40924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LengthInSeconds" ma:index="10" nillable="true" ma:displayName="MediaLengthInSeconds" ma:hidden="true" ma:internalName="MediaLengthInSeconds" ma:readOnly="true">
      <xsd:simpleType>
        <xsd:restriction base="dms:Unknown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4ee7717-240c-4a63-80e0-133444852a44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bjectDetectorVersions" ma:index="20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1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da1b1ea-57f8-42a3-9452-6fd3afa36837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d5e89b66-cf38-45b5-9c74-ec9408b7ad54}" ma:internalName="TaxCatchAll" ma:showField="CatchAllData" ma:web="0da1b1ea-57f8-42a3-9452-6fd3afa36837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937f384-8e0c-488f-ad07-f909586f6b99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4df4a731-93ff-406d-a620-15b1bf40924e">
      <Terms xmlns="http://schemas.microsoft.com/office/infopath/2007/PartnerControls"/>
    </lcf76f155ced4ddcb4097134ff3c332f>
    <TaxCatchAll xmlns="0da1b1ea-57f8-42a3-9452-6fd3afa36837" xsi:nil="true"/>
  </documentManagement>
</p:properties>
</file>

<file path=customXml/itemProps1.xml><?xml version="1.0" encoding="utf-8"?>
<ds:datastoreItem xmlns:ds="http://schemas.openxmlformats.org/officeDocument/2006/customXml" ds:itemID="{B3BE71F5-84F4-4ECF-B443-177D700EDD46}"/>
</file>

<file path=customXml/itemProps2.xml><?xml version="1.0" encoding="utf-8"?>
<ds:datastoreItem xmlns:ds="http://schemas.openxmlformats.org/officeDocument/2006/customXml" ds:itemID="{4B7F733C-B37A-418B-BDA1-12AFDC7CFFDB}"/>
</file>

<file path=customXml/itemProps3.xml><?xml version="1.0" encoding="utf-8"?>
<ds:datastoreItem xmlns:ds="http://schemas.openxmlformats.org/officeDocument/2006/customXml" ds:itemID="{513C59DA-E40B-4BEF-9A4A-D74237A509C5}"/>
</file>

<file path=docProps/app.xml><?xml version="1.0" encoding="utf-8"?>
<Properties xmlns="http://schemas.openxmlformats.org/officeDocument/2006/extended-properties" xmlns:vt="http://schemas.openxmlformats.org/officeDocument/2006/docPropsVTypes">
  <Template>Office Theme 2013 - 2022</Template>
  <TotalTime>0</TotalTime>
  <Words>1046</Words>
  <Application>Microsoft Office PowerPoint</Application>
  <PresentationFormat>Custom</PresentationFormat>
  <Paragraphs>187</Paragraphs>
  <Slides>19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19</vt:i4>
      </vt:variant>
    </vt:vector>
  </HeadingPairs>
  <TitlesOfParts>
    <vt:vector size="24" baseType="lpstr">
      <vt:lpstr>Arial</vt:lpstr>
      <vt:lpstr>Calibri</vt:lpstr>
      <vt:lpstr>Title Slides</vt:lpstr>
      <vt:lpstr>Index Slides</vt:lpstr>
      <vt:lpstr>Content Slides</vt:lpstr>
      <vt:lpstr>Server Patch updates &amp;  Application Security  information </vt:lpstr>
      <vt:lpstr>PowerPoint Presentation</vt:lpstr>
      <vt:lpstr>01  The Threat Landscape</vt:lpstr>
      <vt:lpstr>Cyber Security Attacks</vt:lpstr>
      <vt:lpstr>The World Changed</vt:lpstr>
      <vt:lpstr>Why Oracle &amp; Linux Are Prime Targets</vt:lpstr>
      <vt:lpstr>02  Vulnerability Identification</vt:lpstr>
      <vt:lpstr>Your Vulnerability Hunting Toolkit</vt:lpstr>
      <vt:lpstr>03  Risk Classification</vt:lpstr>
      <vt:lpstr>CVSS: Putting a Number on Your Nightmares</vt:lpstr>
      <vt:lpstr>Exploitability: From "Theoretical" to "Please Call Your Manager"</vt:lpstr>
      <vt:lpstr>04  Exposure &amp; Access Tiers</vt:lpstr>
      <vt:lpstr>Who Can Actually Reach Your Systems?</vt:lpstr>
      <vt:lpstr>05  The Patching Playbook</vt:lpstr>
      <vt:lpstr>Linux Patching: The Right Order Matters</vt:lpstr>
      <vt:lpstr>06  The 40-Day Patch Cycle</vt:lpstr>
      <vt:lpstr>The 40-Day Standard Patch Cycle</vt:lpstr>
      <vt:lpstr>Feedback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Letlotlo More</cp:lastModifiedBy>
  <cp:revision>190</cp:revision>
  <dcterms:created xsi:type="dcterms:W3CDTF">2023-07-06T09:53:04Z</dcterms:created>
  <dcterms:modified xsi:type="dcterms:W3CDTF">2026-03-14T21:13:15Z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0x010100A1526535982E0443A6E0719C632355E6</vt:lpwstr>
  </property>
</Properties>
</file>