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7" r:id="rId3"/>
  </p:sldMasterIdLst>
  <p:notesMasterIdLst>
    <p:notesMasterId r:id="rId18"/>
  </p:notesMasterIdLst>
  <p:sldIdLst>
    <p:sldId id="271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076136673" r:id="rId16"/>
    <p:sldId id="269" r:id="rId1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C"/>
    <a:srgbClr val="E60088"/>
    <a:srgbClr val="EF4136"/>
    <a:srgbClr val="F04C23"/>
    <a:srgbClr val="D00A54"/>
    <a:srgbClr val="FBAD18"/>
    <a:srgbClr val="5A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74"/>
    <p:restoredTop sz="97379"/>
  </p:normalViewPr>
  <p:slideViewPr>
    <p:cSldViewPr snapToGrid="0" showGuides="1">
      <p:cViewPr varScale="1">
        <p:scale>
          <a:sx n="109" d="100"/>
          <a:sy n="109" d="100"/>
        </p:scale>
        <p:origin x="11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heer Sing" userId="a406da3c-aa19-426b-97f5-5a1f07d36f84" providerId="ADAL" clId="{2F09572D-906E-4512-B639-3A633618A966}"/>
    <pc:docChg chg="undo custSel modSld">
      <pc:chgData name="Usheer Sing" userId="a406da3c-aa19-426b-97f5-5a1f07d36f84" providerId="ADAL" clId="{2F09572D-906E-4512-B639-3A633618A966}" dt="2026-03-13T10:54:23.134" v="57" actId="1076"/>
      <pc:docMkLst>
        <pc:docMk/>
      </pc:docMkLst>
      <pc:sldChg chg="delSp modSp mod">
        <pc:chgData name="Usheer Sing" userId="a406da3c-aa19-426b-97f5-5a1f07d36f84" providerId="ADAL" clId="{2F09572D-906E-4512-B639-3A633618A966}" dt="2026-03-13T10:50:17.120" v="2" actId="14100"/>
        <pc:sldMkLst>
          <pc:docMk/>
          <pc:sldMk cId="0" sldId="287"/>
        </pc:sldMkLst>
        <pc:spChg chg="mod">
          <ac:chgData name="Usheer Sing" userId="a406da3c-aa19-426b-97f5-5a1f07d36f84" providerId="ADAL" clId="{2F09572D-906E-4512-B639-3A633618A966}" dt="2026-03-13T10:50:17.120" v="2" actId="14100"/>
          <ac:spMkLst>
            <pc:docMk/>
            <pc:sldMk cId="0" sldId="287"/>
            <ac:spMk id="2" creationId="{00000000-0000-0000-0000-000000000000}"/>
          </ac:spMkLst>
        </pc:spChg>
        <pc:spChg chg="del mod">
          <ac:chgData name="Usheer Sing" userId="a406da3c-aa19-426b-97f5-5a1f07d36f84" providerId="ADAL" clId="{2F09572D-906E-4512-B639-3A633618A966}" dt="2026-03-13T10:50:11.749" v="1" actId="478"/>
          <ac:spMkLst>
            <pc:docMk/>
            <pc:sldMk cId="0" sldId="287"/>
            <ac:spMk id="10" creationId="{00000000-0000-0000-0000-000000000000}"/>
          </ac:spMkLst>
        </pc:spChg>
      </pc:sldChg>
      <pc:sldChg chg="modSp mod">
        <pc:chgData name="Usheer Sing" userId="a406da3c-aa19-426b-97f5-5a1f07d36f84" providerId="ADAL" clId="{2F09572D-906E-4512-B639-3A633618A966}" dt="2026-03-13T10:51:19.887" v="14" actId="20577"/>
        <pc:sldMkLst>
          <pc:docMk/>
          <pc:sldMk cId="0" sldId="289"/>
        </pc:sldMkLst>
        <pc:spChg chg="mod">
          <ac:chgData name="Usheer Sing" userId="a406da3c-aa19-426b-97f5-5a1f07d36f84" providerId="ADAL" clId="{2F09572D-906E-4512-B639-3A633618A966}" dt="2026-03-13T10:50:58.634" v="4" actId="14100"/>
          <ac:spMkLst>
            <pc:docMk/>
            <pc:sldMk cId="0" sldId="289"/>
            <ac:spMk id="2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1:19.887" v="14" actId="20577"/>
          <ac:spMkLst>
            <pc:docMk/>
            <pc:sldMk cId="0" sldId="289"/>
            <ac:spMk id="10" creationId="{00000000-0000-0000-0000-000000000000}"/>
          </ac:spMkLst>
        </pc:spChg>
      </pc:sldChg>
      <pc:sldChg chg="modSp mod">
        <pc:chgData name="Usheer Sing" userId="a406da3c-aa19-426b-97f5-5a1f07d36f84" providerId="ADAL" clId="{2F09572D-906E-4512-B639-3A633618A966}" dt="2026-03-13T10:51:57.448" v="26" actId="20577"/>
        <pc:sldMkLst>
          <pc:docMk/>
          <pc:sldMk cId="0" sldId="291"/>
        </pc:sldMkLst>
        <pc:spChg chg="mod">
          <ac:chgData name="Usheer Sing" userId="a406da3c-aa19-426b-97f5-5a1f07d36f84" providerId="ADAL" clId="{2F09572D-906E-4512-B639-3A633618A966}" dt="2026-03-13T10:51:42.165" v="15" actId="14100"/>
          <ac:spMkLst>
            <pc:docMk/>
            <pc:sldMk cId="0" sldId="291"/>
            <ac:spMk id="2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1:57.448" v="26" actId="20577"/>
          <ac:spMkLst>
            <pc:docMk/>
            <pc:sldMk cId="0" sldId="291"/>
            <ac:spMk id="10" creationId="{00000000-0000-0000-0000-000000000000}"/>
          </ac:spMkLst>
        </pc:spChg>
      </pc:sldChg>
      <pc:sldChg chg="modSp mod">
        <pc:chgData name="Usheer Sing" userId="a406da3c-aa19-426b-97f5-5a1f07d36f84" providerId="ADAL" clId="{2F09572D-906E-4512-B639-3A633618A966}" dt="2026-03-13T10:52:37.628" v="35" actId="14100"/>
        <pc:sldMkLst>
          <pc:docMk/>
          <pc:sldMk cId="0" sldId="294"/>
        </pc:sldMkLst>
        <pc:spChg chg="mod">
          <ac:chgData name="Usheer Sing" userId="a406da3c-aa19-426b-97f5-5a1f07d36f84" providerId="ADAL" clId="{2F09572D-906E-4512-B639-3A633618A966}" dt="2026-03-13T10:52:37.628" v="35" actId="14100"/>
          <ac:spMkLst>
            <pc:docMk/>
            <pc:sldMk cId="0" sldId="294"/>
            <ac:spMk id="2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2:32.950" v="34" actId="20577"/>
          <ac:spMkLst>
            <pc:docMk/>
            <pc:sldMk cId="0" sldId="294"/>
            <ac:spMk id="10" creationId="{00000000-0000-0000-0000-000000000000}"/>
          </ac:spMkLst>
        </pc:spChg>
      </pc:sldChg>
      <pc:sldChg chg="modSp mod">
        <pc:chgData name="Usheer Sing" userId="a406da3c-aa19-426b-97f5-5a1f07d36f84" providerId="ADAL" clId="{2F09572D-906E-4512-B639-3A633618A966}" dt="2026-03-13T10:54:23.134" v="57" actId="1076"/>
        <pc:sldMkLst>
          <pc:docMk/>
          <pc:sldMk cId="0" sldId="295"/>
        </pc:sldMkLst>
        <pc:spChg chg="mod">
          <ac:chgData name="Usheer Sing" userId="a406da3c-aa19-426b-97f5-5a1f07d36f84" providerId="ADAL" clId="{2F09572D-906E-4512-B639-3A633618A966}" dt="2026-03-13T10:53:03.460" v="41" actId="1076"/>
          <ac:spMkLst>
            <pc:docMk/>
            <pc:sldMk cId="0" sldId="295"/>
            <ac:spMk id="3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15.630" v="42" actId="1076"/>
          <ac:spMkLst>
            <pc:docMk/>
            <pc:sldMk cId="0" sldId="295"/>
            <ac:spMk id="10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27.826" v="45" actId="1076"/>
          <ac:spMkLst>
            <pc:docMk/>
            <pc:sldMk cId="0" sldId="295"/>
            <ac:spMk id="13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4:16.579" v="56" actId="1076"/>
          <ac:spMkLst>
            <pc:docMk/>
            <pc:sldMk cId="0" sldId="295"/>
            <ac:spMk id="14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35.274" v="47" actId="1076"/>
          <ac:spMkLst>
            <pc:docMk/>
            <pc:sldMk cId="0" sldId="295"/>
            <ac:spMk id="17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4:23.134" v="57" actId="1076"/>
          <ac:spMkLst>
            <pc:docMk/>
            <pc:sldMk cId="0" sldId="295"/>
            <ac:spMk id="18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44.310" v="49" actId="1076"/>
          <ac:spMkLst>
            <pc:docMk/>
            <pc:sldMk cId="0" sldId="295"/>
            <ac:spMk id="21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40.767" v="48" actId="1076"/>
          <ac:spMkLst>
            <pc:docMk/>
            <pc:sldMk cId="0" sldId="295"/>
            <ac:spMk id="22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52.259" v="51" actId="1076"/>
          <ac:spMkLst>
            <pc:docMk/>
            <pc:sldMk cId="0" sldId="295"/>
            <ac:spMk id="25" creationId="{00000000-0000-0000-0000-000000000000}"/>
          </ac:spMkLst>
        </pc:spChg>
        <pc:spChg chg="mod">
          <ac:chgData name="Usheer Sing" userId="a406da3c-aa19-426b-97f5-5a1f07d36f84" providerId="ADAL" clId="{2F09572D-906E-4512-B639-3A633618A966}" dt="2026-03-13T10:53:50.161" v="50" actId="1076"/>
          <ac:spMkLst>
            <pc:docMk/>
            <pc:sldMk cId="0" sldId="295"/>
            <ac:spMk id="2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14/03/2026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5E33-8EA6-F4F8-B7B1-DD3F9EE1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765A0-DADB-F616-8E7A-ADC5D9625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8278B-79A3-AE69-0648-8DB6DDE28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C9046-7E59-6D13-D288-8CED3905E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0C47C-6473-D450-1728-52532DE3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540"/>
            <a:ext cx="9144000" cy="4366260"/>
          </a:xfrm>
          <a:prstGeom prst="rect">
            <a:avLst/>
          </a:prstGeom>
        </p:spPr>
      </p:pic>
      <p:sp>
        <p:nvSpPr>
          <p:cNvPr id="2" name="Title 23">
            <a:extLst>
              <a:ext uri="{FF2B5EF4-FFF2-40B4-BE49-F238E27FC236}">
                <a16:creationId xmlns:a16="http://schemas.microsoft.com/office/drawing/2014/main" id="{6CF2B15E-1034-986B-D311-E40F8255F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4298" y="1972715"/>
            <a:ext cx="5701725" cy="1420336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92E237E-F759-C8AB-9004-79FF6F4DB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34298" y="3508711"/>
            <a:ext cx="5701725" cy="371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C70574-F6FA-712B-F440-4F83018D02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B04C9B-DE7F-0B80-6EA1-10AE94B57EC4}"/>
              </a:ext>
            </a:extLst>
          </p:cNvPr>
          <p:cNvGrpSpPr/>
          <p:nvPr userDrawn="1"/>
        </p:nvGrpSpPr>
        <p:grpSpPr>
          <a:xfrm>
            <a:off x="303212" y="371738"/>
            <a:ext cx="2959045" cy="527076"/>
            <a:chOff x="303213" y="398341"/>
            <a:chExt cx="1707190" cy="304091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A74FDDC-985F-B6B5-3139-A05026F3A3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213" y="419303"/>
              <a:ext cx="283129" cy="283129"/>
            </a:xfrm>
            <a:prstGeom prst="rect">
              <a:avLst/>
            </a:prstGeom>
          </p:spPr>
        </p:pic>
        <p:pic>
          <p:nvPicPr>
            <p:cNvPr id="10" name="Picture 9" descr="A black and white logo  AI-generated content may be incorrect.">
              <a:extLst>
                <a:ext uri="{FF2B5EF4-FFF2-40B4-BE49-F238E27FC236}">
                  <a16:creationId xmlns:a16="http://schemas.microsoft.com/office/drawing/2014/main" id="{CC7927EE-FFF1-476B-1881-9A1303CF5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56412" y="398341"/>
              <a:ext cx="1353991" cy="28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1381FA-18BE-6562-0BC5-8C5F284BB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319" y="1"/>
            <a:ext cx="9149319" cy="43687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8B7FF179-2B5C-5FBB-1CC3-D87C29124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144746"/>
            <a:ext cx="2739782" cy="28762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Table of Contents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3B90E1-B399-4B7D-6488-DE7E1C1076D3}"/>
              </a:ext>
            </a:extLst>
          </p:cNvPr>
          <p:cNvGrpSpPr/>
          <p:nvPr userDrawn="1"/>
        </p:nvGrpSpPr>
        <p:grpSpPr>
          <a:xfrm>
            <a:off x="303213" y="398341"/>
            <a:ext cx="1707190" cy="304091"/>
            <a:chOff x="303213" y="398341"/>
            <a:chExt cx="1707190" cy="30409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CBEC58-C919-EF94-672C-89E22CB3B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3213" y="419303"/>
              <a:ext cx="283129" cy="283129"/>
            </a:xfrm>
            <a:prstGeom prst="rect">
              <a:avLst/>
            </a:prstGeom>
          </p:spPr>
        </p:pic>
        <p:pic>
          <p:nvPicPr>
            <p:cNvPr id="3" name="Picture 2" descr="A black and white logo  AI-generated content may be incorrect.">
              <a:extLst>
                <a:ext uri="{FF2B5EF4-FFF2-40B4-BE49-F238E27FC236}">
                  <a16:creationId xmlns:a16="http://schemas.microsoft.com/office/drawing/2014/main" id="{39BEF6A1-CCC3-1E3B-DDD7-839408AAD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56412" y="398341"/>
              <a:ext cx="1353991" cy="283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35E93B-2326-E1D1-CAB4-D4E0E58CB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16461038-85FE-D623-314B-5CC1ABD67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144746"/>
            <a:ext cx="2739782" cy="2876234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0967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9C48E-4220-D2FE-BFB4-5BB14857E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660" y="1"/>
            <a:ext cx="9149319" cy="43687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FBF12A6-2E78-8416-9A89-B681064AF9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87ACFA8-1A95-DFB1-31EC-BC33AF6B80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13" y="415370"/>
            <a:ext cx="283129" cy="283129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Picture 1" descr="A black and white logo  AI-generated content may be incorrect.">
            <a:extLst>
              <a:ext uri="{FF2B5EF4-FFF2-40B4-BE49-F238E27FC236}">
                <a16:creationId xmlns:a16="http://schemas.microsoft.com/office/drawing/2014/main" id="{7DDF353A-4D03-2403-6ACE-40C25B541B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4971" y="415370"/>
            <a:ext cx="1353991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2908DA-2C9B-7903-B59E-556389996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73" name="Title Placeholder 1">
            <a:extLst>
              <a:ext uri="{FF2B5EF4-FFF2-40B4-BE49-F238E27FC236}">
                <a16:creationId xmlns:a16="http://schemas.microsoft.com/office/drawing/2014/main" id="{501D0D31-5A17-858A-DE0E-938709E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291864"/>
            <a:ext cx="8532812" cy="1259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7B6E9FF-0A7E-92B3-FD53-02D3CDB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2821017"/>
            <a:ext cx="8532812" cy="154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800" rtl="0" eaLnBrk="1" latinLnBrk="0" hangingPunct="1">
        <a:lnSpc>
          <a:spcPts val="486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4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914648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Holdings Proprietary Limited (</a:t>
            </a:r>
            <a:r>
              <a:rPr lang="en-US" sz="600" dirty="0" err="1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www.adaptit.com</a:t>
            </a: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E65212-D60E-D70B-5F67-EF52F0F68A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3213" y="411935"/>
            <a:ext cx="286563" cy="286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86F74-682D-6FAD-F635-C7F15B361A4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694971" y="415370"/>
            <a:ext cx="1353991" cy="2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CE92656-77C0-39F0-5F42-CA56F7B92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F2C16CD-8702-0903-B4D7-51311300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299" y="1972715"/>
            <a:ext cx="5088268" cy="1420336"/>
          </a:xfrm>
        </p:spPr>
        <p:txBody>
          <a:bodyPr/>
          <a:lstStyle/>
          <a:p>
            <a:r>
              <a:rPr lang="en-GB" sz="4400" dirty="0"/>
              <a:t>Introducing Single Sign-On for ITS Integrator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4587BBB-5E93-A3D9-A0C4-2C4FA419A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4301" y="3615305"/>
            <a:ext cx="5701725" cy="371632"/>
          </a:xfrm>
        </p:spPr>
        <p:txBody>
          <a:bodyPr/>
          <a:lstStyle/>
          <a:p>
            <a:pPr>
              <a:lnSpc>
                <a:spcPts val="1660"/>
              </a:lnSpc>
            </a:pPr>
            <a:r>
              <a:rPr lang="en-GB" sz="1200" dirty="0"/>
              <a:t>Powered by SAML 2.0 &amp; Active Directory Federation Services (ADFS)</a:t>
            </a:r>
          </a:p>
          <a:p>
            <a:pPr>
              <a:lnSpc>
                <a:spcPts val="1660"/>
              </a:lnSpc>
            </a:pPr>
            <a:r>
              <a:rPr lang="en-GB" sz="1200" b="1" dirty="0"/>
              <a:t>Session 71</a:t>
            </a:r>
          </a:p>
        </p:txBody>
      </p:sp>
    </p:spTree>
    <p:extLst>
      <p:ext uri="{BB962C8B-B14F-4D97-AF65-F5344CB8AC3E}">
        <p14:creationId xmlns:p14="http://schemas.microsoft.com/office/powerpoint/2010/main" val="340354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3276" y="1946604"/>
            <a:ext cx="7664207" cy="395667"/>
          </a:xfrm>
        </p:spPr>
        <p:txBody>
          <a:bodyPr anchor="t"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Cost Considerations &amp; Roadmap</a:t>
            </a:r>
          </a:p>
        </p:txBody>
      </p:sp>
      <p:sp>
        <p:nvSpPr>
          <p:cNvPr id="10" name="Subtitle"/>
          <p:cNvSpPr>
            <a:spLocks noGrp="1"/>
          </p:cNvSpPr>
          <p:nvPr>
            <p:ph sz="quarter" idx="11"/>
          </p:nvPr>
        </p:nvSpPr>
        <p:spPr>
          <a:xfrm>
            <a:off x="333276" y="2717881"/>
            <a:ext cx="7052263" cy="514357"/>
          </a:xfrm>
        </p:spPr>
        <p:txBody>
          <a:bodyPr/>
          <a:lstStyle/>
          <a:p>
            <a:endParaRPr lang="en-US" sz="2400" b="0" dirty="0">
              <a:solidFill>
                <a:srgbClr val="FFFFFF"/>
              </a:solidFill>
              <a:latin typeface="Calibri"/>
            </a:endParaRPr>
          </a:p>
          <a:p>
            <a:r>
              <a:rPr lang="en-US" sz="2400" b="0" dirty="0">
                <a:solidFill>
                  <a:srgbClr val="FFFFFF"/>
                </a:solidFill>
                <a:latin typeface="Calibri"/>
              </a:rPr>
              <a:t>Investment overview and implementation timeline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538403" y="336562"/>
            <a:ext cx="2062431" cy="481013"/>
          </a:xfrm>
        </p:spPr>
        <p:txBody>
          <a:bodyPr/>
          <a:lstStyle/>
          <a:p>
            <a:pPr algn="ctr"/>
            <a:r>
              <a:rPr lang="en-US" b="0" dirty="0"/>
              <a:t>Cost Considerations</a:t>
            </a:r>
          </a:p>
        </p:txBody>
      </p:sp>
      <p:sp>
        <p:nvSpPr>
          <p:cNvPr id="10" name="CostBg0"/>
          <p:cNvSpPr>
            <a:spLocks noGrp="1"/>
          </p:cNvSpPr>
          <p:nvPr/>
        </p:nvSpPr>
        <p:spPr>
          <a:xfrm>
            <a:off x="-114799" y="1318262"/>
            <a:ext cx="8540000" cy="75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CostAcc0"/>
          <p:cNvSpPr>
            <a:spLocks noGrp="1"/>
          </p:cNvSpPr>
          <p:nvPr/>
        </p:nvSpPr>
        <p:spPr>
          <a:xfrm>
            <a:off x="303213" y="1380000"/>
            <a:ext cx="120000" cy="75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CostCat0"/>
          <p:cNvSpPr txBox="1"/>
          <p:nvPr/>
        </p:nvSpPr>
        <p:spPr>
          <a:xfrm>
            <a:off x="500000" y="1460000"/>
            <a:ext cx="30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Microsoft ADFS</a:t>
            </a:r>
          </a:p>
        </p:txBody>
      </p:sp>
      <p:sp>
        <p:nvSpPr>
          <p:cNvPr id="13" name="CostBadge0"/>
          <p:cNvSpPr>
            <a:spLocks noGrp="1"/>
          </p:cNvSpPr>
          <p:nvPr/>
        </p:nvSpPr>
        <p:spPr>
          <a:xfrm>
            <a:off x="3912600" y="1439838"/>
            <a:ext cx="2000000" cy="32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CostStatus0"/>
          <p:cNvSpPr txBox="1"/>
          <p:nvPr/>
        </p:nvSpPr>
        <p:spPr>
          <a:xfrm>
            <a:off x="3912600" y="1423592"/>
            <a:ext cx="2000000" cy="3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Typically Included</a:t>
            </a:r>
          </a:p>
        </p:txBody>
      </p:sp>
      <p:sp>
        <p:nvSpPr>
          <p:cNvPr id="15" name="CostDetail0"/>
          <p:cNvSpPr txBox="1"/>
          <p:nvPr/>
        </p:nvSpPr>
        <p:spPr>
          <a:xfrm>
            <a:off x="500000" y="1780000"/>
            <a:ext cx="81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50" b="0" i="0" dirty="0">
                <a:solidFill>
                  <a:srgbClr val="546E7A"/>
                </a:solidFill>
                <a:latin typeface="Calibri"/>
              </a:rPr>
              <a:t>Included with Windows Server 2012 R2+. If your institution already runs Windows Server, there is no additional licensing cost for ADFS itself.</a:t>
            </a:r>
          </a:p>
        </p:txBody>
      </p:sp>
      <p:sp>
        <p:nvSpPr>
          <p:cNvPr id="3" name="CostBg1"/>
          <p:cNvSpPr>
            <a:spLocks noGrp="1"/>
          </p:cNvSpPr>
          <p:nvPr/>
        </p:nvSpPr>
        <p:spPr>
          <a:xfrm>
            <a:off x="303213" y="2230000"/>
            <a:ext cx="8540000" cy="75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CostAcc1"/>
          <p:cNvSpPr>
            <a:spLocks noGrp="1"/>
          </p:cNvSpPr>
          <p:nvPr/>
        </p:nvSpPr>
        <p:spPr>
          <a:xfrm>
            <a:off x="303213" y="2230000"/>
            <a:ext cx="120000" cy="75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CostCat1"/>
          <p:cNvSpPr txBox="1"/>
          <p:nvPr/>
        </p:nvSpPr>
        <p:spPr>
          <a:xfrm>
            <a:off x="500000" y="2310000"/>
            <a:ext cx="30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SSL Certificate</a:t>
            </a:r>
          </a:p>
        </p:txBody>
      </p:sp>
      <p:sp>
        <p:nvSpPr>
          <p:cNvPr id="17" name="CostBadge1"/>
          <p:cNvSpPr>
            <a:spLocks noGrp="1"/>
          </p:cNvSpPr>
          <p:nvPr/>
        </p:nvSpPr>
        <p:spPr>
          <a:xfrm>
            <a:off x="3802474" y="2274994"/>
            <a:ext cx="2000000" cy="32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CostStatus1"/>
          <p:cNvSpPr txBox="1"/>
          <p:nvPr/>
        </p:nvSpPr>
        <p:spPr>
          <a:xfrm>
            <a:off x="3802474" y="2254994"/>
            <a:ext cx="2000000" cy="3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Low / Already Owned</a:t>
            </a:r>
          </a:p>
        </p:txBody>
      </p:sp>
      <p:sp>
        <p:nvSpPr>
          <p:cNvPr id="19" name="CostDetail1"/>
          <p:cNvSpPr txBox="1"/>
          <p:nvPr/>
        </p:nvSpPr>
        <p:spPr>
          <a:xfrm>
            <a:off x="500000" y="2630000"/>
            <a:ext cx="81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50" b="0" i="0" dirty="0">
                <a:solidFill>
                  <a:srgbClr val="546E7A"/>
                </a:solidFill>
                <a:latin typeface="Calibri"/>
              </a:rPr>
              <a:t>A self-signed certificate works for testing. Production may use your existing SSL cert or require a new one (typically $50-$300/year).</a:t>
            </a:r>
          </a:p>
        </p:txBody>
      </p:sp>
      <p:sp>
        <p:nvSpPr>
          <p:cNvPr id="5" name="CostBg2"/>
          <p:cNvSpPr>
            <a:spLocks noGrp="1"/>
          </p:cNvSpPr>
          <p:nvPr/>
        </p:nvSpPr>
        <p:spPr>
          <a:xfrm>
            <a:off x="303213" y="3080000"/>
            <a:ext cx="8540000" cy="75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CostAcc2"/>
          <p:cNvSpPr>
            <a:spLocks noGrp="1"/>
          </p:cNvSpPr>
          <p:nvPr/>
        </p:nvSpPr>
        <p:spPr>
          <a:xfrm>
            <a:off x="303213" y="3080000"/>
            <a:ext cx="120000" cy="750000"/>
          </a:xfrm>
          <a:prstGeom prst="rect">
            <a:avLst/>
          </a:prstGeom>
          <a:solidFill>
            <a:srgbClr val="00606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CostCat2"/>
          <p:cNvSpPr txBox="1"/>
          <p:nvPr/>
        </p:nvSpPr>
        <p:spPr>
          <a:xfrm>
            <a:off x="500000" y="3160000"/>
            <a:ext cx="30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ITS Integrator Config</a:t>
            </a:r>
          </a:p>
        </p:txBody>
      </p:sp>
      <p:sp>
        <p:nvSpPr>
          <p:cNvPr id="21" name="CostBadge2"/>
          <p:cNvSpPr>
            <a:spLocks noGrp="1"/>
          </p:cNvSpPr>
          <p:nvPr/>
        </p:nvSpPr>
        <p:spPr>
          <a:xfrm>
            <a:off x="3802474" y="3174063"/>
            <a:ext cx="2000000" cy="320000"/>
          </a:xfrm>
          <a:prstGeom prst="rect">
            <a:avLst/>
          </a:prstGeom>
          <a:solidFill>
            <a:srgbClr val="00606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CostStatus2"/>
          <p:cNvSpPr txBox="1"/>
          <p:nvPr/>
        </p:nvSpPr>
        <p:spPr>
          <a:xfrm>
            <a:off x="3912600" y="3110000"/>
            <a:ext cx="2000000" cy="3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Professional Services</a:t>
            </a:r>
          </a:p>
        </p:txBody>
      </p:sp>
      <p:sp>
        <p:nvSpPr>
          <p:cNvPr id="23" name="CostDetail2"/>
          <p:cNvSpPr txBox="1"/>
          <p:nvPr/>
        </p:nvSpPr>
        <p:spPr>
          <a:xfrm>
            <a:off x="500000" y="3480000"/>
            <a:ext cx="81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50" b="0" i="0" dirty="0">
                <a:solidFill>
                  <a:srgbClr val="546E7A"/>
                </a:solidFill>
                <a:latin typeface="Calibri"/>
              </a:rPr>
              <a:t>Our team handles the WebLogic and SAML configuration. This is scoped as a professional services engagement with pricing upon assessment.</a:t>
            </a:r>
          </a:p>
        </p:txBody>
      </p:sp>
      <p:sp>
        <p:nvSpPr>
          <p:cNvPr id="7" name="CostBg3"/>
          <p:cNvSpPr>
            <a:spLocks noGrp="1"/>
          </p:cNvSpPr>
          <p:nvPr/>
        </p:nvSpPr>
        <p:spPr>
          <a:xfrm>
            <a:off x="303213" y="3930000"/>
            <a:ext cx="8540000" cy="75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CostAcc3"/>
          <p:cNvSpPr>
            <a:spLocks noGrp="1"/>
          </p:cNvSpPr>
          <p:nvPr/>
        </p:nvSpPr>
        <p:spPr>
          <a:xfrm>
            <a:off x="303213" y="3930000"/>
            <a:ext cx="120000" cy="750000"/>
          </a:xfrm>
          <a:prstGeom prst="rect">
            <a:avLst/>
          </a:prstGeom>
          <a:solidFill>
            <a:srgbClr val="546E7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CostCat3"/>
          <p:cNvSpPr txBox="1"/>
          <p:nvPr/>
        </p:nvSpPr>
        <p:spPr>
          <a:xfrm>
            <a:off x="500000" y="4010000"/>
            <a:ext cx="3000000" cy="3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Infrastructure</a:t>
            </a:r>
          </a:p>
        </p:txBody>
      </p:sp>
      <p:sp>
        <p:nvSpPr>
          <p:cNvPr id="25" name="CostBadge3"/>
          <p:cNvSpPr>
            <a:spLocks noGrp="1"/>
          </p:cNvSpPr>
          <p:nvPr/>
        </p:nvSpPr>
        <p:spPr>
          <a:xfrm>
            <a:off x="3802474" y="3955937"/>
            <a:ext cx="2000000" cy="320000"/>
          </a:xfrm>
          <a:prstGeom prst="rect">
            <a:avLst/>
          </a:prstGeom>
          <a:solidFill>
            <a:srgbClr val="546E7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CostStatus3"/>
          <p:cNvSpPr txBox="1"/>
          <p:nvPr/>
        </p:nvSpPr>
        <p:spPr>
          <a:xfrm>
            <a:off x="3912600" y="4000000"/>
            <a:ext cx="2000000" cy="32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Depends on Environment</a:t>
            </a:r>
          </a:p>
        </p:txBody>
      </p:sp>
      <p:sp>
        <p:nvSpPr>
          <p:cNvPr id="27" name="CostDetail3"/>
          <p:cNvSpPr txBox="1"/>
          <p:nvPr/>
        </p:nvSpPr>
        <p:spPr>
          <a:xfrm>
            <a:off x="500000" y="4330000"/>
            <a:ext cx="81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50" b="0" i="0" dirty="0">
                <a:solidFill>
                  <a:srgbClr val="546E7A"/>
                </a:solidFill>
                <a:latin typeface="Calibri"/>
              </a:rPr>
              <a:t>If ADFS is not yet deployed, Windows Server licensing and IIS setup may be required. Most institutions already have this in place.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9CADE3-C3D4-D71E-5453-8234F04BF59D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295735" y="363049"/>
            <a:ext cx="2547767" cy="481013"/>
          </a:xfrm>
        </p:spPr>
        <p:txBody>
          <a:bodyPr/>
          <a:lstStyle/>
          <a:p>
            <a:pPr algn="ctr"/>
            <a:r>
              <a:rPr lang="en-US" b="0" dirty="0"/>
              <a:t>Implementation Roadmap</a:t>
            </a:r>
          </a:p>
        </p:txBody>
      </p:sp>
      <p:sp>
        <p:nvSpPr>
          <p:cNvPr id="10" name="PhHdr0"/>
          <p:cNvSpPr>
            <a:spLocks noGrp="1"/>
          </p:cNvSpPr>
          <p:nvPr/>
        </p:nvSpPr>
        <p:spPr>
          <a:xfrm>
            <a:off x="303213" y="1380000"/>
            <a:ext cx="1600000" cy="60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hTitle0"/>
          <p:cNvSpPr txBox="1"/>
          <p:nvPr/>
        </p:nvSpPr>
        <p:spPr>
          <a:xfrm>
            <a:off x="343213" y="1400000"/>
            <a:ext cx="152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200" b="1" i="0" dirty="0">
                <a:solidFill>
                  <a:srgbClr val="FFFFFF"/>
                </a:solidFill>
                <a:latin typeface="Calibri"/>
              </a:rPr>
              <a:t>Phase 1</a:t>
            </a:r>
          </a:p>
        </p:txBody>
      </p:sp>
      <p:sp>
        <p:nvSpPr>
          <p:cNvPr id="12" name="PhSub0"/>
          <p:cNvSpPr txBox="1"/>
          <p:nvPr/>
        </p:nvSpPr>
        <p:spPr>
          <a:xfrm>
            <a:off x="343213" y="1680000"/>
            <a:ext cx="1520000" cy="2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8F5E9"/>
                </a:solidFill>
                <a:latin typeface="Calibri"/>
              </a:rPr>
              <a:t>Discovery &amp; Scoping</a:t>
            </a:r>
          </a:p>
        </p:txBody>
      </p:sp>
      <p:sp>
        <p:nvSpPr>
          <p:cNvPr id="13" name="PhDur0"/>
          <p:cNvSpPr>
            <a:spLocks noGrp="1"/>
          </p:cNvSpPr>
          <p:nvPr/>
        </p:nvSpPr>
        <p:spPr>
          <a:xfrm>
            <a:off x="703213" y="2020000"/>
            <a:ext cx="800000" cy="280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PhDurTxt0"/>
          <p:cNvSpPr txBox="1"/>
          <p:nvPr/>
        </p:nvSpPr>
        <p:spPr>
          <a:xfrm>
            <a:off x="703213" y="2020000"/>
            <a:ext cx="8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000" b="1" i="0" dirty="0">
                <a:solidFill>
                  <a:srgbClr val="263238"/>
                </a:solidFill>
                <a:latin typeface="Calibri"/>
              </a:rPr>
              <a:t>Wk 1-2</a:t>
            </a:r>
          </a:p>
        </p:txBody>
      </p:sp>
      <p:sp>
        <p:nvSpPr>
          <p:cNvPr id="15" name="PhTasks0"/>
          <p:cNvSpPr>
            <a:spLocks noGrp="1"/>
          </p:cNvSpPr>
          <p:nvPr/>
        </p:nvSpPr>
        <p:spPr>
          <a:xfrm>
            <a:off x="303213" y="2360000"/>
            <a:ext cx="1600000" cy="24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PhTasksTop0"/>
          <p:cNvSpPr>
            <a:spLocks noGrp="1"/>
          </p:cNvSpPr>
          <p:nvPr/>
        </p:nvSpPr>
        <p:spPr>
          <a:xfrm>
            <a:off x="303213" y="2360000"/>
            <a:ext cx="1600000" cy="6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Task00"/>
          <p:cNvSpPr txBox="1"/>
          <p:nvPr/>
        </p:nvSpPr>
        <p:spPr>
          <a:xfrm>
            <a:off x="383213" y="248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Assess ADFS/AD infrastructure</a:t>
            </a:r>
          </a:p>
        </p:txBody>
      </p:sp>
      <p:sp>
        <p:nvSpPr>
          <p:cNvPr id="21" name="Task01"/>
          <p:cNvSpPr txBox="1"/>
          <p:nvPr/>
        </p:nvSpPr>
        <p:spPr>
          <a:xfrm>
            <a:off x="383213" y="316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Define user mapping strategy</a:t>
            </a:r>
          </a:p>
        </p:txBody>
      </p:sp>
      <p:sp>
        <p:nvSpPr>
          <p:cNvPr id="22" name="Task02"/>
          <p:cNvSpPr txBox="1"/>
          <p:nvPr/>
        </p:nvSpPr>
        <p:spPr>
          <a:xfrm>
            <a:off x="383213" y="384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Agree on test environment</a:t>
            </a:r>
          </a:p>
        </p:txBody>
      </p:sp>
      <p:sp>
        <p:nvSpPr>
          <p:cNvPr id="3" name="PhHdr1"/>
          <p:cNvSpPr>
            <a:spLocks noGrp="1"/>
          </p:cNvSpPr>
          <p:nvPr/>
        </p:nvSpPr>
        <p:spPr>
          <a:xfrm>
            <a:off x="2033213" y="1380000"/>
            <a:ext cx="1600000" cy="60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PhTitle1"/>
          <p:cNvSpPr txBox="1"/>
          <p:nvPr/>
        </p:nvSpPr>
        <p:spPr>
          <a:xfrm>
            <a:off x="2073213" y="1400000"/>
            <a:ext cx="152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200" b="1" i="0" dirty="0">
                <a:solidFill>
                  <a:srgbClr val="FFFFFF"/>
                </a:solidFill>
                <a:latin typeface="Calibri"/>
              </a:rPr>
              <a:t>Phase 2</a:t>
            </a:r>
          </a:p>
        </p:txBody>
      </p:sp>
      <p:sp>
        <p:nvSpPr>
          <p:cNvPr id="5" name="PhSub1"/>
          <p:cNvSpPr txBox="1"/>
          <p:nvPr/>
        </p:nvSpPr>
        <p:spPr>
          <a:xfrm>
            <a:off x="2073213" y="1680000"/>
            <a:ext cx="1520000" cy="2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8F5E9"/>
                </a:solidFill>
                <a:latin typeface="Calibri"/>
              </a:rPr>
              <a:t>ADFS Setup</a:t>
            </a:r>
          </a:p>
        </p:txBody>
      </p:sp>
      <p:sp>
        <p:nvSpPr>
          <p:cNvPr id="6" name="PhDur1"/>
          <p:cNvSpPr>
            <a:spLocks noGrp="1"/>
          </p:cNvSpPr>
          <p:nvPr/>
        </p:nvSpPr>
        <p:spPr>
          <a:xfrm>
            <a:off x="2433213" y="2020000"/>
            <a:ext cx="800000" cy="280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hDurTxt1"/>
          <p:cNvSpPr txBox="1"/>
          <p:nvPr/>
        </p:nvSpPr>
        <p:spPr>
          <a:xfrm>
            <a:off x="2433213" y="2020000"/>
            <a:ext cx="8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000" b="1" i="0" dirty="0">
                <a:solidFill>
                  <a:srgbClr val="263238"/>
                </a:solidFill>
                <a:latin typeface="Calibri"/>
              </a:rPr>
              <a:t>Wk 2-3</a:t>
            </a:r>
          </a:p>
        </p:txBody>
      </p:sp>
      <p:sp>
        <p:nvSpPr>
          <p:cNvPr id="17" name="PhTasks1"/>
          <p:cNvSpPr>
            <a:spLocks noGrp="1"/>
          </p:cNvSpPr>
          <p:nvPr/>
        </p:nvSpPr>
        <p:spPr>
          <a:xfrm>
            <a:off x="2033213" y="2360000"/>
            <a:ext cx="1600000" cy="24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hTasksTop1"/>
          <p:cNvSpPr>
            <a:spLocks noGrp="1"/>
          </p:cNvSpPr>
          <p:nvPr/>
        </p:nvSpPr>
        <p:spPr>
          <a:xfrm>
            <a:off x="2033213" y="2360000"/>
            <a:ext cx="1600000" cy="6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Task10"/>
          <p:cNvSpPr txBox="1"/>
          <p:nvPr/>
        </p:nvSpPr>
        <p:spPr>
          <a:xfrm>
            <a:off x="2113213" y="248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Configure ADFS federation service</a:t>
            </a:r>
          </a:p>
        </p:txBody>
      </p:sp>
      <p:sp>
        <p:nvSpPr>
          <p:cNvPr id="31" name="Task11"/>
          <p:cNvSpPr txBox="1"/>
          <p:nvPr/>
        </p:nvSpPr>
        <p:spPr>
          <a:xfrm>
            <a:off x="2113213" y="316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Set up SSL and IIS</a:t>
            </a:r>
          </a:p>
        </p:txBody>
      </p:sp>
      <p:sp>
        <p:nvSpPr>
          <p:cNvPr id="32" name="Task12"/>
          <p:cNvSpPr txBox="1"/>
          <p:nvPr/>
        </p:nvSpPr>
        <p:spPr>
          <a:xfrm>
            <a:off x="2113213" y="384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Export and validate ADFS metadata</a:t>
            </a:r>
          </a:p>
        </p:txBody>
      </p:sp>
      <p:sp>
        <p:nvSpPr>
          <p:cNvPr id="8" name="PhHdr2"/>
          <p:cNvSpPr>
            <a:spLocks noGrp="1"/>
          </p:cNvSpPr>
          <p:nvPr/>
        </p:nvSpPr>
        <p:spPr>
          <a:xfrm>
            <a:off x="3763213" y="1380000"/>
            <a:ext cx="1600000" cy="600000"/>
          </a:xfrm>
          <a:prstGeom prst="rect">
            <a:avLst/>
          </a:prstGeom>
          <a:solidFill>
            <a:srgbClr val="00606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hTitle2"/>
          <p:cNvSpPr txBox="1"/>
          <p:nvPr/>
        </p:nvSpPr>
        <p:spPr>
          <a:xfrm>
            <a:off x="3803213" y="1400000"/>
            <a:ext cx="152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200" b="1" i="0" dirty="0">
                <a:solidFill>
                  <a:srgbClr val="FFFFFF"/>
                </a:solidFill>
                <a:latin typeface="Calibri"/>
              </a:rPr>
              <a:t>Phase 3</a:t>
            </a:r>
          </a:p>
        </p:txBody>
      </p:sp>
      <p:sp>
        <p:nvSpPr>
          <p:cNvPr id="25" name="PhSub2"/>
          <p:cNvSpPr txBox="1"/>
          <p:nvPr/>
        </p:nvSpPr>
        <p:spPr>
          <a:xfrm>
            <a:off x="3803213" y="1680000"/>
            <a:ext cx="1520000" cy="2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8F5E9"/>
                </a:solidFill>
                <a:latin typeface="Calibri"/>
              </a:rPr>
              <a:t>ITS Integration</a:t>
            </a:r>
          </a:p>
        </p:txBody>
      </p:sp>
      <p:sp>
        <p:nvSpPr>
          <p:cNvPr id="26" name="PhDur2"/>
          <p:cNvSpPr>
            <a:spLocks noGrp="1"/>
          </p:cNvSpPr>
          <p:nvPr/>
        </p:nvSpPr>
        <p:spPr>
          <a:xfrm>
            <a:off x="4163213" y="2020000"/>
            <a:ext cx="800000" cy="280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PhDurTxt2"/>
          <p:cNvSpPr txBox="1"/>
          <p:nvPr/>
        </p:nvSpPr>
        <p:spPr>
          <a:xfrm>
            <a:off x="4163213" y="2020000"/>
            <a:ext cx="8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000" b="1" i="0" dirty="0">
                <a:solidFill>
                  <a:srgbClr val="263238"/>
                </a:solidFill>
                <a:latin typeface="Calibri"/>
              </a:rPr>
              <a:t>Wk 3-4</a:t>
            </a:r>
          </a:p>
        </p:txBody>
      </p:sp>
      <p:sp>
        <p:nvSpPr>
          <p:cNvPr id="19" name="PhTasks2"/>
          <p:cNvSpPr>
            <a:spLocks noGrp="1"/>
          </p:cNvSpPr>
          <p:nvPr/>
        </p:nvSpPr>
        <p:spPr>
          <a:xfrm>
            <a:off x="3763213" y="2360000"/>
            <a:ext cx="1600000" cy="24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PhTasksTop2"/>
          <p:cNvSpPr>
            <a:spLocks noGrp="1"/>
          </p:cNvSpPr>
          <p:nvPr/>
        </p:nvSpPr>
        <p:spPr>
          <a:xfrm>
            <a:off x="3763213" y="2360000"/>
            <a:ext cx="1600000" cy="60000"/>
          </a:xfrm>
          <a:prstGeom prst="rect">
            <a:avLst/>
          </a:prstGeom>
          <a:solidFill>
            <a:srgbClr val="00606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Task20"/>
          <p:cNvSpPr txBox="1"/>
          <p:nvPr/>
        </p:nvSpPr>
        <p:spPr>
          <a:xfrm>
            <a:off x="3843213" y="248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Configure WebLogic SAML Asserter</a:t>
            </a:r>
          </a:p>
        </p:txBody>
      </p:sp>
      <p:sp>
        <p:nvSpPr>
          <p:cNvPr id="41" name="Task21"/>
          <p:cNvSpPr txBox="1"/>
          <p:nvPr/>
        </p:nvSpPr>
        <p:spPr>
          <a:xfrm>
            <a:off x="3843213" y="316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Establish IDP-SP trust</a:t>
            </a:r>
          </a:p>
        </p:txBody>
      </p:sp>
      <p:sp>
        <p:nvSpPr>
          <p:cNvPr id="42" name="Task22"/>
          <p:cNvSpPr txBox="1"/>
          <p:nvPr/>
        </p:nvSpPr>
        <p:spPr>
          <a:xfrm>
            <a:off x="3843213" y="384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Import metadata and URIs</a:t>
            </a:r>
          </a:p>
        </p:txBody>
      </p:sp>
      <p:sp>
        <p:nvSpPr>
          <p:cNvPr id="29" name="PhHdr3"/>
          <p:cNvSpPr>
            <a:spLocks noGrp="1"/>
          </p:cNvSpPr>
          <p:nvPr/>
        </p:nvSpPr>
        <p:spPr>
          <a:xfrm>
            <a:off x="5493213" y="1380000"/>
            <a:ext cx="1600000" cy="60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PhTitle3"/>
          <p:cNvSpPr txBox="1"/>
          <p:nvPr/>
        </p:nvSpPr>
        <p:spPr>
          <a:xfrm>
            <a:off x="5533213" y="1400000"/>
            <a:ext cx="152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200" b="1" i="0" dirty="0">
                <a:solidFill>
                  <a:srgbClr val="FFFFFF"/>
                </a:solidFill>
                <a:latin typeface="Calibri"/>
              </a:rPr>
              <a:t>Phase 4</a:t>
            </a:r>
          </a:p>
        </p:txBody>
      </p:sp>
      <p:sp>
        <p:nvSpPr>
          <p:cNvPr id="34" name="PhSub3"/>
          <p:cNvSpPr txBox="1"/>
          <p:nvPr/>
        </p:nvSpPr>
        <p:spPr>
          <a:xfrm>
            <a:off x="5533213" y="1680000"/>
            <a:ext cx="1520000" cy="2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8F5E9"/>
                </a:solidFill>
                <a:latin typeface="Calibri"/>
              </a:rPr>
              <a:t>Testing &amp; UAT</a:t>
            </a:r>
          </a:p>
        </p:txBody>
      </p:sp>
      <p:sp>
        <p:nvSpPr>
          <p:cNvPr id="35" name="PhDur3"/>
          <p:cNvSpPr>
            <a:spLocks noGrp="1"/>
          </p:cNvSpPr>
          <p:nvPr/>
        </p:nvSpPr>
        <p:spPr>
          <a:xfrm>
            <a:off x="5893213" y="2020000"/>
            <a:ext cx="800000" cy="280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hDurTxt3"/>
          <p:cNvSpPr txBox="1"/>
          <p:nvPr/>
        </p:nvSpPr>
        <p:spPr>
          <a:xfrm>
            <a:off x="5893213" y="2020000"/>
            <a:ext cx="8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000" b="1" i="0" dirty="0">
                <a:solidFill>
                  <a:srgbClr val="263238"/>
                </a:solidFill>
                <a:latin typeface="Calibri"/>
              </a:rPr>
              <a:t>Wk 4-5</a:t>
            </a:r>
          </a:p>
        </p:txBody>
      </p:sp>
      <p:sp>
        <p:nvSpPr>
          <p:cNvPr id="37" name="PhTasks3"/>
          <p:cNvSpPr>
            <a:spLocks noGrp="1"/>
          </p:cNvSpPr>
          <p:nvPr/>
        </p:nvSpPr>
        <p:spPr>
          <a:xfrm>
            <a:off x="5493213" y="2360000"/>
            <a:ext cx="1600000" cy="24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" name="PhTasksTop3"/>
          <p:cNvSpPr>
            <a:spLocks noGrp="1"/>
          </p:cNvSpPr>
          <p:nvPr/>
        </p:nvSpPr>
        <p:spPr>
          <a:xfrm>
            <a:off x="5493213" y="2360000"/>
            <a:ext cx="1600000" cy="60000"/>
          </a:xfrm>
          <a:prstGeom prst="rect">
            <a:avLst/>
          </a:prstGeom>
          <a:solidFill>
            <a:srgbClr val="F9A82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Task30"/>
          <p:cNvSpPr txBox="1"/>
          <p:nvPr/>
        </p:nvSpPr>
        <p:spPr>
          <a:xfrm>
            <a:off x="5573213" y="248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SP-initiated SSO testing</a:t>
            </a:r>
          </a:p>
        </p:txBody>
      </p:sp>
      <p:sp>
        <p:nvSpPr>
          <p:cNvPr id="51" name="Task31"/>
          <p:cNvSpPr txBox="1"/>
          <p:nvPr/>
        </p:nvSpPr>
        <p:spPr>
          <a:xfrm>
            <a:off x="5573213" y="316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IDP-initiated SSO testing</a:t>
            </a:r>
          </a:p>
        </p:txBody>
      </p:sp>
      <p:sp>
        <p:nvSpPr>
          <p:cNvPr id="52" name="Task32"/>
          <p:cNvSpPr txBox="1"/>
          <p:nvPr/>
        </p:nvSpPr>
        <p:spPr>
          <a:xfrm>
            <a:off x="5573213" y="384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Pilot group UAT</a:t>
            </a:r>
          </a:p>
        </p:txBody>
      </p:sp>
      <p:sp>
        <p:nvSpPr>
          <p:cNvPr id="39" name="PhHdr4"/>
          <p:cNvSpPr>
            <a:spLocks noGrp="1"/>
          </p:cNvSpPr>
          <p:nvPr/>
        </p:nvSpPr>
        <p:spPr>
          <a:xfrm>
            <a:off x="7223213" y="1380000"/>
            <a:ext cx="1600000" cy="600000"/>
          </a:xfrm>
          <a:prstGeom prst="rect">
            <a:avLst/>
          </a:prstGeom>
          <a:solidFill>
            <a:srgbClr val="388E3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hTitle4"/>
          <p:cNvSpPr txBox="1"/>
          <p:nvPr/>
        </p:nvSpPr>
        <p:spPr>
          <a:xfrm>
            <a:off x="7263213" y="1400000"/>
            <a:ext cx="152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200" b="1" i="0" dirty="0">
                <a:solidFill>
                  <a:srgbClr val="FFFFFF"/>
                </a:solidFill>
                <a:latin typeface="Calibri"/>
              </a:rPr>
              <a:t>Phase 5</a:t>
            </a:r>
          </a:p>
        </p:txBody>
      </p:sp>
      <p:sp>
        <p:nvSpPr>
          <p:cNvPr id="44" name="PhSub4"/>
          <p:cNvSpPr txBox="1"/>
          <p:nvPr/>
        </p:nvSpPr>
        <p:spPr>
          <a:xfrm>
            <a:off x="7263213" y="1680000"/>
            <a:ext cx="1520000" cy="2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8F5E9"/>
                </a:solidFill>
                <a:latin typeface="Calibri"/>
              </a:rPr>
              <a:t>Go-Live</a:t>
            </a:r>
          </a:p>
        </p:txBody>
      </p:sp>
      <p:sp>
        <p:nvSpPr>
          <p:cNvPr id="45" name="PhDur4"/>
          <p:cNvSpPr>
            <a:spLocks noGrp="1"/>
          </p:cNvSpPr>
          <p:nvPr/>
        </p:nvSpPr>
        <p:spPr>
          <a:xfrm>
            <a:off x="7623213" y="2020000"/>
            <a:ext cx="800000" cy="280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6" name="PhDurTxt4"/>
          <p:cNvSpPr txBox="1"/>
          <p:nvPr/>
        </p:nvSpPr>
        <p:spPr>
          <a:xfrm>
            <a:off x="7623213" y="2020000"/>
            <a:ext cx="8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000" b="1" i="0" dirty="0">
                <a:solidFill>
                  <a:srgbClr val="263238"/>
                </a:solidFill>
                <a:latin typeface="Calibri"/>
              </a:rPr>
              <a:t>Wk 5-6</a:t>
            </a:r>
          </a:p>
        </p:txBody>
      </p:sp>
      <p:sp>
        <p:nvSpPr>
          <p:cNvPr id="23" name="PhTasks4"/>
          <p:cNvSpPr>
            <a:spLocks noGrp="1"/>
          </p:cNvSpPr>
          <p:nvPr/>
        </p:nvSpPr>
        <p:spPr>
          <a:xfrm>
            <a:off x="7223213" y="2360000"/>
            <a:ext cx="1600000" cy="2420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PhTasksTop4"/>
          <p:cNvSpPr>
            <a:spLocks noGrp="1"/>
          </p:cNvSpPr>
          <p:nvPr/>
        </p:nvSpPr>
        <p:spPr>
          <a:xfrm>
            <a:off x="7223213" y="2360000"/>
            <a:ext cx="1600000" cy="60000"/>
          </a:xfrm>
          <a:prstGeom prst="rect">
            <a:avLst/>
          </a:prstGeom>
          <a:solidFill>
            <a:srgbClr val="388E3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" name="Task40"/>
          <p:cNvSpPr txBox="1"/>
          <p:nvPr/>
        </p:nvSpPr>
        <p:spPr>
          <a:xfrm>
            <a:off x="7303213" y="248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Production cutover</a:t>
            </a:r>
          </a:p>
        </p:txBody>
      </p:sp>
      <p:sp>
        <p:nvSpPr>
          <p:cNvPr id="61" name="Task41"/>
          <p:cNvSpPr txBox="1"/>
          <p:nvPr/>
        </p:nvSpPr>
        <p:spPr>
          <a:xfrm>
            <a:off x="7303213" y="316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Staff communication</a:t>
            </a:r>
          </a:p>
        </p:txBody>
      </p:sp>
      <p:sp>
        <p:nvSpPr>
          <p:cNvPr id="62" name="Task42"/>
          <p:cNvSpPr txBox="1"/>
          <p:nvPr/>
        </p:nvSpPr>
        <p:spPr>
          <a:xfrm>
            <a:off x="7303213" y="3840000"/>
            <a:ext cx="1440000" cy="6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› Monitoring &amp; hypercare</a:t>
            </a:r>
          </a:p>
        </p:txBody>
      </p:sp>
      <p:sp>
        <p:nvSpPr>
          <p:cNvPr id="90" name="RoadmapNote"/>
          <p:cNvSpPr txBox="1"/>
          <p:nvPr/>
        </p:nvSpPr>
        <p:spPr>
          <a:xfrm>
            <a:off x="303213" y="4880000"/>
            <a:ext cx="8540000" cy="2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000" b="0" i="1" dirty="0">
                <a:solidFill>
                  <a:srgbClr val="546E7A"/>
                </a:solidFill>
                <a:latin typeface="Calibri"/>
              </a:rPr>
              <a:t>Indicative timeline: 5-6 weeks from engagement to production. Timelines vary based on institutional readiness.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74494A-C10B-7825-90E4-E9A0C498BBB9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5B07-DCAE-D64D-A7EF-DF31B96D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9A007C-8E36-D565-9139-DCFEF353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098" y="368460"/>
            <a:ext cx="3519805" cy="480568"/>
          </a:xfrm>
        </p:spPr>
        <p:txBody>
          <a:bodyPr/>
          <a:lstStyle/>
          <a:p>
            <a:pPr algn="ctr"/>
            <a:r>
              <a:rPr lang="en-ZA" b="0" dirty="0"/>
              <a:t>Feedback</a:t>
            </a:r>
            <a:endParaRPr lang="en-ZA" b="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2DAD34-C7CA-CD23-BE65-572275C8E543}"/>
              </a:ext>
            </a:extLst>
          </p:cNvPr>
          <p:cNvSpPr/>
          <p:nvPr/>
        </p:nvSpPr>
        <p:spPr>
          <a:xfrm>
            <a:off x="0" y="844500"/>
            <a:ext cx="9144000" cy="1773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032C47-B4E9-B6B7-1D35-3F6F26BB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76" y="1225162"/>
            <a:ext cx="2732049" cy="27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415311" y="363049"/>
            <a:ext cx="2308616" cy="481013"/>
          </a:xfrm>
        </p:spPr>
        <p:txBody>
          <a:bodyPr/>
          <a:lstStyle/>
          <a:p>
            <a:pPr algn="ctr"/>
            <a:r>
              <a:rPr lang="en-US" b="0" dirty="0"/>
              <a:t>Today’s Agenda</a:t>
            </a:r>
          </a:p>
        </p:txBody>
      </p:sp>
      <p:sp>
        <p:nvSpPr>
          <p:cNvPr id="10" name="AgBg0"/>
          <p:cNvSpPr>
            <a:spLocks noGrp="1"/>
          </p:cNvSpPr>
          <p:nvPr/>
        </p:nvSpPr>
        <p:spPr>
          <a:xfrm>
            <a:off x="303213" y="145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AgAcc0"/>
          <p:cNvSpPr>
            <a:spLocks noGrp="1"/>
          </p:cNvSpPr>
          <p:nvPr/>
        </p:nvSpPr>
        <p:spPr>
          <a:xfrm>
            <a:off x="303213" y="145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AgText0"/>
          <p:cNvSpPr txBox="1"/>
          <p:nvPr/>
        </p:nvSpPr>
        <p:spPr>
          <a:xfrm>
            <a:off x="443213" y="145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01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What is SAML SSO?</a:t>
            </a:r>
          </a:p>
        </p:txBody>
      </p:sp>
      <p:sp>
        <p:nvSpPr>
          <p:cNvPr id="13" name="AgBg1"/>
          <p:cNvSpPr>
            <a:spLocks noGrp="1"/>
          </p:cNvSpPr>
          <p:nvPr/>
        </p:nvSpPr>
        <p:spPr>
          <a:xfrm>
            <a:off x="4403213" y="145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AgAcc1"/>
          <p:cNvSpPr>
            <a:spLocks noGrp="1"/>
          </p:cNvSpPr>
          <p:nvPr/>
        </p:nvSpPr>
        <p:spPr>
          <a:xfrm>
            <a:off x="4403213" y="145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AgText1"/>
          <p:cNvSpPr txBox="1"/>
          <p:nvPr/>
        </p:nvSpPr>
        <p:spPr>
          <a:xfrm>
            <a:off x="4543213" y="145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02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Why It Matters</a:t>
            </a:r>
          </a:p>
        </p:txBody>
      </p:sp>
      <p:sp>
        <p:nvSpPr>
          <p:cNvPr id="16" name="AgBg2"/>
          <p:cNvSpPr>
            <a:spLocks noGrp="1"/>
          </p:cNvSpPr>
          <p:nvPr/>
        </p:nvSpPr>
        <p:spPr>
          <a:xfrm>
            <a:off x="303213" y="199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AgAcc2"/>
          <p:cNvSpPr>
            <a:spLocks noGrp="1"/>
          </p:cNvSpPr>
          <p:nvPr/>
        </p:nvSpPr>
        <p:spPr>
          <a:xfrm>
            <a:off x="303213" y="199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AgText2"/>
          <p:cNvSpPr txBox="1"/>
          <p:nvPr/>
        </p:nvSpPr>
        <p:spPr>
          <a:xfrm>
            <a:off x="443213" y="199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03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Prerequisites</a:t>
            </a:r>
          </a:p>
        </p:txBody>
      </p:sp>
      <p:sp>
        <p:nvSpPr>
          <p:cNvPr id="19" name="AgBg3"/>
          <p:cNvSpPr>
            <a:spLocks noGrp="1"/>
          </p:cNvSpPr>
          <p:nvPr/>
        </p:nvSpPr>
        <p:spPr>
          <a:xfrm>
            <a:off x="4403213" y="199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AgAcc3"/>
          <p:cNvSpPr>
            <a:spLocks noGrp="1"/>
          </p:cNvSpPr>
          <p:nvPr/>
        </p:nvSpPr>
        <p:spPr>
          <a:xfrm>
            <a:off x="4403213" y="199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AgText3"/>
          <p:cNvSpPr txBox="1"/>
          <p:nvPr/>
        </p:nvSpPr>
        <p:spPr>
          <a:xfrm>
            <a:off x="4543213" y="199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04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How It Works on ITS Integrator</a:t>
            </a:r>
          </a:p>
        </p:txBody>
      </p:sp>
      <p:sp>
        <p:nvSpPr>
          <p:cNvPr id="22" name="AgBg4"/>
          <p:cNvSpPr>
            <a:spLocks noGrp="1"/>
          </p:cNvSpPr>
          <p:nvPr/>
        </p:nvSpPr>
        <p:spPr>
          <a:xfrm>
            <a:off x="303213" y="253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AgAcc4"/>
          <p:cNvSpPr>
            <a:spLocks noGrp="1"/>
          </p:cNvSpPr>
          <p:nvPr/>
        </p:nvSpPr>
        <p:spPr>
          <a:xfrm>
            <a:off x="303213" y="253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AgText4"/>
          <p:cNvSpPr txBox="1"/>
          <p:nvPr/>
        </p:nvSpPr>
        <p:spPr>
          <a:xfrm>
            <a:off x="443213" y="253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05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Cost Considerations</a:t>
            </a:r>
          </a:p>
        </p:txBody>
      </p:sp>
      <p:sp>
        <p:nvSpPr>
          <p:cNvPr id="25" name="AgBg5"/>
          <p:cNvSpPr>
            <a:spLocks noGrp="1"/>
          </p:cNvSpPr>
          <p:nvPr/>
        </p:nvSpPr>
        <p:spPr>
          <a:xfrm>
            <a:off x="4403213" y="253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AgAcc5"/>
          <p:cNvSpPr>
            <a:spLocks noGrp="1"/>
          </p:cNvSpPr>
          <p:nvPr/>
        </p:nvSpPr>
        <p:spPr>
          <a:xfrm>
            <a:off x="4403213" y="253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AgText5"/>
          <p:cNvSpPr txBox="1"/>
          <p:nvPr/>
        </p:nvSpPr>
        <p:spPr>
          <a:xfrm>
            <a:off x="4543213" y="253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06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Implementation Roadmap</a:t>
            </a:r>
          </a:p>
        </p:txBody>
      </p:sp>
      <p:sp>
        <p:nvSpPr>
          <p:cNvPr id="28" name="AgBg6"/>
          <p:cNvSpPr>
            <a:spLocks noGrp="1"/>
          </p:cNvSpPr>
          <p:nvPr/>
        </p:nvSpPr>
        <p:spPr>
          <a:xfrm>
            <a:off x="303213" y="3070000"/>
            <a:ext cx="390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AgAcc6"/>
          <p:cNvSpPr>
            <a:spLocks noGrp="1"/>
          </p:cNvSpPr>
          <p:nvPr/>
        </p:nvSpPr>
        <p:spPr>
          <a:xfrm>
            <a:off x="303213" y="3070000"/>
            <a:ext cx="10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AgText6"/>
          <p:cNvSpPr txBox="1"/>
          <p:nvPr/>
        </p:nvSpPr>
        <p:spPr>
          <a:xfrm>
            <a:off x="443213" y="3070000"/>
            <a:ext cx="375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000" b="1" i="0" dirty="0">
                <a:solidFill>
                  <a:srgbClr val="6DC13D"/>
                </a:solidFill>
                <a:latin typeface="Calibri"/>
              </a:rPr>
              <a:t>07</a:t>
            </a:r>
          </a:p>
          <a:p>
            <a:pPr algn="l"/>
            <a:r>
              <a:rPr lang="en-US" sz="1400" b="1" i="0" dirty="0">
                <a:solidFill>
                  <a:srgbClr val="1A2E3B"/>
                </a:solidFill>
                <a:latin typeface="Calibri"/>
              </a:rPr>
              <a:t>Q&amp;A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0B63A-65C1-2BFD-F955-B649AD8E6775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54378" y="750851"/>
            <a:ext cx="6854310" cy="2876234"/>
          </a:xfrm>
        </p:spPr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What is SAML Single Sign-On?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89037" y="304274"/>
            <a:ext cx="2761163" cy="481013"/>
          </a:xfrm>
        </p:spPr>
        <p:txBody>
          <a:bodyPr/>
          <a:lstStyle/>
          <a:p>
            <a:pPr algn="ctr"/>
            <a:r>
              <a:rPr lang="en-US" b="0" dirty="0"/>
              <a:t>How SAML SSO Works</a:t>
            </a:r>
          </a:p>
        </p:txBody>
      </p:sp>
      <p:sp>
        <p:nvSpPr>
          <p:cNvPr id="10" name="LeftBox"/>
          <p:cNvSpPr>
            <a:spLocks noGrp="1"/>
          </p:cNvSpPr>
          <p:nvPr/>
        </p:nvSpPr>
        <p:spPr>
          <a:xfrm>
            <a:off x="303213" y="1400000"/>
            <a:ext cx="4000000" cy="28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LeftAccent"/>
          <p:cNvSpPr>
            <a:spLocks noGrp="1"/>
          </p:cNvSpPr>
          <p:nvPr/>
        </p:nvSpPr>
        <p:spPr>
          <a:xfrm>
            <a:off x="303213" y="1400000"/>
            <a:ext cx="103574" cy="280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Explanation"/>
          <p:cNvSpPr txBox="1"/>
          <p:nvPr/>
        </p:nvSpPr>
        <p:spPr>
          <a:xfrm>
            <a:off x="480000" y="1500000"/>
            <a:ext cx="3750000" cy="222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spcAft>
                <a:spcPts val="200"/>
              </a:spcAft>
            </a:pPr>
            <a:r>
              <a:rPr lang="en-US" sz="1600" b="1" i="0" dirty="0">
                <a:solidFill>
                  <a:srgbClr val="6DC13D"/>
                </a:solidFill>
                <a:latin typeface="Calibri"/>
              </a:rPr>
              <a:t>The Plain-English Version</a:t>
            </a:r>
          </a:p>
          <a:p>
            <a:pPr algn="l">
              <a:spcAft>
                <a:spcPts val="200"/>
              </a:spcAft>
            </a:pPr>
            <a:r>
              <a:rPr lang="en-US" sz="1300" b="0" i="0" dirty="0">
                <a:solidFill>
                  <a:srgbClr val="1A2E3B"/>
                </a:solidFill>
                <a:latin typeface="Calibri"/>
              </a:rPr>
              <a:t>SAML SSO (Security Assertion Markup Language) lets your staff and students log in once using their existing Windows / Active Directory credentials and gain seamless access to ITS Integrator.</a:t>
            </a:r>
          </a:p>
          <a:p>
            <a:pPr algn="l">
              <a:spcAft>
                <a:spcPts val="200"/>
              </a:spcAft>
            </a:pPr>
            <a:r>
              <a:rPr lang="en-US" sz="1300" b="0" i="1" dirty="0">
                <a:solidFill>
                  <a:srgbClr val="00838F"/>
                </a:solidFill>
                <a:latin typeface="Calibri"/>
              </a:rPr>
              <a:t>Think of it as a universal key: one credential opens all the right doors.</a:t>
            </a:r>
          </a:p>
          <a:p>
            <a:pPr algn="l"/>
            <a:r>
              <a:rPr lang="en-US" sz="1200" b="1" i="0" dirty="0">
                <a:solidFill>
                  <a:srgbClr val="6DC13D"/>
                </a:solidFill>
                <a:latin typeface="Calibri"/>
              </a:rPr>
              <a:t>ADFS = Identity Provider (IDP)</a:t>
            </a:r>
          </a:p>
          <a:p>
            <a:pPr algn="l"/>
            <a:r>
              <a:rPr lang="en-US" sz="1200" b="1" i="0" dirty="0">
                <a:solidFill>
                  <a:srgbClr val="6DC13D"/>
                </a:solidFill>
                <a:latin typeface="Calibri"/>
              </a:rPr>
              <a:t>ITS Integrator = Service Provider (SP)</a:t>
            </a:r>
          </a:p>
        </p:txBody>
      </p:sp>
      <p:sp>
        <p:nvSpPr>
          <p:cNvPr id="20" name="FlowTitle"/>
          <p:cNvSpPr txBox="1"/>
          <p:nvPr/>
        </p:nvSpPr>
        <p:spPr>
          <a:xfrm>
            <a:off x="4602381" y="984357"/>
            <a:ext cx="4200000" cy="40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400" b="1" i="0" dirty="0">
                <a:solidFill>
                  <a:srgbClr val="6DC13D"/>
                </a:solidFill>
                <a:latin typeface="Calibri"/>
              </a:rPr>
              <a:t>Login Flow:</a:t>
            </a:r>
          </a:p>
        </p:txBody>
      </p:sp>
      <p:sp>
        <p:nvSpPr>
          <p:cNvPr id="30" name="FlowBox0"/>
          <p:cNvSpPr>
            <a:spLocks noGrp="1"/>
          </p:cNvSpPr>
          <p:nvPr/>
        </p:nvSpPr>
        <p:spPr>
          <a:xfrm>
            <a:off x="4600000" y="1400000"/>
            <a:ext cx="385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FlowAcc0"/>
          <p:cNvSpPr>
            <a:spLocks noGrp="1"/>
          </p:cNvSpPr>
          <p:nvPr/>
        </p:nvSpPr>
        <p:spPr>
          <a:xfrm>
            <a:off x="4600000" y="1400000"/>
            <a:ext cx="80000" cy="48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FlowText0"/>
          <p:cNvSpPr txBox="1"/>
          <p:nvPr/>
        </p:nvSpPr>
        <p:spPr>
          <a:xfrm>
            <a:off x="4750000" y="1400000"/>
            <a:ext cx="370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0" i="0" dirty="0">
                <a:solidFill>
                  <a:srgbClr val="1A2E3B"/>
                </a:solidFill>
                <a:latin typeface="Calibri"/>
              </a:rPr>
              <a:t>1.  User opens ITS Integrator</a:t>
            </a:r>
          </a:p>
        </p:txBody>
      </p:sp>
      <p:sp>
        <p:nvSpPr>
          <p:cNvPr id="3" name="FlowBox1"/>
          <p:cNvSpPr>
            <a:spLocks noGrp="1"/>
          </p:cNvSpPr>
          <p:nvPr/>
        </p:nvSpPr>
        <p:spPr>
          <a:xfrm>
            <a:off x="4600000" y="1980000"/>
            <a:ext cx="385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FlowAcc1"/>
          <p:cNvSpPr>
            <a:spLocks noGrp="1"/>
          </p:cNvSpPr>
          <p:nvPr/>
        </p:nvSpPr>
        <p:spPr>
          <a:xfrm>
            <a:off x="4600000" y="1980000"/>
            <a:ext cx="8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4" name="FlowText1"/>
          <p:cNvSpPr txBox="1"/>
          <p:nvPr/>
        </p:nvSpPr>
        <p:spPr>
          <a:xfrm>
            <a:off x="4750000" y="1980000"/>
            <a:ext cx="370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0" i="0" dirty="0">
                <a:solidFill>
                  <a:srgbClr val="1A2E3B"/>
                </a:solidFill>
                <a:latin typeface="Calibri"/>
              </a:rPr>
              <a:t>2.  Redirected to ADFS login page</a:t>
            </a:r>
          </a:p>
        </p:txBody>
      </p:sp>
      <p:sp>
        <p:nvSpPr>
          <p:cNvPr id="4" name="FlowBox2"/>
          <p:cNvSpPr>
            <a:spLocks noGrp="1"/>
          </p:cNvSpPr>
          <p:nvPr/>
        </p:nvSpPr>
        <p:spPr>
          <a:xfrm>
            <a:off x="4600000" y="2560000"/>
            <a:ext cx="385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FlowAcc2"/>
          <p:cNvSpPr>
            <a:spLocks noGrp="1"/>
          </p:cNvSpPr>
          <p:nvPr/>
        </p:nvSpPr>
        <p:spPr>
          <a:xfrm>
            <a:off x="4600000" y="2560000"/>
            <a:ext cx="80000" cy="48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FlowText2"/>
          <p:cNvSpPr txBox="1"/>
          <p:nvPr/>
        </p:nvSpPr>
        <p:spPr>
          <a:xfrm>
            <a:off x="4750000" y="2560000"/>
            <a:ext cx="370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0" i="0" dirty="0">
                <a:solidFill>
                  <a:srgbClr val="1A2E3B"/>
                </a:solidFill>
                <a:latin typeface="Calibri"/>
              </a:rPr>
              <a:t>3.  User enters Windows credentials once</a:t>
            </a:r>
          </a:p>
        </p:txBody>
      </p:sp>
      <p:sp>
        <p:nvSpPr>
          <p:cNvPr id="5" name="FlowBox3"/>
          <p:cNvSpPr>
            <a:spLocks noGrp="1"/>
          </p:cNvSpPr>
          <p:nvPr/>
        </p:nvSpPr>
        <p:spPr>
          <a:xfrm>
            <a:off x="4600000" y="3140000"/>
            <a:ext cx="385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FlowAcc3"/>
          <p:cNvSpPr>
            <a:spLocks noGrp="1"/>
          </p:cNvSpPr>
          <p:nvPr/>
        </p:nvSpPr>
        <p:spPr>
          <a:xfrm>
            <a:off x="4600000" y="3140000"/>
            <a:ext cx="80000" cy="4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" name="FlowText3"/>
          <p:cNvSpPr txBox="1"/>
          <p:nvPr/>
        </p:nvSpPr>
        <p:spPr>
          <a:xfrm>
            <a:off x="4750000" y="3140000"/>
            <a:ext cx="370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0" i="0" dirty="0">
                <a:solidFill>
                  <a:srgbClr val="1A2E3B"/>
                </a:solidFill>
                <a:latin typeface="Calibri"/>
              </a:rPr>
              <a:t>4.  ADFS validates and issues SAML token</a:t>
            </a:r>
          </a:p>
        </p:txBody>
      </p:sp>
      <p:sp>
        <p:nvSpPr>
          <p:cNvPr id="6" name="FlowBox4"/>
          <p:cNvSpPr>
            <a:spLocks noGrp="1"/>
          </p:cNvSpPr>
          <p:nvPr/>
        </p:nvSpPr>
        <p:spPr>
          <a:xfrm>
            <a:off x="4600000" y="3720000"/>
            <a:ext cx="3850000" cy="48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FlowAcc4"/>
          <p:cNvSpPr>
            <a:spLocks noGrp="1"/>
          </p:cNvSpPr>
          <p:nvPr/>
        </p:nvSpPr>
        <p:spPr>
          <a:xfrm>
            <a:off x="4600000" y="3720000"/>
            <a:ext cx="80000" cy="48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lowText4"/>
          <p:cNvSpPr txBox="1"/>
          <p:nvPr/>
        </p:nvSpPr>
        <p:spPr>
          <a:xfrm>
            <a:off x="4750000" y="3720000"/>
            <a:ext cx="3700000" cy="4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0" i="0" dirty="0">
                <a:solidFill>
                  <a:srgbClr val="1A2E3B"/>
                </a:solidFill>
                <a:latin typeface="Calibri"/>
              </a:rPr>
              <a:t>5.  ITS Integrator grants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1DA84-FA04-6C28-70EE-3F857B3FA94E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8106" y="1510507"/>
            <a:ext cx="7748613" cy="1204558"/>
          </a:xfrm>
        </p:spPr>
        <p:txBody>
          <a:bodyPr anchor="t"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Why SSO Matters for Your Institution</a:t>
            </a:r>
          </a:p>
        </p:txBody>
      </p:sp>
      <p:sp>
        <p:nvSpPr>
          <p:cNvPr id="10" name="Subtitle"/>
          <p:cNvSpPr>
            <a:spLocks noGrp="1"/>
          </p:cNvSpPr>
          <p:nvPr>
            <p:ph sz="quarter" idx="11"/>
          </p:nvPr>
        </p:nvSpPr>
        <p:spPr>
          <a:xfrm>
            <a:off x="298106" y="3101670"/>
            <a:ext cx="8197789" cy="520761"/>
          </a:xfrm>
        </p:spPr>
        <p:txBody>
          <a:bodyPr/>
          <a:lstStyle/>
          <a:p>
            <a:r>
              <a:rPr lang="en-US" sz="2400" b="0" dirty="0">
                <a:solidFill>
                  <a:srgbClr val="FFFFFF"/>
                </a:solidFill>
                <a:latin typeface="Calibri"/>
              </a:rPr>
              <a:t>Strategic benefits for higher education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23582" y="379493"/>
            <a:ext cx="2519631" cy="481013"/>
          </a:xfrm>
        </p:spPr>
        <p:txBody>
          <a:bodyPr/>
          <a:lstStyle/>
          <a:p>
            <a:pPr algn="ctr"/>
            <a:r>
              <a:rPr lang="en-US" b="0" dirty="0"/>
              <a:t>Key Benefits of SAML SSO</a:t>
            </a:r>
          </a:p>
        </p:txBody>
      </p:sp>
      <p:sp>
        <p:nvSpPr>
          <p:cNvPr id="10" name="BenBg0"/>
          <p:cNvSpPr>
            <a:spLocks noGrp="1"/>
          </p:cNvSpPr>
          <p:nvPr/>
        </p:nvSpPr>
        <p:spPr>
          <a:xfrm>
            <a:off x="303213" y="1380000"/>
            <a:ext cx="2750000" cy="1450000"/>
          </a:xfrm>
          <a:prstGeom prst="rect">
            <a:avLst/>
          </a:prstGeom>
          <a:solidFill>
            <a:srgbClr val="F7FB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BenHdr0"/>
          <p:cNvSpPr>
            <a:spLocks noGrp="1"/>
          </p:cNvSpPr>
          <p:nvPr/>
        </p:nvSpPr>
        <p:spPr>
          <a:xfrm>
            <a:off x="303213" y="1380000"/>
            <a:ext cx="2750000" cy="32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BenTitle0"/>
          <p:cNvSpPr txBox="1"/>
          <p:nvPr/>
        </p:nvSpPr>
        <p:spPr>
          <a:xfrm>
            <a:off x="383213" y="1420000"/>
            <a:ext cx="2650000" cy="26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Enhanced Security</a:t>
            </a:r>
          </a:p>
        </p:txBody>
      </p:sp>
      <p:sp>
        <p:nvSpPr>
          <p:cNvPr id="13" name="BenBody0"/>
          <p:cNvSpPr txBox="1"/>
          <p:nvPr/>
        </p:nvSpPr>
        <p:spPr>
          <a:xfrm>
            <a:off x="383213" y="1750000"/>
            <a:ext cx="2590000" cy="10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Centralised authentication eliminates weak, reused passwords. Credentials never leave your Active Directory environment.</a:t>
            </a:r>
          </a:p>
        </p:txBody>
      </p:sp>
      <p:sp>
        <p:nvSpPr>
          <p:cNvPr id="3" name="BenBg1"/>
          <p:cNvSpPr>
            <a:spLocks noGrp="1"/>
          </p:cNvSpPr>
          <p:nvPr/>
        </p:nvSpPr>
        <p:spPr>
          <a:xfrm>
            <a:off x="3173213" y="1380000"/>
            <a:ext cx="2750000" cy="1450000"/>
          </a:xfrm>
          <a:prstGeom prst="rect">
            <a:avLst/>
          </a:prstGeom>
          <a:solidFill>
            <a:srgbClr val="F7FB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BenHdr1"/>
          <p:cNvSpPr>
            <a:spLocks noGrp="1"/>
          </p:cNvSpPr>
          <p:nvPr/>
        </p:nvSpPr>
        <p:spPr>
          <a:xfrm>
            <a:off x="3173213" y="1380000"/>
            <a:ext cx="2750000" cy="32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BenTitle1"/>
          <p:cNvSpPr txBox="1"/>
          <p:nvPr/>
        </p:nvSpPr>
        <p:spPr>
          <a:xfrm>
            <a:off x="3253213" y="1420000"/>
            <a:ext cx="2650000" cy="26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Improved Productivity</a:t>
            </a:r>
          </a:p>
        </p:txBody>
      </p:sp>
      <p:sp>
        <p:nvSpPr>
          <p:cNvPr id="16" name="BenBody1"/>
          <p:cNvSpPr txBox="1"/>
          <p:nvPr/>
        </p:nvSpPr>
        <p:spPr>
          <a:xfrm>
            <a:off x="3253213" y="1750000"/>
            <a:ext cx="2590000" cy="10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Staff and students log in once and move freely across systems — no more repeated logins or password resets.</a:t>
            </a:r>
          </a:p>
        </p:txBody>
      </p:sp>
      <p:sp>
        <p:nvSpPr>
          <p:cNvPr id="4" name="BenBg2"/>
          <p:cNvSpPr>
            <a:spLocks noGrp="1"/>
          </p:cNvSpPr>
          <p:nvPr/>
        </p:nvSpPr>
        <p:spPr>
          <a:xfrm>
            <a:off x="6043213" y="1380000"/>
            <a:ext cx="2750000" cy="1450000"/>
          </a:xfrm>
          <a:prstGeom prst="rect">
            <a:avLst/>
          </a:prstGeom>
          <a:solidFill>
            <a:srgbClr val="F7FB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BenHdr2"/>
          <p:cNvSpPr>
            <a:spLocks noGrp="1"/>
          </p:cNvSpPr>
          <p:nvPr/>
        </p:nvSpPr>
        <p:spPr>
          <a:xfrm>
            <a:off x="6043213" y="1380000"/>
            <a:ext cx="2750000" cy="320000"/>
          </a:xfrm>
          <a:prstGeom prst="rect">
            <a:avLst/>
          </a:prstGeom>
          <a:solidFill>
            <a:srgbClr val="00838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BenTitle2"/>
          <p:cNvSpPr txBox="1"/>
          <p:nvPr/>
        </p:nvSpPr>
        <p:spPr>
          <a:xfrm>
            <a:off x="6123213" y="1420000"/>
            <a:ext cx="2650000" cy="26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Compliance Ready</a:t>
            </a:r>
          </a:p>
        </p:txBody>
      </p:sp>
      <p:sp>
        <p:nvSpPr>
          <p:cNvPr id="19" name="BenBody2"/>
          <p:cNvSpPr txBox="1"/>
          <p:nvPr/>
        </p:nvSpPr>
        <p:spPr>
          <a:xfrm>
            <a:off x="6123213" y="1750000"/>
            <a:ext cx="2590000" cy="10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Supports POPIA, GDPR and institutional audit requirements with centralised access control and audit trails.</a:t>
            </a:r>
          </a:p>
        </p:txBody>
      </p:sp>
      <p:sp>
        <p:nvSpPr>
          <p:cNvPr id="5" name="BenBg3"/>
          <p:cNvSpPr>
            <a:spLocks noGrp="1"/>
          </p:cNvSpPr>
          <p:nvPr/>
        </p:nvSpPr>
        <p:spPr>
          <a:xfrm>
            <a:off x="303213" y="2930000"/>
            <a:ext cx="2750000" cy="1450000"/>
          </a:xfrm>
          <a:prstGeom prst="rect">
            <a:avLst/>
          </a:prstGeom>
          <a:solidFill>
            <a:srgbClr val="F7FB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BenHdr3"/>
          <p:cNvSpPr>
            <a:spLocks noGrp="1"/>
          </p:cNvSpPr>
          <p:nvPr/>
        </p:nvSpPr>
        <p:spPr>
          <a:xfrm>
            <a:off x="303213" y="2930000"/>
            <a:ext cx="2750000" cy="32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BenTitle3"/>
          <p:cNvSpPr txBox="1"/>
          <p:nvPr/>
        </p:nvSpPr>
        <p:spPr>
          <a:xfrm>
            <a:off x="383213" y="2970000"/>
            <a:ext cx="2650000" cy="26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Reduced IT Burden</a:t>
            </a:r>
          </a:p>
        </p:txBody>
      </p:sp>
      <p:sp>
        <p:nvSpPr>
          <p:cNvPr id="22" name="BenBody3"/>
          <p:cNvSpPr txBox="1"/>
          <p:nvPr/>
        </p:nvSpPr>
        <p:spPr>
          <a:xfrm>
            <a:off x="383213" y="3300000"/>
            <a:ext cx="2590000" cy="10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Fewer helpdesk password tickets. User provisioning managed centrally through Active Directory.</a:t>
            </a:r>
          </a:p>
        </p:txBody>
      </p:sp>
      <p:sp>
        <p:nvSpPr>
          <p:cNvPr id="6" name="BenBg4"/>
          <p:cNvSpPr>
            <a:spLocks noGrp="1"/>
          </p:cNvSpPr>
          <p:nvPr/>
        </p:nvSpPr>
        <p:spPr>
          <a:xfrm>
            <a:off x="3173213" y="2930000"/>
            <a:ext cx="2750000" cy="1450000"/>
          </a:xfrm>
          <a:prstGeom prst="rect">
            <a:avLst/>
          </a:prstGeom>
          <a:solidFill>
            <a:srgbClr val="F7FB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BenHdr4"/>
          <p:cNvSpPr>
            <a:spLocks noGrp="1"/>
          </p:cNvSpPr>
          <p:nvPr/>
        </p:nvSpPr>
        <p:spPr>
          <a:xfrm>
            <a:off x="3173213" y="2930000"/>
            <a:ext cx="2750000" cy="32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BenTitle4"/>
          <p:cNvSpPr txBox="1"/>
          <p:nvPr/>
        </p:nvSpPr>
        <p:spPr>
          <a:xfrm>
            <a:off x="3253213" y="2970000"/>
            <a:ext cx="2650000" cy="26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Better Student Experience</a:t>
            </a:r>
          </a:p>
        </p:txBody>
      </p:sp>
      <p:sp>
        <p:nvSpPr>
          <p:cNvPr id="25" name="BenBody4"/>
          <p:cNvSpPr txBox="1"/>
          <p:nvPr/>
        </p:nvSpPr>
        <p:spPr>
          <a:xfrm>
            <a:off x="3253213" y="3300000"/>
            <a:ext cx="2590000" cy="10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Students use existing campus credentials to access ITS Integrator portals — reducing friction and improving satisfaction.</a:t>
            </a:r>
          </a:p>
        </p:txBody>
      </p:sp>
      <p:sp>
        <p:nvSpPr>
          <p:cNvPr id="7" name="BenBg5"/>
          <p:cNvSpPr>
            <a:spLocks noGrp="1"/>
          </p:cNvSpPr>
          <p:nvPr/>
        </p:nvSpPr>
        <p:spPr>
          <a:xfrm>
            <a:off x="6043213" y="2930000"/>
            <a:ext cx="2750000" cy="1450000"/>
          </a:xfrm>
          <a:prstGeom prst="rect">
            <a:avLst/>
          </a:prstGeom>
          <a:solidFill>
            <a:srgbClr val="F7FB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BenHdr5"/>
          <p:cNvSpPr>
            <a:spLocks noGrp="1"/>
          </p:cNvSpPr>
          <p:nvPr/>
        </p:nvSpPr>
        <p:spPr>
          <a:xfrm>
            <a:off x="6043213" y="2930000"/>
            <a:ext cx="2750000" cy="320000"/>
          </a:xfrm>
          <a:prstGeom prst="rect">
            <a:avLst/>
          </a:prstGeom>
          <a:solidFill>
            <a:srgbClr val="00838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BenTitle5"/>
          <p:cNvSpPr txBox="1"/>
          <p:nvPr/>
        </p:nvSpPr>
        <p:spPr>
          <a:xfrm>
            <a:off x="6123213" y="2970000"/>
            <a:ext cx="2650000" cy="26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Seamless Integration</a:t>
            </a:r>
          </a:p>
        </p:txBody>
      </p:sp>
      <p:sp>
        <p:nvSpPr>
          <p:cNvPr id="28" name="BenBody5"/>
          <p:cNvSpPr txBox="1"/>
          <p:nvPr/>
        </p:nvSpPr>
        <p:spPr>
          <a:xfrm>
            <a:off x="6123213" y="3300000"/>
            <a:ext cx="2590000" cy="10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Leverages your existing Microsoft ADFS infrastructure. No new identity provider platform required.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1B9111-156C-A009-47D3-E3957917D42E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9547" y="1524574"/>
            <a:ext cx="3699630" cy="824731"/>
          </a:xfrm>
        </p:spPr>
        <p:txBody>
          <a:bodyPr anchor="t"/>
          <a:lstStyle/>
          <a:p>
            <a:r>
              <a:rPr lang="en-US" sz="4000" b="1" dirty="0">
                <a:solidFill>
                  <a:srgbClr val="FFFFFF"/>
                </a:solidFill>
                <a:latin typeface="Calibri"/>
              </a:rPr>
              <a:t>Prerequisites</a:t>
            </a:r>
          </a:p>
        </p:txBody>
      </p:sp>
      <p:sp>
        <p:nvSpPr>
          <p:cNvPr id="10" name="Subtitle"/>
          <p:cNvSpPr>
            <a:spLocks noGrp="1"/>
          </p:cNvSpPr>
          <p:nvPr>
            <p:ph sz="quarter" idx="11"/>
          </p:nvPr>
        </p:nvSpPr>
        <p:spPr>
          <a:xfrm>
            <a:off x="389547" y="2291892"/>
            <a:ext cx="7930502" cy="1324134"/>
          </a:xfrm>
        </p:spPr>
        <p:txBody>
          <a:bodyPr/>
          <a:lstStyle/>
          <a:p>
            <a:endParaRPr lang="en-US" sz="2400" b="0" dirty="0">
              <a:solidFill>
                <a:srgbClr val="FFFFFF"/>
              </a:solidFill>
              <a:latin typeface="Calibri"/>
            </a:endParaRPr>
          </a:p>
          <a:p>
            <a:r>
              <a:rPr lang="en-US" sz="2400" b="0" dirty="0">
                <a:solidFill>
                  <a:srgbClr val="FFFFFF"/>
                </a:solidFill>
                <a:latin typeface="Calibri"/>
              </a:rPr>
              <a:t>What your institution will need before we begin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634554" y="324274"/>
            <a:ext cx="3870130" cy="481013"/>
          </a:xfrm>
        </p:spPr>
        <p:txBody>
          <a:bodyPr/>
          <a:lstStyle/>
          <a:p>
            <a:pPr algn="ctr"/>
            <a:r>
              <a:rPr lang="en-US" b="0" dirty="0"/>
              <a:t>Prerequisites — What You’ll Need</a:t>
            </a:r>
          </a:p>
        </p:txBody>
      </p:sp>
      <p:sp>
        <p:nvSpPr>
          <p:cNvPr id="10" name="TechBg"/>
          <p:cNvSpPr>
            <a:spLocks noGrp="1"/>
          </p:cNvSpPr>
          <p:nvPr/>
        </p:nvSpPr>
        <p:spPr>
          <a:xfrm>
            <a:off x="303213" y="1380000"/>
            <a:ext cx="4100000" cy="34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chHdr"/>
          <p:cNvSpPr>
            <a:spLocks noGrp="1"/>
          </p:cNvSpPr>
          <p:nvPr/>
        </p:nvSpPr>
        <p:spPr>
          <a:xfrm>
            <a:off x="303213" y="1380000"/>
            <a:ext cx="4100000" cy="3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chHdrTxt"/>
          <p:cNvSpPr txBox="1"/>
          <p:nvPr/>
        </p:nvSpPr>
        <p:spPr>
          <a:xfrm>
            <a:off x="400000" y="1410000"/>
            <a:ext cx="3900000" cy="34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400" b="1" i="0" dirty="0">
                <a:solidFill>
                  <a:srgbClr val="FFFFFF"/>
                </a:solidFill>
                <a:latin typeface="Calibri"/>
              </a:rPr>
              <a:t>Technical Requirements</a:t>
            </a:r>
          </a:p>
        </p:txBody>
      </p:sp>
      <p:sp>
        <p:nvSpPr>
          <p:cNvPr id="20" name="Tech0"/>
          <p:cNvSpPr txBox="1"/>
          <p:nvPr/>
        </p:nvSpPr>
        <p:spPr>
          <a:xfrm>
            <a:off x="400000" y="1840000"/>
            <a:ext cx="395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Microsoft Active Directory (ADFS 2.0 or later)</a:t>
            </a:r>
          </a:p>
        </p:txBody>
      </p:sp>
      <p:sp>
        <p:nvSpPr>
          <p:cNvPr id="21" name="Tech1"/>
          <p:cNvSpPr txBox="1"/>
          <p:nvPr/>
        </p:nvSpPr>
        <p:spPr>
          <a:xfrm>
            <a:off x="400000" y="2150000"/>
            <a:ext cx="395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Windows Server with IIS and SSL certificate</a:t>
            </a:r>
          </a:p>
        </p:txBody>
      </p:sp>
      <p:sp>
        <p:nvSpPr>
          <p:cNvPr id="22" name="Tech2"/>
          <p:cNvSpPr txBox="1"/>
          <p:nvPr/>
        </p:nvSpPr>
        <p:spPr>
          <a:xfrm>
            <a:off x="400000" y="2460000"/>
            <a:ext cx="395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Oracle WebLogic Server (ITS Integrator platform)</a:t>
            </a:r>
          </a:p>
        </p:txBody>
      </p:sp>
      <p:sp>
        <p:nvSpPr>
          <p:cNvPr id="23" name="Tech3"/>
          <p:cNvSpPr txBox="1"/>
          <p:nvPr/>
        </p:nvSpPr>
        <p:spPr>
          <a:xfrm>
            <a:off x="400000" y="2770000"/>
            <a:ext cx="395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Network connectivity between ADFS and ITS Integrator</a:t>
            </a:r>
          </a:p>
        </p:txBody>
      </p:sp>
      <p:sp>
        <p:nvSpPr>
          <p:cNvPr id="24" name="Tech4"/>
          <p:cNvSpPr txBox="1"/>
          <p:nvPr/>
        </p:nvSpPr>
        <p:spPr>
          <a:xfrm>
            <a:off x="400000" y="3080000"/>
            <a:ext cx="395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Valid SSL/TLS certificate (self-signed for testing)</a:t>
            </a:r>
          </a:p>
        </p:txBody>
      </p:sp>
      <p:sp>
        <p:nvSpPr>
          <p:cNvPr id="25" name="Tech5"/>
          <p:cNvSpPr txBox="1"/>
          <p:nvPr/>
        </p:nvSpPr>
        <p:spPr>
          <a:xfrm>
            <a:off x="400000" y="3390000"/>
            <a:ext cx="3950000" cy="29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ADFS federation metadata XML file</a:t>
            </a:r>
          </a:p>
        </p:txBody>
      </p:sp>
      <p:sp>
        <p:nvSpPr>
          <p:cNvPr id="30" name="OrgBg"/>
          <p:cNvSpPr>
            <a:spLocks noGrp="1"/>
          </p:cNvSpPr>
          <p:nvPr/>
        </p:nvSpPr>
        <p:spPr>
          <a:xfrm>
            <a:off x="4650000" y="1380000"/>
            <a:ext cx="4200000" cy="3400000"/>
          </a:xfrm>
          <a:prstGeom prst="rect">
            <a:avLst/>
          </a:prstGeom>
          <a:solidFill>
            <a:srgbClr val="F0FFF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OrgHdr"/>
          <p:cNvSpPr>
            <a:spLocks noGrp="1"/>
          </p:cNvSpPr>
          <p:nvPr/>
        </p:nvSpPr>
        <p:spPr>
          <a:xfrm>
            <a:off x="4650000" y="1380000"/>
            <a:ext cx="4200000" cy="38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OrgHdrTxt"/>
          <p:cNvSpPr txBox="1"/>
          <p:nvPr/>
        </p:nvSpPr>
        <p:spPr>
          <a:xfrm>
            <a:off x="4750000" y="1410000"/>
            <a:ext cx="4000000" cy="34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400" b="1" i="0" dirty="0">
                <a:solidFill>
                  <a:srgbClr val="FFFFFF"/>
                </a:solidFill>
                <a:latin typeface="Calibri"/>
              </a:rPr>
              <a:t>Organisational Requirements</a:t>
            </a:r>
          </a:p>
        </p:txBody>
      </p:sp>
      <p:sp>
        <p:nvSpPr>
          <p:cNvPr id="40" name="Org0"/>
          <p:cNvSpPr txBox="1"/>
          <p:nvPr/>
        </p:nvSpPr>
        <p:spPr>
          <a:xfrm>
            <a:off x="4750000" y="1840000"/>
            <a:ext cx="4050000" cy="34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Institutional commitment from IT management</a:t>
            </a:r>
          </a:p>
        </p:txBody>
      </p:sp>
      <p:sp>
        <p:nvSpPr>
          <p:cNvPr id="41" name="Org1"/>
          <p:cNvSpPr txBox="1"/>
          <p:nvPr/>
        </p:nvSpPr>
        <p:spPr>
          <a:xfrm>
            <a:off x="4750000" y="2220000"/>
            <a:ext cx="4050000" cy="34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Designated IT administrator with ADFS access</a:t>
            </a:r>
          </a:p>
        </p:txBody>
      </p:sp>
      <p:sp>
        <p:nvSpPr>
          <p:cNvPr id="42" name="Org2"/>
          <p:cNvSpPr txBox="1"/>
          <p:nvPr/>
        </p:nvSpPr>
        <p:spPr>
          <a:xfrm>
            <a:off x="4750000" y="2600000"/>
            <a:ext cx="4050000" cy="34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Active Directory accounts matching ITS Integrator users</a:t>
            </a:r>
          </a:p>
        </p:txBody>
      </p:sp>
      <p:sp>
        <p:nvSpPr>
          <p:cNvPr id="43" name="Org3"/>
          <p:cNvSpPr txBox="1"/>
          <p:nvPr/>
        </p:nvSpPr>
        <p:spPr>
          <a:xfrm>
            <a:off x="4750000" y="2980000"/>
            <a:ext cx="4050000" cy="34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Change management plan for staff and students</a:t>
            </a:r>
          </a:p>
        </p:txBody>
      </p:sp>
      <p:sp>
        <p:nvSpPr>
          <p:cNvPr id="44" name="Org4"/>
          <p:cNvSpPr txBox="1"/>
          <p:nvPr/>
        </p:nvSpPr>
        <p:spPr>
          <a:xfrm>
            <a:off x="4750000" y="3360000"/>
            <a:ext cx="4050000" cy="34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200" b="0" i="0" dirty="0">
                <a:solidFill>
                  <a:srgbClr val="1A2E3B"/>
                </a:solidFill>
                <a:latin typeface="Calibri"/>
              </a:rPr>
              <a:t>✓  Test environment before production rollout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DE508-A02B-7F16-A6EA-B714B745BE0A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43967" y="325729"/>
            <a:ext cx="3448099" cy="481013"/>
          </a:xfrm>
        </p:spPr>
        <p:txBody>
          <a:bodyPr/>
          <a:lstStyle/>
          <a:p>
            <a:pPr algn="ctr"/>
            <a:r>
              <a:rPr lang="en-US" b="0" dirty="0"/>
              <a:t>How It Works on ITS Integrator</a:t>
            </a:r>
          </a:p>
        </p:txBody>
      </p:sp>
      <p:sp>
        <p:nvSpPr>
          <p:cNvPr id="10" name="Arch0"/>
          <p:cNvSpPr>
            <a:spLocks noGrp="1"/>
          </p:cNvSpPr>
          <p:nvPr/>
        </p:nvSpPr>
        <p:spPr>
          <a:xfrm>
            <a:off x="303213" y="1380000"/>
            <a:ext cx="1900000" cy="75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ArchTitle0"/>
          <p:cNvSpPr txBox="1"/>
          <p:nvPr/>
        </p:nvSpPr>
        <p:spPr>
          <a:xfrm>
            <a:off x="303213" y="1420000"/>
            <a:ext cx="1900000" cy="30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Active Directory</a:t>
            </a:r>
          </a:p>
        </p:txBody>
      </p:sp>
      <p:sp>
        <p:nvSpPr>
          <p:cNvPr id="12" name="ArchSub0"/>
          <p:cNvSpPr txBox="1"/>
          <p:nvPr/>
        </p:nvSpPr>
        <p:spPr>
          <a:xfrm>
            <a:off x="303213" y="1740000"/>
            <a:ext cx="19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CEFF1"/>
                </a:solidFill>
                <a:latin typeface="Calibri"/>
              </a:rPr>
              <a:t>User identities stored centrally</a:t>
            </a:r>
          </a:p>
        </p:txBody>
      </p:sp>
      <p:sp>
        <p:nvSpPr>
          <p:cNvPr id="50" name="Arrow0"/>
          <p:cNvSpPr>
            <a:spLocks noGrp="1"/>
          </p:cNvSpPr>
          <p:nvPr/>
        </p:nvSpPr>
        <p:spPr>
          <a:xfrm>
            <a:off x="2213213" y="1690000"/>
            <a:ext cx="110000" cy="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Arch1"/>
          <p:cNvSpPr>
            <a:spLocks noGrp="1"/>
          </p:cNvSpPr>
          <p:nvPr/>
        </p:nvSpPr>
        <p:spPr>
          <a:xfrm>
            <a:off x="2333213" y="1380000"/>
            <a:ext cx="1900000" cy="75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ArchTitle1"/>
          <p:cNvSpPr txBox="1"/>
          <p:nvPr/>
        </p:nvSpPr>
        <p:spPr>
          <a:xfrm>
            <a:off x="2333213" y="1420000"/>
            <a:ext cx="1900000" cy="30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ADFS (IDP)</a:t>
            </a:r>
          </a:p>
        </p:txBody>
      </p:sp>
      <p:sp>
        <p:nvSpPr>
          <p:cNvPr id="15" name="ArchSub1"/>
          <p:cNvSpPr txBox="1"/>
          <p:nvPr/>
        </p:nvSpPr>
        <p:spPr>
          <a:xfrm>
            <a:off x="2333213" y="1740000"/>
            <a:ext cx="19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CEFF1"/>
                </a:solidFill>
                <a:latin typeface="Calibri"/>
              </a:rPr>
              <a:t>Validates identity, issues SAML token</a:t>
            </a:r>
          </a:p>
        </p:txBody>
      </p:sp>
      <p:sp>
        <p:nvSpPr>
          <p:cNvPr id="51" name="Arrow1"/>
          <p:cNvSpPr>
            <a:spLocks noGrp="1"/>
          </p:cNvSpPr>
          <p:nvPr/>
        </p:nvSpPr>
        <p:spPr>
          <a:xfrm>
            <a:off x="4243213" y="1690000"/>
            <a:ext cx="110000" cy="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Arch2"/>
          <p:cNvSpPr>
            <a:spLocks noGrp="1"/>
          </p:cNvSpPr>
          <p:nvPr/>
        </p:nvSpPr>
        <p:spPr>
          <a:xfrm>
            <a:off x="4363213" y="1380000"/>
            <a:ext cx="1900000" cy="750000"/>
          </a:xfrm>
          <a:prstGeom prst="rect">
            <a:avLst/>
          </a:prstGeom>
          <a:solidFill>
            <a:srgbClr val="00606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ArchTitle2"/>
          <p:cNvSpPr txBox="1"/>
          <p:nvPr/>
        </p:nvSpPr>
        <p:spPr>
          <a:xfrm>
            <a:off x="4363213" y="1420000"/>
            <a:ext cx="1900000" cy="30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WebLogic (SP)</a:t>
            </a:r>
          </a:p>
        </p:txBody>
      </p:sp>
      <p:sp>
        <p:nvSpPr>
          <p:cNvPr id="18" name="ArchSub2"/>
          <p:cNvSpPr txBox="1"/>
          <p:nvPr/>
        </p:nvSpPr>
        <p:spPr>
          <a:xfrm>
            <a:off x="4363213" y="1740000"/>
            <a:ext cx="19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CEFF1"/>
                </a:solidFill>
                <a:latin typeface="Calibri"/>
              </a:rPr>
              <a:t>Receives SAML assertion from ADFS</a:t>
            </a:r>
          </a:p>
        </p:txBody>
      </p:sp>
      <p:sp>
        <p:nvSpPr>
          <p:cNvPr id="52" name="Arrow2"/>
          <p:cNvSpPr>
            <a:spLocks noGrp="1"/>
          </p:cNvSpPr>
          <p:nvPr/>
        </p:nvSpPr>
        <p:spPr>
          <a:xfrm>
            <a:off x="6273213" y="1690000"/>
            <a:ext cx="110000" cy="8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Arch3"/>
          <p:cNvSpPr>
            <a:spLocks noGrp="1"/>
          </p:cNvSpPr>
          <p:nvPr/>
        </p:nvSpPr>
        <p:spPr>
          <a:xfrm>
            <a:off x="6393213" y="1380000"/>
            <a:ext cx="1900000" cy="750000"/>
          </a:xfrm>
          <a:prstGeom prst="rect">
            <a:avLst/>
          </a:prstGeom>
          <a:solidFill>
            <a:srgbClr val="388E3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ArchTitle3"/>
          <p:cNvSpPr txBox="1"/>
          <p:nvPr/>
        </p:nvSpPr>
        <p:spPr>
          <a:xfrm>
            <a:off x="6393213" y="1420000"/>
            <a:ext cx="1900000" cy="30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lang="en-US" sz="1300" b="1" i="0" dirty="0">
                <a:solidFill>
                  <a:srgbClr val="FFFFFF"/>
                </a:solidFill>
                <a:latin typeface="Calibri"/>
              </a:rPr>
              <a:t>ITS Integrator</a:t>
            </a:r>
          </a:p>
        </p:txBody>
      </p:sp>
      <p:sp>
        <p:nvSpPr>
          <p:cNvPr id="21" name="ArchSub3"/>
          <p:cNvSpPr txBox="1"/>
          <p:nvPr/>
        </p:nvSpPr>
        <p:spPr>
          <a:xfrm>
            <a:off x="6393213" y="1740000"/>
            <a:ext cx="1900000" cy="33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lang="en-US" sz="1000" b="0" i="0" dirty="0">
                <a:solidFill>
                  <a:srgbClr val="ECEFF1"/>
                </a:solidFill>
                <a:latin typeface="Calibri"/>
              </a:rPr>
              <a:t>Full access granted to user</a:t>
            </a:r>
          </a:p>
        </p:txBody>
      </p:sp>
      <p:sp>
        <p:nvSpPr>
          <p:cNvPr id="60" name="StepsTitle"/>
          <p:cNvSpPr txBox="1"/>
          <p:nvPr/>
        </p:nvSpPr>
        <p:spPr>
          <a:xfrm>
            <a:off x="303213" y="2300000"/>
            <a:ext cx="8500000" cy="38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500" b="1" i="0" dirty="0">
                <a:solidFill>
                  <a:srgbClr val="6DC13D"/>
                </a:solidFill>
                <a:latin typeface="Calibri"/>
              </a:rPr>
              <a:t>Key Configuration Steps</a:t>
            </a:r>
          </a:p>
        </p:txBody>
      </p:sp>
      <p:sp>
        <p:nvSpPr>
          <p:cNvPr id="70" name="StepBg0"/>
          <p:cNvSpPr>
            <a:spLocks noGrp="1"/>
          </p:cNvSpPr>
          <p:nvPr/>
        </p:nvSpPr>
        <p:spPr>
          <a:xfrm>
            <a:off x="303213" y="2780000"/>
            <a:ext cx="1680000" cy="19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" name="StepHdr0"/>
          <p:cNvSpPr>
            <a:spLocks noGrp="1"/>
          </p:cNvSpPr>
          <p:nvPr/>
        </p:nvSpPr>
        <p:spPr>
          <a:xfrm>
            <a:off x="303213" y="2780000"/>
            <a:ext cx="1680000" cy="32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0" name="StepLabel0"/>
          <p:cNvSpPr txBox="1"/>
          <p:nvPr/>
        </p:nvSpPr>
        <p:spPr>
          <a:xfrm>
            <a:off x="363213" y="2810000"/>
            <a:ext cx="16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1. ADFS Setup</a:t>
            </a:r>
          </a:p>
        </p:txBody>
      </p:sp>
      <p:sp>
        <p:nvSpPr>
          <p:cNvPr id="81" name="StepBody0"/>
          <p:cNvSpPr txBox="1"/>
          <p:nvPr/>
        </p:nvSpPr>
        <p:spPr>
          <a:xfrm>
            <a:off x="383213" y="3160000"/>
            <a:ext cx="1520000" cy="1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Install ADFS, create Federation Service, configure SSL certificate on Windows Server</a:t>
            </a:r>
          </a:p>
        </p:txBody>
      </p:sp>
      <p:sp>
        <p:nvSpPr>
          <p:cNvPr id="72" name="StepBg1"/>
          <p:cNvSpPr>
            <a:spLocks noGrp="1"/>
          </p:cNvSpPr>
          <p:nvPr/>
        </p:nvSpPr>
        <p:spPr>
          <a:xfrm>
            <a:off x="2083213" y="2780000"/>
            <a:ext cx="1680000" cy="19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StepHdr1"/>
          <p:cNvSpPr>
            <a:spLocks noGrp="1"/>
          </p:cNvSpPr>
          <p:nvPr/>
        </p:nvSpPr>
        <p:spPr>
          <a:xfrm>
            <a:off x="2083213" y="2780000"/>
            <a:ext cx="1680000" cy="32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2" name="StepLabel1"/>
          <p:cNvSpPr txBox="1"/>
          <p:nvPr/>
        </p:nvSpPr>
        <p:spPr>
          <a:xfrm>
            <a:off x="2143213" y="2810000"/>
            <a:ext cx="16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2. Metadata Exchange</a:t>
            </a:r>
          </a:p>
        </p:txBody>
      </p:sp>
      <p:sp>
        <p:nvSpPr>
          <p:cNvPr id="83" name="StepBody1"/>
          <p:cNvSpPr txBox="1"/>
          <p:nvPr/>
        </p:nvSpPr>
        <p:spPr>
          <a:xfrm>
            <a:off x="2163213" y="3160000"/>
            <a:ext cx="1520000" cy="1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Export ADFS federation metadata XML; clean tags unsupported by WebLogic</a:t>
            </a:r>
          </a:p>
        </p:txBody>
      </p:sp>
      <p:sp>
        <p:nvSpPr>
          <p:cNvPr id="74" name="StepBg2"/>
          <p:cNvSpPr>
            <a:spLocks noGrp="1"/>
          </p:cNvSpPr>
          <p:nvPr/>
        </p:nvSpPr>
        <p:spPr>
          <a:xfrm>
            <a:off x="3863213" y="2780000"/>
            <a:ext cx="1680000" cy="19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5" name="StepHdr2"/>
          <p:cNvSpPr>
            <a:spLocks noGrp="1"/>
          </p:cNvSpPr>
          <p:nvPr/>
        </p:nvSpPr>
        <p:spPr>
          <a:xfrm>
            <a:off x="3863213" y="2780000"/>
            <a:ext cx="1680000" cy="32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4" name="StepLabel2"/>
          <p:cNvSpPr txBox="1"/>
          <p:nvPr/>
        </p:nvSpPr>
        <p:spPr>
          <a:xfrm>
            <a:off x="3923213" y="2810000"/>
            <a:ext cx="16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3. WebLogic SP Config</a:t>
            </a:r>
          </a:p>
        </p:txBody>
      </p:sp>
      <p:sp>
        <p:nvSpPr>
          <p:cNvPr id="85" name="StepBody2"/>
          <p:cNvSpPr txBox="1"/>
          <p:nvPr/>
        </p:nvSpPr>
        <p:spPr>
          <a:xfrm>
            <a:off x="3943213" y="3160000"/>
            <a:ext cx="1520000" cy="1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Configure SAML 2.0 Identity Asserter, AD provider and SP settings in WLS console</a:t>
            </a:r>
          </a:p>
        </p:txBody>
      </p:sp>
      <p:sp>
        <p:nvSpPr>
          <p:cNvPr id="76" name="StepBg3"/>
          <p:cNvSpPr>
            <a:spLocks noGrp="1"/>
          </p:cNvSpPr>
          <p:nvPr/>
        </p:nvSpPr>
        <p:spPr>
          <a:xfrm>
            <a:off x="5643213" y="2780000"/>
            <a:ext cx="1680000" cy="19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7" name="StepHdr3"/>
          <p:cNvSpPr>
            <a:spLocks noGrp="1"/>
          </p:cNvSpPr>
          <p:nvPr/>
        </p:nvSpPr>
        <p:spPr>
          <a:xfrm>
            <a:off x="5643213" y="2780000"/>
            <a:ext cx="1680000" cy="320000"/>
          </a:xfrm>
          <a:prstGeom prst="rect">
            <a:avLst/>
          </a:prstGeom>
          <a:solidFill>
            <a:srgbClr val="00B0C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StepLabel3"/>
          <p:cNvSpPr txBox="1"/>
          <p:nvPr/>
        </p:nvSpPr>
        <p:spPr>
          <a:xfrm>
            <a:off x="5703213" y="2810000"/>
            <a:ext cx="16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4. Trust Establishment</a:t>
            </a:r>
          </a:p>
        </p:txBody>
      </p:sp>
      <p:sp>
        <p:nvSpPr>
          <p:cNvPr id="87" name="StepBody3"/>
          <p:cNvSpPr txBox="1"/>
          <p:nvPr/>
        </p:nvSpPr>
        <p:spPr>
          <a:xfrm>
            <a:off x="5723213" y="3160000"/>
            <a:ext cx="1520000" cy="1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Import ITS Integrator SP metadata into ADFS as Relying Party Trust</a:t>
            </a:r>
          </a:p>
        </p:txBody>
      </p:sp>
      <p:sp>
        <p:nvSpPr>
          <p:cNvPr id="78" name="StepBg4"/>
          <p:cNvSpPr>
            <a:spLocks noGrp="1"/>
          </p:cNvSpPr>
          <p:nvPr/>
        </p:nvSpPr>
        <p:spPr>
          <a:xfrm>
            <a:off x="7423213" y="2780000"/>
            <a:ext cx="1680000" cy="1900000"/>
          </a:xfrm>
          <a:prstGeom prst="rect">
            <a:avLst/>
          </a:prstGeom>
          <a:solidFill>
            <a:srgbClr val="F0F9F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9" name="StepHdr4"/>
          <p:cNvSpPr>
            <a:spLocks noGrp="1"/>
          </p:cNvSpPr>
          <p:nvPr/>
        </p:nvSpPr>
        <p:spPr>
          <a:xfrm>
            <a:off x="7423213" y="2780000"/>
            <a:ext cx="1680000" cy="320000"/>
          </a:xfrm>
          <a:prstGeom prst="rect">
            <a:avLst/>
          </a:prstGeom>
          <a:solidFill>
            <a:srgbClr val="6DC13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StepLabel4"/>
          <p:cNvSpPr txBox="1"/>
          <p:nvPr/>
        </p:nvSpPr>
        <p:spPr>
          <a:xfrm>
            <a:off x="7483213" y="2810000"/>
            <a:ext cx="1600000" cy="2800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/>
            <a:r>
              <a:rPr lang="en-US" sz="1100" b="1" i="0" dirty="0">
                <a:solidFill>
                  <a:srgbClr val="FFFFFF"/>
                </a:solidFill>
                <a:latin typeface="Calibri"/>
              </a:rPr>
              <a:t>5. Test &amp; Validate</a:t>
            </a:r>
          </a:p>
        </p:txBody>
      </p:sp>
      <p:sp>
        <p:nvSpPr>
          <p:cNvPr id="89" name="StepBody4"/>
          <p:cNvSpPr txBox="1"/>
          <p:nvPr/>
        </p:nvSpPr>
        <p:spPr>
          <a:xfrm>
            <a:off x="7503213" y="3160000"/>
            <a:ext cx="1520000" cy="145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lang="en-US" sz="1100" b="0" i="0" dirty="0">
                <a:solidFill>
                  <a:srgbClr val="1A2E3B"/>
                </a:solidFill>
                <a:latin typeface="Calibri"/>
              </a:rPr>
              <a:t>Test SP-initiated and IDP-initiated SSO flows before production cutover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E74AB-8BD0-8E47-6CBC-FE9FD6FDAB03}"/>
              </a:ext>
            </a:extLst>
          </p:cNvPr>
          <p:cNvSpPr/>
          <p:nvPr/>
        </p:nvSpPr>
        <p:spPr>
          <a:xfrm>
            <a:off x="-2381" y="784274"/>
            <a:ext cx="9144000" cy="1195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26535982E0443A6E0719C632355E6" ma:contentTypeVersion="14" ma:contentTypeDescription="Create a new document." ma:contentTypeScope="" ma:versionID="909eae01204ee896d09504bb42c031bc">
  <xsd:schema xmlns:xsd="http://www.w3.org/2001/XMLSchema" xmlns:xs="http://www.w3.org/2001/XMLSchema" xmlns:p="http://schemas.microsoft.com/office/2006/metadata/properties" xmlns:ns2="4df4a731-93ff-406d-a620-15b1bf40924e" xmlns:ns3="0da1b1ea-57f8-42a3-9452-6fd3afa36837" xmlns:ns4="d937f384-8e0c-488f-ad07-f909586f6b99" targetNamespace="http://schemas.microsoft.com/office/2006/metadata/properties" ma:root="true" ma:fieldsID="4f68d87158b0bf25b671bc8c501d466c" ns2:_="" ns3:_="" ns4:_="">
    <xsd:import namespace="4df4a731-93ff-406d-a620-15b1bf40924e"/>
    <xsd:import namespace="0da1b1ea-57f8-42a3-9452-6fd3afa36837"/>
    <xsd:import namespace="d937f384-8e0c-488f-ad07-f909586f6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a731-93ff-406d-a620-15b1bf40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ee7717-240c-4a63-80e0-133444852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b1ea-57f8-42a3-9452-6fd3afa368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e89b66-cf38-45b5-9c74-ec9408b7ad54}" ma:internalName="TaxCatchAll" ma:showField="CatchAllData" ma:web="0da1b1ea-57f8-42a3-9452-6fd3afa36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f384-8e0c-488f-ad07-f909586f6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4a731-93ff-406d-a620-15b1bf40924e">
      <Terms xmlns="http://schemas.microsoft.com/office/infopath/2007/PartnerControls"/>
    </lcf76f155ced4ddcb4097134ff3c332f>
    <TaxCatchAll xmlns="0da1b1ea-57f8-42a3-9452-6fd3afa36837" xsi:nil="true"/>
  </documentManagement>
</p:properties>
</file>

<file path=customXml/itemProps1.xml><?xml version="1.0" encoding="utf-8"?>
<ds:datastoreItem xmlns:ds="http://schemas.openxmlformats.org/officeDocument/2006/customXml" ds:itemID="{DC237BFC-B26F-463B-A434-96745C434298}"/>
</file>

<file path=customXml/itemProps2.xml><?xml version="1.0" encoding="utf-8"?>
<ds:datastoreItem xmlns:ds="http://schemas.openxmlformats.org/officeDocument/2006/customXml" ds:itemID="{6B434272-EACC-4748-84D9-60A3DAA0CC26}"/>
</file>

<file path=customXml/itemProps3.xml><?xml version="1.0" encoding="utf-8"?>
<ds:datastoreItem xmlns:ds="http://schemas.openxmlformats.org/officeDocument/2006/customXml" ds:itemID="{B6139511-70F9-4043-97B4-ED228AF14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767</Words>
  <Application>Microsoft Office PowerPoint</Application>
  <PresentationFormat>Custom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Title Slides</vt:lpstr>
      <vt:lpstr>Index Slides</vt:lpstr>
      <vt:lpstr>Content Slides</vt:lpstr>
      <vt:lpstr>Introducing Single Sign-On for ITS Integrator</vt:lpstr>
      <vt:lpstr>Today’s Agenda</vt:lpstr>
      <vt:lpstr>What is SAML Single Sign-On?</vt:lpstr>
      <vt:lpstr>How SAML SSO Works</vt:lpstr>
      <vt:lpstr>Why SSO Matters for Your Institution</vt:lpstr>
      <vt:lpstr>Key Benefits of SAML SSO</vt:lpstr>
      <vt:lpstr>Prerequisites</vt:lpstr>
      <vt:lpstr>Prerequisites — What You’ll Need</vt:lpstr>
      <vt:lpstr>How It Works on ITS Integrator</vt:lpstr>
      <vt:lpstr>Cost Considerations &amp; Roadmap</vt:lpstr>
      <vt:lpstr>Cost Considerations</vt:lpstr>
      <vt:lpstr>Implementation Roadmap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Letlotlo More</cp:lastModifiedBy>
  <cp:revision>189</cp:revision>
  <dcterms:created xsi:type="dcterms:W3CDTF">2023-07-06T09:53:04Z</dcterms:created>
  <dcterms:modified xsi:type="dcterms:W3CDTF">2026-03-14T21:15:48Z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0x010100A1526535982E0443A6E0719C632355E6</vt:lpwstr>
  </property>
</Properties>
</file>