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7" r:id="rId3"/>
  </p:sldMasterIdLst>
  <p:notesMasterIdLst>
    <p:notesMasterId r:id="rId30"/>
  </p:notesMasterIdLst>
  <p:sldIdLst>
    <p:sldId id="271" r:id="rId4"/>
    <p:sldId id="273" r:id="rId5"/>
    <p:sldId id="274" r:id="rId6"/>
    <p:sldId id="276" r:id="rId7"/>
    <p:sldId id="277" r:id="rId8"/>
    <p:sldId id="278" r:id="rId9"/>
    <p:sldId id="279" r:id="rId10"/>
    <p:sldId id="280" r:id="rId11"/>
    <p:sldId id="281" r:id="rId12"/>
    <p:sldId id="282" r:id="rId13"/>
    <p:sldId id="285" r:id="rId14"/>
    <p:sldId id="283" r:id="rId15"/>
    <p:sldId id="284" r:id="rId16"/>
    <p:sldId id="286" r:id="rId17"/>
    <p:sldId id="287" r:id="rId18"/>
    <p:sldId id="288" r:id="rId19"/>
    <p:sldId id="290" r:id="rId20"/>
    <p:sldId id="291" r:id="rId21"/>
    <p:sldId id="292" r:id="rId22"/>
    <p:sldId id="293" r:id="rId23"/>
    <p:sldId id="297" r:id="rId24"/>
    <p:sldId id="299" r:id="rId25"/>
    <p:sldId id="296" r:id="rId26"/>
    <p:sldId id="298" r:id="rId27"/>
    <p:sldId id="2076136673" r:id="rId28"/>
    <p:sldId id="269" r:id="rId29"/>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5B6D6E-8C10-41E6-B28A-DF665EBB7894}">
          <p14:sldIdLst>
            <p14:sldId id="271"/>
            <p14:sldId id="273"/>
            <p14:sldId id="274"/>
            <p14:sldId id="276"/>
            <p14:sldId id="277"/>
            <p14:sldId id="278"/>
            <p14:sldId id="279"/>
            <p14:sldId id="280"/>
            <p14:sldId id="281"/>
            <p14:sldId id="282"/>
            <p14:sldId id="285"/>
            <p14:sldId id="283"/>
            <p14:sldId id="284"/>
            <p14:sldId id="286"/>
            <p14:sldId id="287"/>
            <p14:sldId id="288"/>
            <p14:sldId id="290"/>
            <p14:sldId id="291"/>
            <p14:sldId id="292"/>
            <p14:sldId id="293"/>
            <p14:sldId id="297"/>
            <p14:sldId id="299"/>
            <p14:sldId id="296"/>
            <p14:sldId id="298"/>
            <p14:sldId id="2076136673"/>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74"/>
    <p:restoredTop sz="97379"/>
  </p:normalViewPr>
  <p:slideViewPr>
    <p:cSldViewPr snapToGrid="0" showGuides="1">
      <p:cViewPr varScale="1">
        <p:scale>
          <a:sx n="109" d="100"/>
          <a:sy n="109" d="100"/>
        </p:scale>
        <p:origin x="117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14/03/2026</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E33-8EA6-F4F8-B7B1-DD3F9EE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765A0-DADB-F616-8E7A-ADC5D962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278B-79A3-AE69-0648-8DB6DDE28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C9046-7E59-6D13-D288-8CED3905EA6A}"/>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296110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7"/>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1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2.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1.png"/><Relationship Id="rId10" Type="http://schemas.openxmlformats.org/officeDocument/2006/relationships/slideLayout" Target="../slideLayouts/slideLayout13.xml"/><Relationship Id="rId19"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19"/>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raphic 19">
            <a:extLst>
              <a:ext uri="{FF2B5EF4-FFF2-40B4-BE49-F238E27FC236}">
                <a16:creationId xmlns:a16="http://schemas.microsoft.com/office/drawing/2014/main" id="{3E32CA38-96D8-3280-65E2-E938F0CFB978}"/>
              </a:ext>
            </a:extLst>
          </p:cNvPr>
          <p:cNvSpPr/>
          <p:nvPr/>
        </p:nvSpPr>
        <p:spPr>
          <a:xfrm>
            <a:off x="-2976309" y="1362267"/>
            <a:ext cx="1779343" cy="2152458"/>
          </a:xfrm>
          <a:custGeom>
            <a:avLst/>
            <a:gdLst>
              <a:gd name="connsiteX0" fmla="*/ 6088772 w 7888251"/>
              <a:gd name="connsiteY0" fmla="*/ 9538228 h 9542357"/>
              <a:gd name="connsiteX1" fmla="*/ 5228461 w 7888251"/>
              <a:gd name="connsiteY1" fmla="*/ 9315256 h 9542357"/>
              <a:gd name="connsiteX2" fmla="*/ 4368151 w 7888251"/>
              <a:gd name="connsiteY2" fmla="*/ 8237560 h 9542357"/>
              <a:gd name="connsiteX3" fmla="*/ 4368151 w 7888251"/>
              <a:gd name="connsiteY3" fmla="*/ 8229303 h 9542357"/>
              <a:gd name="connsiteX4" fmla="*/ 3516073 w 7888251"/>
              <a:gd name="connsiteY4" fmla="*/ 5041635 h 9542357"/>
              <a:gd name="connsiteX5" fmla="*/ 2766903 w 7888251"/>
              <a:gd name="connsiteY5" fmla="*/ 7845296 h 9542357"/>
              <a:gd name="connsiteX6" fmla="*/ 2087710 w 7888251"/>
              <a:gd name="connsiteY6" fmla="*/ 8687632 h 9542357"/>
              <a:gd name="connsiteX7" fmla="*/ 1013351 w 7888251"/>
              <a:gd name="connsiteY7" fmla="*/ 8803248 h 9542357"/>
              <a:gd name="connsiteX8" fmla="*/ 173622 w 7888251"/>
              <a:gd name="connsiteY8" fmla="*/ 8121946 h 9542357"/>
              <a:gd name="connsiteX9" fmla="*/ 58365 w 7888251"/>
              <a:gd name="connsiteY9" fmla="*/ 7048379 h 9542357"/>
              <a:gd name="connsiteX10" fmla="*/ 1289144 w 7888251"/>
              <a:gd name="connsiteY10" fmla="*/ 2419654 h 9542357"/>
              <a:gd name="connsiteX11" fmla="*/ 2507575 w 7888251"/>
              <a:gd name="connsiteY11" fmla="*/ 1482348 h 9542357"/>
              <a:gd name="connsiteX12" fmla="*/ 3446095 w 7888251"/>
              <a:gd name="connsiteY12" fmla="*/ 1895258 h 9542357"/>
              <a:gd name="connsiteX13" fmla="*/ 3701307 w 7888251"/>
              <a:gd name="connsiteY13" fmla="*/ 937306 h 9542357"/>
              <a:gd name="connsiteX14" fmla="*/ 4919737 w 7888251"/>
              <a:gd name="connsiteY14" fmla="*/ 0 h 9542357"/>
              <a:gd name="connsiteX15" fmla="*/ 6138168 w 7888251"/>
              <a:gd name="connsiteY15" fmla="*/ 937306 h 9542357"/>
              <a:gd name="connsiteX16" fmla="*/ 7817626 w 7888251"/>
              <a:gd name="connsiteY16" fmla="*/ 7238318 h 9542357"/>
              <a:gd name="connsiteX17" fmla="*/ 7665321 w 7888251"/>
              <a:gd name="connsiteY17" fmla="*/ 8605051 h 9542357"/>
              <a:gd name="connsiteX18" fmla="*/ 6590963 w 7888251"/>
              <a:gd name="connsiteY18" fmla="*/ 9468033 h 9542357"/>
              <a:gd name="connsiteX19" fmla="*/ 6084656 w 7888251"/>
              <a:gd name="connsiteY19" fmla="*/ 9542357 h 9542357"/>
              <a:gd name="connsiteX20" fmla="*/ 5211996 w 7888251"/>
              <a:gd name="connsiteY20" fmla="*/ 7993944 h 9542357"/>
              <a:gd name="connsiteX21" fmla="*/ 5648326 w 7888251"/>
              <a:gd name="connsiteY21" fmla="*/ 8538985 h 9542357"/>
              <a:gd name="connsiteX22" fmla="*/ 6348100 w 7888251"/>
              <a:gd name="connsiteY22" fmla="*/ 8617438 h 9542357"/>
              <a:gd name="connsiteX23" fmla="*/ 6895570 w 7888251"/>
              <a:gd name="connsiteY23" fmla="*/ 8175624 h 9542357"/>
              <a:gd name="connsiteX24" fmla="*/ 6973781 w 7888251"/>
              <a:gd name="connsiteY24" fmla="*/ 7473677 h 9542357"/>
              <a:gd name="connsiteX25" fmla="*/ 6973781 w 7888251"/>
              <a:gd name="connsiteY25" fmla="*/ 7465419 h 9542357"/>
              <a:gd name="connsiteX26" fmla="*/ 5286090 w 7888251"/>
              <a:gd name="connsiteY26" fmla="*/ 1164407 h 9542357"/>
              <a:gd name="connsiteX27" fmla="*/ 4915621 w 7888251"/>
              <a:gd name="connsiteY27" fmla="*/ 879499 h 9542357"/>
              <a:gd name="connsiteX28" fmla="*/ 4545153 w 7888251"/>
              <a:gd name="connsiteY28" fmla="*/ 1164407 h 9542357"/>
              <a:gd name="connsiteX29" fmla="*/ 3964752 w 7888251"/>
              <a:gd name="connsiteY29" fmla="*/ 3336315 h 9542357"/>
              <a:gd name="connsiteX30" fmla="*/ 5207880 w 7888251"/>
              <a:gd name="connsiteY30" fmla="*/ 7998072 h 9542357"/>
              <a:gd name="connsiteX31" fmla="*/ 2507575 w 7888251"/>
              <a:gd name="connsiteY31" fmla="*/ 2365976 h 9542357"/>
              <a:gd name="connsiteX32" fmla="*/ 2141222 w 7888251"/>
              <a:gd name="connsiteY32" fmla="*/ 2650884 h 9542357"/>
              <a:gd name="connsiteX33" fmla="*/ 902210 w 7888251"/>
              <a:gd name="connsiteY33" fmla="*/ 7296125 h 9542357"/>
              <a:gd name="connsiteX34" fmla="*/ 943374 w 7888251"/>
              <a:gd name="connsiteY34" fmla="*/ 7700777 h 9542357"/>
              <a:gd name="connsiteX35" fmla="*/ 1260330 w 7888251"/>
              <a:gd name="connsiteY35" fmla="*/ 7956782 h 9542357"/>
              <a:gd name="connsiteX36" fmla="*/ 1663729 w 7888251"/>
              <a:gd name="connsiteY36" fmla="*/ 7915491 h 9542357"/>
              <a:gd name="connsiteX37" fmla="*/ 1918941 w 7888251"/>
              <a:gd name="connsiteY37" fmla="*/ 7601679 h 9542357"/>
              <a:gd name="connsiteX38" fmla="*/ 3059161 w 7888251"/>
              <a:gd name="connsiteY38" fmla="*/ 3336315 h 9542357"/>
              <a:gd name="connsiteX39" fmla="*/ 2878043 w 7888251"/>
              <a:gd name="connsiteY39" fmla="*/ 2650884 h 9542357"/>
              <a:gd name="connsiteX40" fmla="*/ 2507575 w 7888251"/>
              <a:gd name="connsiteY40" fmla="*/ 2365976 h 954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8251" h="9542357">
                <a:moveTo>
                  <a:pt x="6088772" y="9538228"/>
                </a:moveTo>
                <a:cubicBezTo>
                  <a:pt x="5792397" y="9538228"/>
                  <a:pt x="5496022" y="9463904"/>
                  <a:pt x="5228461" y="9315256"/>
                </a:cubicBezTo>
                <a:cubicBezTo>
                  <a:pt x="4808597" y="9084027"/>
                  <a:pt x="4499873" y="8700020"/>
                  <a:pt x="4368151" y="8237560"/>
                </a:cubicBezTo>
                <a:lnTo>
                  <a:pt x="4368151" y="8229303"/>
                </a:lnTo>
                <a:cubicBezTo>
                  <a:pt x="4368151" y="8229303"/>
                  <a:pt x="3516073" y="5041635"/>
                  <a:pt x="3516073" y="5041635"/>
                </a:cubicBezTo>
                <a:lnTo>
                  <a:pt x="2766903" y="7845296"/>
                </a:lnTo>
                <a:cubicBezTo>
                  <a:pt x="2659878" y="8208657"/>
                  <a:pt x="2421132" y="8505953"/>
                  <a:pt x="2087710" y="8687632"/>
                </a:cubicBezTo>
                <a:cubicBezTo>
                  <a:pt x="1758405" y="8869313"/>
                  <a:pt x="1375587" y="8910604"/>
                  <a:pt x="1013351" y="8803248"/>
                </a:cubicBezTo>
                <a:cubicBezTo>
                  <a:pt x="651115" y="8695891"/>
                  <a:pt x="354740" y="8456403"/>
                  <a:pt x="173622" y="8121946"/>
                </a:cubicBezTo>
                <a:cubicBezTo>
                  <a:pt x="-7496" y="7791617"/>
                  <a:pt x="-48659" y="7411740"/>
                  <a:pt x="58365" y="7048379"/>
                </a:cubicBezTo>
                <a:lnTo>
                  <a:pt x="1289144" y="2419654"/>
                </a:lnTo>
                <a:cubicBezTo>
                  <a:pt x="1437332" y="1858097"/>
                  <a:pt x="1927174" y="1482348"/>
                  <a:pt x="2507575" y="1482348"/>
                </a:cubicBezTo>
                <a:cubicBezTo>
                  <a:pt x="2878043" y="1482348"/>
                  <a:pt x="3211465" y="1635125"/>
                  <a:pt x="3446095" y="1895258"/>
                </a:cubicBezTo>
                <a:lnTo>
                  <a:pt x="3701307" y="937306"/>
                </a:lnTo>
                <a:cubicBezTo>
                  <a:pt x="3849494" y="375748"/>
                  <a:pt x="4339337" y="0"/>
                  <a:pt x="4919737" y="0"/>
                </a:cubicBezTo>
                <a:cubicBezTo>
                  <a:pt x="5500138" y="0"/>
                  <a:pt x="5989980" y="375748"/>
                  <a:pt x="6138168" y="937306"/>
                </a:cubicBezTo>
                <a:lnTo>
                  <a:pt x="7817626" y="7238318"/>
                </a:lnTo>
                <a:cubicBezTo>
                  <a:pt x="7949348" y="7700777"/>
                  <a:pt x="7895836" y="8183882"/>
                  <a:pt x="7665321" y="8605051"/>
                </a:cubicBezTo>
                <a:cubicBezTo>
                  <a:pt x="7434808" y="9026220"/>
                  <a:pt x="7051990" y="9335902"/>
                  <a:pt x="6590963" y="9468033"/>
                </a:cubicBezTo>
                <a:cubicBezTo>
                  <a:pt x="6426310" y="9517582"/>
                  <a:pt x="6253425" y="9542357"/>
                  <a:pt x="6084656" y="9542357"/>
                </a:cubicBezTo>
                <a:close/>
                <a:moveTo>
                  <a:pt x="5211996" y="7993944"/>
                </a:moveTo>
                <a:cubicBezTo>
                  <a:pt x="5281973" y="8229303"/>
                  <a:pt x="5438394" y="8423370"/>
                  <a:pt x="5648326" y="8538985"/>
                </a:cubicBezTo>
                <a:cubicBezTo>
                  <a:pt x="5862374" y="8658729"/>
                  <a:pt x="6109354" y="8683504"/>
                  <a:pt x="6348100" y="8617438"/>
                </a:cubicBezTo>
                <a:cubicBezTo>
                  <a:pt x="6582730" y="8547243"/>
                  <a:pt x="6776197" y="8390337"/>
                  <a:pt x="6895570" y="8175624"/>
                </a:cubicBezTo>
                <a:cubicBezTo>
                  <a:pt x="7014943" y="7960911"/>
                  <a:pt x="7039642" y="7713165"/>
                  <a:pt x="6973781" y="7473677"/>
                </a:cubicBezTo>
                <a:lnTo>
                  <a:pt x="6973781" y="7465419"/>
                </a:lnTo>
                <a:cubicBezTo>
                  <a:pt x="6973781" y="7465419"/>
                  <a:pt x="5286090" y="1164407"/>
                  <a:pt x="5286090" y="1164407"/>
                </a:cubicBezTo>
                <a:cubicBezTo>
                  <a:pt x="5216112" y="900145"/>
                  <a:pt x="4985598" y="879499"/>
                  <a:pt x="4915621" y="879499"/>
                </a:cubicBezTo>
                <a:cubicBezTo>
                  <a:pt x="4845644" y="879499"/>
                  <a:pt x="4619246" y="900145"/>
                  <a:pt x="4545153" y="1164407"/>
                </a:cubicBezTo>
                <a:lnTo>
                  <a:pt x="3964752" y="3336315"/>
                </a:lnTo>
                <a:lnTo>
                  <a:pt x="5207880" y="7998072"/>
                </a:lnTo>
                <a:close/>
                <a:moveTo>
                  <a:pt x="2507575" y="2365976"/>
                </a:moveTo>
                <a:cubicBezTo>
                  <a:pt x="2437597" y="2365976"/>
                  <a:pt x="2211200" y="2386622"/>
                  <a:pt x="2141222" y="2650884"/>
                </a:cubicBezTo>
                <a:lnTo>
                  <a:pt x="902210" y="7296125"/>
                </a:lnTo>
                <a:cubicBezTo>
                  <a:pt x="861047" y="7432386"/>
                  <a:pt x="877513" y="7576905"/>
                  <a:pt x="943374" y="7700777"/>
                </a:cubicBezTo>
                <a:cubicBezTo>
                  <a:pt x="1009235" y="7824650"/>
                  <a:pt x="1124492" y="7915491"/>
                  <a:pt x="1260330" y="7956782"/>
                </a:cubicBezTo>
                <a:cubicBezTo>
                  <a:pt x="1396169" y="7998072"/>
                  <a:pt x="1540240" y="7981556"/>
                  <a:pt x="1663729" y="7915491"/>
                </a:cubicBezTo>
                <a:cubicBezTo>
                  <a:pt x="1787219" y="7849425"/>
                  <a:pt x="1877778" y="7737939"/>
                  <a:pt x="1918941" y="7601679"/>
                </a:cubicBezTo>
                <a:lnTo>
                  <a:pt x="3059161" y="3336315"/>
                </a:lnTo>
                <a:lnTo>
                  <a:pt x="2878043" y="2650884"/>
                </a:lnTo>
                <a:cubicBezTo>
                  <a:pt x="2808066" y="2386622"/>
                  <a:pt x="2577552" y="2365976"/>
                  <a:pt x="2507575" y="2365976"/>
                </a:cubicBezTo>
                <a:close/>
              </a:path>
            </a:pathLst>
          </a:custGeom>
          <a:solidFill>
            <a:schemeClr val="tx1"/>
          </a:solidFill>
          <a:ln w="0" cap="flat">
            <a:noFill/>
            <a:prstDash val="solid"/>
            <a:miter/>
          </a:ln>
        </p:spPr>
        <p:txBody>
          <a:bodyPr rtlCol="0" anchor="ctr"/>
          <a:lstStyle/>
          <a:p>
            <a:endParaRPr lang="en-GB"/>
          </a:p>
        </p:txBody>
      </p:sp>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p:txBody>
          <a:bodyPr/>
          <a:lstStyle/>
          <a:p>
            <a:r>
              <a:rPr lang="en-US" dirty="0"/>
              <a:t>Securing the Future of ITS Integrator</a:t>
            </a:r>
            <a:br>
              <a:rPr lang="en-US" dirty="0"/>
            </a:br>
            <a:r>
              <a:rPr lang="en-US" sz="1600" b="0" i="1" dirty="0"/>
              <a:t>Moving from Browser-Based Applets to Java Web Start</a:t>
            </a:r>
            <a:endParaRPr lang="en-GB" sz="1600" b="0" i="1" dirty="0"/>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p:txBody>
          <a:bodyPr/>
          <a:lstStyle/>
          <a:p>
            <a:pPr>
              <a:lnSpc>
                <a:spcPts val="1660"/>
              </a:lnSpc>
            </a:pPr>
            <a:r>
              <a:rPr lang="en-GB" sz="1200" b="1" dirty="0"/>
              <a:t>ITSUG 2026 – Session 72</a:t>
            </a:r>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2AB9D7-B31B-9C1B-1388-8139EF673EFA}"/>
              </a:ext>
            </a:extLst>
          </p:cNvPr>
          <p:cNvSpPr/>
          <p:nvPr/>
        </p:nvSpPr>
        <p:spPr>
          <a:xfrm>
            <a:off x="4670474" y="2447778"/>
            <a:ext cx="4473526" cy="32355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3C548536-B8FC-A56F-2462-8AE39E9AD661}"/>
              </a:ext>
            </a:extLst>
          </p:cNvPr>
          <p:cNvSpPr>
            <a:spLocks noGrp="1"/>
          </p:cNvSpPr>
          <p:nvPr>
            <p:ph sz="quarter" idx="16"/>
          </p:nvPr>
        </p:nvSpPr>
        <p:spPr>
          <a:xfrm>
            <a:off x="311944" y="1555878"/>
            <a:ext cx="4086225" cy="1581218"/>
          </a:xfrm>
        </p:spPr>
        <p:txBody>
          <a:bodyPr/>
          <a:lstStyle/>
          <a:p>
            <a:r>
              <a:rPr lang="en-US" dirty="0"/>
              <a:t>Java Web Start is a technology that enables Java applications to be downloaded and executed directly on the client machine.</a:t>
            </a:r>
          </a:p>
          <a:p>
            <a:endParaRPr lang="en-US" dirty="0"/>
          </a:p>
          <a:p>
            <a:r>
              <a:rPr lang="en-US" dirty="0"/>
              <a:t>Instead of running inside the browser, the application launches through a JNLP configuration file, allowing Java applications to run securely through the Java Runtime Environment (JRE).</a:t>
            </a:r>
          </a:p>
          <a:p>
            <a:endParaRPr lang="en-US" dirty="0"/>
          </a:p>
          <a:p>
            <a:r>
              <a:rPr lang="en-US" dirty="0"/>
              <a:t>This eliminates the need for browser plugins.</a:t>
            </a:r>
          </a:p>
          <a:p>
            <a:endParaRPr lang="en-GB" dirty="0"/>
          </a:p>
        </p:txBody>
      </p:sp>
      <p:sp>
        <p:nvSpPr>
          <p:cNvPr id="4" name="Content Placeholder 3">
            <a:extLst>
              <a:ext uri="{FF2B5EF4-FFF2-40B4-BE49-F238E27FC236}">
                <a16:creationId xmlns:a16="http://schemas.microsoft.com/office/drawing/2014/main" id="{733939E6-E325-1523-13B0-A0D333225F2F}"/>
              </a:ext>
            </a:extLst>
          </p:cNvPr>
          <p:cNvSpPr>
            <a:spLocks noGrp="1"/>
          </p:cNvSpPr>
          <p:nvPr>
            <p:ph sz="quarter" idx="18"/>
          </p:nvPr>
        </p:nvSpPr>
        <p:spPr>
          <a:xfrm>
            <a:off x="4750594" y="1446956"/>
            <a:ext cx="4086225" cy="2735364"/>
          </a:xfrm>
        </p:spPr>
        <p:txBody>
          <a:bodyPr/>
          <a:lstStyle/>
          <a:p>
            <a:r>
              <a:rPr lang="en-US" b="1" dirty="0"/>
              <a:t>Oracle Forms 12c &amp; Java Web Start</a:t>
            </a:r>
          </a:p>
          <a:p>
            <a:r>
              <a:rPr lang="en-US" dirty="0"/>
              <a:t>Java Web Start is natively supported in Oracle Forms 12c, making it the recommended approach for modern Oracle Forms environments.</a:t>
            </a:r>
          </a:p>
          <a:p>
            <a:endParaRPr lang="en-US" dirty="0"/>
          </a:p>
          <a:p>
            <a:endParaRPr lang="en-US" dirty="0"/>
          </a:p>
          <a:p>
            <a:r>
              <a:rPr lang="en-US" sz="1600" b="1" dirty="0">
                <a:solidFill>
                  <a:schemeClr val="bg1"/>
                </a:solidFill>
              </a:rPr>
              <a:t>Key Advantages</a:t>
            </a:r>
          </a:p>
          <a:p>
            <a:endParaRPr lang="en-US" b="1" dirty="0"/>
          </a:p>
          <a:p>
            <a:pPr marL="514350" lvl="1" indent="-171450">
              <a:buFont typeface="Arial" panose="020B0604020202020204" pitchFamily="34" charset="0"/>
              <a:buChar char="•"/>
            </a:pPr>
            <a:r>
              <a:rPr lang="en-US" dirty="0"/>
              <a:t>Native Oracle Forms support</a:t>
            </a:r>
          </a:p>
          <a:p>
            <a:pPr marL="514350" lvl="1" indent="-171450">
              <a:buFont typeface="Arial" panose="020B0604020202020204" pitchFamily="34" charset="0"/>
              <a:buChar char="•"/>
            </a:pPr>
            <a:r>
              <a:rPr lang="en-US" dirty="0"/>
              <a:t>Eliminates browser plugin dependency</a:t>
            </a:r>
          </a:p>
          <a:p>
            <a:pPr marL="514350" lvl="1" indent="-171450">
              <a:buFont typeface="Arial" panose="020B0604020202020204" pitchFamily="34" charset="0"/>
              <a:buChar char="•"/>
            </a:pPr>
            <a:r>
              <a:rPr lang="en-US" dirty="0"/>
              <a:t>Compatible with modern browsers</a:t>
            </a:r>
          </a:p>
          <a:p>
            <a:pPr marL="514350" lvl="1" indent="-171450">
              <a:buFont typeface="Arial" panose="020B0604020202020204" pitchFamily="34" charset="0"/>
              <a:buChar char="•"/>
            </a:pPr>
            <a:r>
              <a:rPr lang="en-US" dirty="0"/>
              <a:t>Aligns with Oracle’s recommended architecture</a:t>
            </a:r>
          </a:p>
          <a:p>
            <a:pPr marL="514350" lvl="1" indent="-171450">
              <a:buFont typeface="Arial" panose="020B0604020202020204" pitchFamily="34" charset="0"/>
              <a:buChar char="•"/>
            </a:pPr>
            <a:r>
              <a:rPr lang="en-US" dirty="0"/>
              <a:t>Supports long-term platform sustainability</a:t>
            </a:r>
          </a:p>
          <a:p>
            <a:endParaRPr lang="en-GB" dirty="0"/>
          </a:p>
        </p:txBody>
      </p:sp>
      <p:sp>
        <p:nvSpPr>
          <p:cNvPr id="6" name="Title 5">
            <a:extLst>
              <a:ext uri="{FF2B5EF4-FFF2-40B4-BE49-F238E27FC236}">
                <a16:creationId xmlns:a16="http://schemas.microsoft.com/office/drawing/2014/main" id="{0BCE0A85-4985-29D8-6CFA-EA9EB64B5202}"/>
              </a:ext>
            </a:extLst>
          </p:cNvPr>
          <p:cNvSpPr>
            <a:spLocks noGrp="1"/>
          </p:cNvSpPr>
          <p:nvPr>
            <p:ph type="title"/>
          </p:nvPr>
        </p:nvSpPr>
        <p:spPr>
          <a:xfrm>
            <a:off x="3140594" y="333948"/>
            <a:ext cx="2858050" cy="481013"/>
          </a:xfrm>
        </p:spPr>
        <p:txBody>
          <a:bodyPr/>
          <a:lstStyle/>
          <a:p>
            <a:pPr algn="ctr"/>
            <a:r>
              <a:rPr lang="en-US" dirty="0"/>
              <a:t>What is Java Web Start?</a:t>
            </a:r>
            <a:endParaRPr lang="en-GB" dirty="0"/>
          </a:p>
        </p:txBody>
      </p:sp>
      <p:sp>
        <p:nvSpPr>
          <p:cNvPr id="5" name="Rectangle 4">
            <a:extLst>
              <a:ext uri="{FF2B5EF4-FFF2-40B4-BE49-F238E27FC236}">
                <a16:creationId xmlns:a16="http://schemas.microsoft.com/office/drawing/2014/main" id="{3F3F6F29-F44D-C888-5560-CB55E35E3090}"/>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1158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018D9-3706-C53B-9024-CC10427EF13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0D70196-6097-6E83-8807-95FF2BE17B8F}"/>
              </a:ext>
            </a:extLst>
          </p:cNvPr>
          <p:cNvSpPr/>
          <p:nvPr/>
        </p:nvSpPr>
        <p:spPr>
          <a:xfrm>
            <a:off x="0" y="1589649"/>
            <a:ext cx="2412609" cy="386862"/>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0BB4B8F-4ACA-96CA-52FB-09A20109D2F9}"/>
              </a:ext>
            </a:extLst>
          </p:cNvPr>
          <p:cNvSpPr/>
          <p:nvPr/>
        </p:nvSpPr>
        <p:spPr>
          <a:xfrm>
            <a:off x="4776054" y="1571964"/>
            <a:ext cx="4403188" cy="386862"/>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623612B4-682A-971B-501B-FC129EFC579C}"/>
              </a:ext>
            </a:extLst>
          </p:cNvPr>
          <p:cNvSpPr>
            <a:spLocks noGrp="1"/>
          </p:cNvSpPr>
          <p:nvPr>
            <p:ph sz="quarter" idx="16"/>
          </p:nvPr>
        </p:nvSpPr>
        <p:spPr>
          <a:xfrm>
            <a:off x="309562" y="1158967"/>
            <a:ext cx="4156930" cy="3110577"/>
          </a:xfrm>
        </p:spPr>
        <p:txBody>
          <a:bodyPr/>
          <a:lstStyle/>
          <a:p>
            <a:r>
              <a:rPr lang="en-US" dirty="0"/>
              <a:t>The transition to Java Web Start significantly improves the security posture of the ITS Integrator platform.</a:t>
            </a:r>
          </a:p>
          <a:p>
            <a:endParaRPr lang="en-US" dirty="0"/>
          </a:p>
          <a:p>
            <a:r>
              <a:rPr lang="en-US" sz="1600" b="1" dirty="0">
                <a:solidFill>
                  <a:schemeClr val="bg1"/>
                </a:solidFill>
              </a:rPr>
              <a:t>Security Enhancements</a:t>
            </a:r>
          </a:p>
          <a:p>
            <a:endParaRPr lang="en-US" b="1" dirty="0"/>
          </a:p>
          <a:p>
            <a:pPr marL="171450" indent="-171450">
              <a:buFont typeface="Arial" panose="020B0604020202020204" pitchFamily="34" charset="0"/>
              <a:buChar char="•"/>
            </a:pPr>
            <a:r>
              <a:rPr lang="en-US" dirty="0"/>
              <a:t>Removal of browser-based Java plugins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Execution within controlled Java Runtime Environment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Signed JAR files with trusted certificates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Reduced browser attack surface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Improved compliance with enterprise security standards</a:t>
            </a:r>
          </a:p>
          <a:p>
            <a:endParaRPr lang="en-US" dirty="0"/>
          </a:p>
          <a:p>
            <a:r>
              <a:rPr lang="en-US" dirty="0"/>
              <a:t>This approach creates a more secure and controlled application runtime environment.</a:t>
            </a:r>
          </a:p>
        </p:txBody>
      </p:sp>
      <p:sp>
        <p:nvSpPr>
          <p:cNvPr id="4" name="Content Placeholder 3">
            <a:extLst>
              <a:ext uri="{FF2B5EF4-FFF2-40B4-BE49-F238E27FC236}">
                <a16:creationId xmlns:a16="http://schemas.microsoft.com/office/drawing/2014/main" id="{F24A6123-359D-E338-87DF-EE1A5AAC3277}"/>
              </a:ext>
            </a:extLst>
          </p:cNvPr>
          <p:cNvSpPr>
            <a:spLocks noGrp="1"/>
          </p:cNvSpPr>
          <p:nvPr>
            <p:ph sz="quarter" idx="18"/>
          </p:nvPr>
        </p:nvSpPr>
        <p:spPr>
          <a:xfrm>
            <a:off x="4945598" y="1158967"/>
            <a:ext cx="4086225" cy="2797471"/>
          </a:xfrm>
        </p:spPr>
        <p:txBody>
          <a:bodyPr/>
          <a:lstStyle/>
          <a:p>
            <a:r>
              <a:rPr lang="en-US" dirty="0"/>
              <a:t>Moving to Java Web Start ensures the platform remains compatible with modern technologies.</a:t>
            </a:r>
          </a:p>
          <a:p>
            <a:endParaRPr lang="en-US" sz="1400" dirty="0"/>
          </a:p>
          <a:p>
            <a:r>
              <a:rPr lang="en-US" sz="1600" b="1" dirty="0">
                <a:solidFill>
                  <a:schemeClr val="bg1"/>
                </a:solidFill>
              </a:rPr>
              <a:t>Benefits</a:t>
            </a:r>
          </a:p>
          <a:p>
            <a:endParaRPr lang="en-US" sz="1400" b="1" dirty="0"/>
          </a:p>
          <a:p>
            <a:pPr marL="171450" indent="-171450">
              <a:buFont typeface="Arial" panose="020B0604020202020204" pitchFamily="34" charset="0"/>
              <a:buChar char="•"/>
            </a:pPr>
            <a:r>
              <a:rPr lang="en-US" dirty="0"/>
              <a:t>Compatibility with Chromium-based browsers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Alignment with Oracle Forms 12c architecture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Improved platform stability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Support for future technology upgrades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Reduced reliance on legacy technologies</a:t>
            </a:r>
          </a:p>
        </p:txBody>
      </p:sp>
      <p:sp>
        <p:nvSpPr>
          <p:cNvPr id="6" name="Title 5">
            <a:extLst>
              <a:ext uri="{FF2B5EF4-FFF2-40B4-BE49-F238E27FC236}">
                <a16:creationId xmlns:a16="http://schemas.microsoft.com/office/drawing/2014/main" id="{CDDD145C-9BE1-BECA-3616-0D987085958D}"/>
              </a:ext>
            </a:extLst>
          </p:cNvPr>
          <p:cNvSpPr>
            <a:spLocks noGrp="1"/>
          </p:cNvSpPr>
          <p:nvPr>
            <p:ph type="title"/>
          </p:nvPr>
        </p:nvSpPr>
        <p:spPr>
          <a:xfrm>
            <a:off x="2235163" y="408909"/>
            <a:ext cx="4673675" cy="481013"/>
          </a:xfrm>
        </p:spPr>
        <p:txBody>
          <a:bodyPr/>
          <a:lstStyle/>
          <a:p>
            <a:pPr algn="ctr"/>
            <a:r>
              <a:rPr lang="en-US" b="0" dirty="0"/>
              <a:t>Security Architecture Improvements &amp; Technology Compatibility</a:t>
            </a:r>
            <a:br>
              <a:rPr lang="en-US" b="0" dirty="0"/>
            </a:br>
            <a:endParaRPr lang="en-US" b="0" dirty="0"/>
          </a:p>
        </p:txBody>
      </p:sp>
      <p:sp>
        <p:nvSpPr>
          <p:cNvPr id="7" name="Rectangle 6">
            <a:extLst>
              <a:ext uri="{FF2B5EF4-FFF2-40B4-BE49-F238E27FC236}">
                <a16:creationId xmlns:a16="http://schemas.microsoft.com/office/drawing/2014/main" id="{3163B3EB-5642-A762-C948-8152D806CDA3}"/>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477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49B7D1-D3EB-0472-1B57-EE63BD4E0885}"/>
              </a:ext>
            </a:extLst>
          </p:cNvPr>
          <p:cNvSpPr>
            <a:spLocks noGrp="1"/>
          </p:cNvSpPr>
          <p:nvPr>
            <p:ph sz="quarter" idx="16"/>
          </p:nvPr>
        </p:nvSpPr>
        <p:spPr>
          <a:xfrm>
            <a:off x="303213" y="1265287"/>
            <a:ext cx="8532811" cy="2956437"/>
          </a:xfrm>
        </p:spPr>
        <p:txBody>
          <a:bodyPr/>
          <a:lstStyle/>
          <a:p>
            <a:r>
              <a:rPr lang="en-US" dirty="0"/>
              <a:t>Adapt IT conducted extensive testing to ensure stable execution of Oracle Forms applications through Java Web Start.</a:t>
            </a:r>
          </a:p>
          <a:p>
            <a:endParaRPr lang="en-US" dirty="0"/>
          </a:p>
          <a:p>
            <a:r>
              <a:rPr lang="en-US" b="1" dirty="0"/>
              <a:t>Tested Java Runtime Versions</a:t>
            </a:r>
          </a:p>
          <a:p>
            <a:endParaRPr lang="en-US" b="1" dirty="0"/>
          </a:p>
          <a:p>
            <a:pPr marL="628650" lvl="1" indent="-285750">
              <a:buFont typeface="Arial" panose="020B0604020202020204" pitchFamily="34" charset="0"/>
              <a:buChar char="•"/>
            </a:pPr>
            <a:r>
              <a:rPr lang="en-US" dirty="0"/>
              <a:t>Java 8 Update 381</a:t>
            </a:r>
          </a:p>
          <a:p>
            <a:pPr marL="628650" lvl="1" indent="-285750">
              <a:buFont typeface="Arial" panose="020B0604020202020204" pitchFamily="34" charset="0"/>
              <a:buChar char="•"/>
            </a:pPr>
            <a:r>
              <a:rPr lang="en-US" dirty="0"/>
              <a:t>Java 8 Update 351</a:t>
            </a:r>
          </a:p>
          <a:p>
            <a:pPr marL="628650" lvl="1" indent="-285750">
              <a:buFont typeface="Arial" panose="020B0604020202020204" pitchFamily="34" charset="0"/>
              <a:buChar char="•"/>
            </a:pPr>
            <a:r>
              <a:rPr lang="en-US" dirty="0"/>
              <a:t>Java 8 Update 261</a:t>
            </a:r>
          </a:p>
          <a:p>
            <a:endParaRPr lang="en-US" dirty="0"/>
          </a:p>
          <a:p>
            <a:r>
              <a:rPr lang="en-US" b="1" dirty="0"/>
              <a:t>Testing Results</a:t>
            </a:r>
          </a:p>
          <a:p>
            <a:endParaRPr lang="en-US" b="1" dirty="0"/>
          </a:p>
          <a:p>
            <a:pPr marL="628650" lvl="1" indent="-285750">
              <a:buFont typeface="Arial" panose="020B0604020202020204" pitchFamily="34" charset="0"/>
              <a:buChar char="•"/>
            </a:pPr>
            <a:r>
              <a:rPr lang="en-US" dirty="0"/>
              <a:t>Stable application launch through JWS</a:t>
            </a:r>
          </a:p>
          <a:p>
            <a:pPr marL="628650" lvl="1" indent="-285750">
              <a:buFont typeface="Arial" panose="020B0604020202020204" pitchFamily="34" charset="0"/>
              <a:buChar char="•"/>
            </a:pPr>
            <a:r>
              <a:rPr lang="en-US" dirty="0"/>
              <a:t>Consistent runtime behaviour across environments</a:t>
            </a:r>
          </a:p>
          <a:p>
            <a:pPr marL="628650" lvl="1" indent="-285750">
              <a:buFont typeface="Arial" panose="020B0604020202020204" pitchFamily="34" charset="0"/>
              <a:buChar char="•"/>
            </a:pPr>
            <a:r>
              <a:rPr lang="en-US" dirty="0"/>
              <a:t>Reliable Oracle Forms execution</a:t>
            </a:r>
          </a:p>
          <a:p>
            <a:endParaRPr lang="en-GB" sz="1600" dirty="0"/>
          </a:p>
        </p:txBody>
      </p:sp>
      <p:sp>
        <p:nvSpPr>
          <p:cNvPr id="4" name="Title 3">
            <a:extLst>
              <a:ext uri="{FF2B5EF4-FFF2-40B4-BE49-F238E27FC236}">
                <a16:creationId xmlns:a16="http://schemas.microsoft.com/office/drawing/2014/main" id="{750407AD-7026-8455-EE04-6747B1B19199}"/>
              </a:ext>
            </a:extLst>
          </p:cNvPr>
          <p:cNvSpPr>
            <a:spLocks noGrp="1"/>
          </p:cNvSpPr>
          <p:nvPr>
            <p:ph type="title"/>
          </p:nvPr>
        </p:nvSpPr>
        <p:spPr>
          <a:xfrm>
            <a:off x="3410603" y="303261"/>
            <a:ext cx="2318032" cy="481013"/>
          </a:xfrm>
        </p:spPr>
        <p:txBody>
          <a:bodyPr/>
          <a:lstStyle/>
          <a:p>
            <a:pPr algn="ctr"/>
            <a:r>
              <a:rPr lang="en-US" b="0" dirty="0"/>
              <a:t>Testing &amp; Validation</a:t>
            </a:r>
            <a:endParaRPr lang="en-GB" b="0" dirty="0"/>
          </a:p>
        </p:txBody>
      </p:sp>
      <p:sp>
        <p:nvSpPr>
          <p:cNvPr id="3" name="Rectangle 2">
            <a:extLst>
              <a:ext uri="{FF2B5EF4-FFF2-40B4-BE49-F238E27FC236}">
                <a16:creationId xmlns:a16="http://schemas.microsoft.com/office/drawing/2014/main" id="{B17184BC-B36D-596B-D4A1-559B3E4E1DA1}"/>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72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AE00B4-D31E-1F5F-F573-DA6F6B4C713F}"/>
              </a:ext>
            </a:extLst>
          </p:cNvPr>
          <p:cNvSpPr/>
          <p:nvPr/>
        </p:nvSpPr>
        <p:spPr>
          <a:xfrm>
            <a:off x="0" y="1955408"/>
            <a:ext cx="2173458" cy="32355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147F4B65-9C70-DE29-6FA7-E28C9904449F}"/>
              </a:ext>
            </a:extLst>
          </p:cNvPr>
          <p:cNvSpPr>
            <a:spLocks noGrp="1"/>
          </p:cNvSpPr>
          <p:nvPr>
            <p:ph type="title"/>
          </p:nvPr>
        </p:nvSpPr>
        <p:spPr>
          <a:xfrm>
            <a:off x="3212465" y="422837"/>
            <a:ext cx="2714307" cy="481013"/>
          </a:xfrm>
        </p:spPr>
        <p:txBody>
          <a:bodyPr/>
          <a:lstStyle/>
          <a:p>
            <a:r>
              <a:rPr lang="en-US" b="0" dirty="0"/>
              <a:t>Impact on Your Institution</a:t>
            </a:r>
            <a:br>
              <a:rPr lang="en-US" b="0" dirty="0"/>
            </a:br>
            <a:endParaRPr lang="en-GB" b="0" dirty="0"/>
          </a:p>
        </p:txBody>
      </p:sp>
      <p:sp>
        <p:nvSpPr>
          <p:cNvPr id="6" name="Picture Placeholder 2">
            <a:extLst>
              <a:ext uri="{FF2B5EF4-FFF2-40B4-BE49-F238E27FC236}">
                <a16:creationId xmlns:a16="http://schemas.microsoft.com/office/drawing/2014/main" id="{7A2B9FBF-B8FD-86B2-7C7E-CFCB845BB74A}"/>
              </a:ext>
            </a:extLst>
          </p:cNvPr>
          <p:cNvSpPr>
            <a:spLocks noGrp="1"/>
          </p:cNvSpPr>
          <p:nvPr>
            <p:ph sz="quarter" idx="16"/>
          </p:nvPr>
        </p:nvSpPr>
        <p:spPr>
          <a:xfrm>
            <a:off x="303213" y="1144294"/>
            <a:ext cx="6800972" cy="3427705"/>
          </a:xfrm>
        </p:spPr>
        <p:txBody>
          <a:bodyPr/>
          <a:lstStyle/>
          <a:p>
            <a:pPr>
              <a:lnSpc>
                <a:spcPct val="100000"/>
              </a:lnSpc>
            </a:pPr>
            <a:r>
              <a:rPr lang="en-US" sz="1400" dirty="0"/>
              <a:t>For most institutions, the impact will be minimal. Some institutions are already operating successfully on Java Web Start, while others are currently planning or executing their transition.</a:t>
            </a:r>
          </a:p>
          <a:p>
            <a:pPr>
              <a:lnSpc>
                <a:spcPct val="100000"/>
              </a:lnSpc>
            </a:pPr>
            <a:endParaRPr lang="en-US" sz="1400" dirty="0"/>
          </a:p>
          <a:p>
            <a:pPr>
              <a:lnSpc>
                <a:spcPct val="100000"/>
              </a:lnSpc>
            </a:pPr>
            <a:r>
              <a:rPr lang="en-US" sz="1600" b="1" dirty="0">
                <a:solidFill>
                  <a:schemeClr val="bg1"/>
                </a:solidFill>
              </a:rPr>
              <a:t>What Will Change</a:t>
            </a:r>
          </a:p>
          <a:p>
            <a:pPr>
              <a:lnSpc>
                <a:spcPct val="100000"/>
              </a:lnSpc>
            </a:pPr>
            <a:endParaRPr lang="en-US" sz="1400" b="1" dirty="0"/>
          </a:p>
          <a:p>
            <a:pPr marL="285750" indent="-285750">
              <a:lnSpc>
                <a:spcPct val="100000"/>
              </a:lnSpc>
              <a:buFont typeface="Arial" panose="020B0604020202020204" pitchFamily="34" charset="0"/>
              <a:buChar char="•"/>
            </a:pPr>
            <a:r>
              <a:rPr lang="en-US" sz="1400" dirty="0"/>
              <a:t>Oracle Forms will launch using Java Web Start</a:t>
            </a:r>
          </a:p>
          <a:p>
            <a:pPr marL="285750" indent="-285750">
              <a:lnSpc>
                <a:spcPct val="100000"/>
              </a:lnSpc>
              <a:buFont typeface="Arial" panose="020B0604020202020204" pitchFamily="34" charset="0"/>
              <a:buChar char="•"/>
            </a:pPr>
            <a:endParaRPr lang="en-US" sz="1400" dirty="0"/>
          </a:p>
          <a:p>
            <a:pPr marL="285750" indent="-285750">
              <a:lnSpc>
                <a:spcPct val="100000"/>
              </a:lnSpc>
              <a:buFont typeface="Arial" panose="020B0604020202020204" pitchFamily="34" charset="0"/>
              <a:buChar char="•"/>
            </a:pPr>
            <a:r>
              <a:rPr lang="en-US" sz="1400" dirty="0"/>
              <a:t>Users will no longer rely on Edge IE compatibility mode</a:t>
            </a:r>
          </a:p>
          <a:p>
            <a:pPr marL="285750" indent="-285750">
              <a:lnSpc>
                <a:spcPct val="100000"/>
              </a:lnSpc>
              <a:buFont typeface="Arial" panose="020B0604020202020204" pitchFamily="34" charset="0"/>
              <a:buChar char="•"/>
            </a:pPr>
            <a:endParaRPr lang="en-US" sz="1400" dirty="0"/>
          </a:p>
          <a:p>
            <a:pPr marL="285750" indent="-285750">
              <a:lnSpc>
                <a:spcPct val="100000"/>
              </a:lnSpc>
              <a:buFont typeface="Arial" panose="020B0604020202020204" pitchFamily="34" charset="0"/>
              <a:buChar char="•"/>
            </a:pPr>
            <a:r>
              <a:rPr lang="en-US" sz="1400" dirty="0"/>
              <a:t>Applications will launch from the desktop environment</a:t>
            </a:r>
          </a:p>
          <a:p>
            <a:pPr>
              <a:lnSpc>
                <a:spcPct val="100000"/>
              </a:lnSpc>
            </a:pPr>
            <a:endParaRPr lang="en-US" sz="1400" dirty="0"/>
          </a:p>
          <a:p>
            <a:pPr>
              <a:lnSpc>
                <a:spcPct val="100000"/>
              </a:lnSpc>
            </a:pPr>
            <a:r>
              <a:rPr lang="en-US" sz="1400" dirty="0"/>
              <a:t>Users typically adjust quickly to the new launch process.</a:t>
            </a:r>
          </a:p>
        </p:txBody>
      </p:sp>
      <p:sp>
        <p:nvSpPr>
          <p:cNvPr id="3" name="Rectangle 2">
            <a:extLst>
              <a:ext uri="{FF2B5EF4-FFF2-40B4-BE49-F238E27FC236}">
                <a16:creationId xmlns:a16="http://schemas.microsoft.com/office/drawing/2014/main" id="{B49EC363-DE72-2C9D-806B-C3F9FF35C72A}"/>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831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FC5D2-1E18-8832-A9D4-04EB239D95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C1E0102-CBFC-6AD7-E036-305671D40ADA}"/>
              </a:ext>
            </a:extLst>
          </p:cNvPr>
          <p:cNvSpPr/>
          <p:nvPr/>
        </p:nvSpPr>
        <p:spPr>
          <a:xfrm>
            <a:off x="0" y="2581422"/>
            <a:ext cx="2855742" cy="379828"/>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391F4E9A-857E-705C-3F58-A4388913C634}"/>
              </a:ext>
            </a:extLst>
          </p:cNvPr>
          <p:cNvSpPr>
            <a:spLocks noGrp="1"/>
          </p:cNvSpPr>
          <p:nvPr>
            <p:ph type="title"/>
          </p:nvPr>
        </p:nvSpPr>
        <p:spPr>
          <a:xfrm>
            <a:off x="3340265" y="317267"/>
            <a:ext cx="2458708" cy="481013"/>
          </a:xfrm>
        </p:spPr>
        <p:txBody>
          <a:bodyPr/>
          <a:lstStyle/>
          <a:p>
            <a:pPr algn="ctr"/>
            <a:r>
              <a:rPr lang="en-US" b="0" dirty="0"/>
              <a:t>System Requirements</a:t>
            </a:r>
          </a:p>
        </p:txBody>
      </p:sp>
      <p:sp>
        <p:nvSpPr>
          <p:cNvPr id="6" name="Picture Placeholder 2">
            <a:extLst>
              <a:ext uri="{FF2B5EF4-FFF2-40B4-BE49-F238E27FC236}">
                <a16:creationId xmlns:a16="http://schemas.microsoft.com/office/drawing/2014/main" id="{AA28070C-93AC-FEA6-E51F-BD67F15DFF8C}"/>
              </a:ext>
            </a:extLst>
          </p:cNvPr>
          <p:cNvSpPr>
            <a:spLocks noGrp="1"/>
          </p:cNvSpPr>
          <p:nvPr>
            <p:ph sz="quarter" idx="16"/>
          </p:nvPr>
        </p:nvSpPr>
        <p:spPr>
          <a:xfrm>
            <a:off x="303213" y="1109126"/>
            <a:ext cx="5946775" cy="3164840"/>
          </a:xfrm>
        </p:spPr>
        <p:txBody>
          <a:bodyPr/>
          <a:lstStyle/>
          <a:p>
            <a:pPr>
              <a:lnSpc>
                <a:spcPct val="100000"/>
              </a:lnSpc>
            </a:pPr>
            <a:r>
              <a:rPr lang="en-US" sz="1600" dirty="0"/>
              <a:t>To use Java Web Start successfully, client machines must have:</a:t>
            </a:r>
          </a:p>
          <a:p>
            <a:pPr>
              <a:lnSpc>
                <a:spcPct val="100000"/>
              </a:lnSpc>
            </a:pPr>
            <a:endParaRPr lang="en-US" sz="1600" dirty="0"/>
          </a:p>
          <a:p>
            <a:pPr marL="285750" indent="-285750">
              <a:lnSpc>
                <a:spcPct val="100000"/>
              </a:lnSpc>
              <a:buFont typeface="Arial" panose="020B0604020202020204" pitchFamily="34" charset="0"/>
              <a:buChar char="•"/>
            </a:pPr>
            <a:r>
              <a:rPr lang="en-US" sz="1600" b="1" dirty="0"/>
              <a:t>Java Runtime Environment (JRE) 1.8 installed</a:t>
            </a:r>
          </a:p>
          <a:p>
            <a:pPr marL="285750" indent="-285750">
              <a:lnSpc>
                <a:spcPct val="100000"/>
              </a:lnSpc>
              <a:buFont typeface="Arial" panose="020B0604020202020204" pitchFamily="34" charset="0"/>
              <a:buChar char="•"/>
            </a:pPr>
            <a:endParaRPr lang="en-US" sz="1600" b="1" dirty="0"/>
          </a:p>
          <a:p>
            <a:pPr marL="285750" indent="-285750">
              <a:lnSpc>
                <a:spcPct val="100000"/>
              </a:lnSpc>
              <a:buFont typeface="Arial" panose="020B0604020202020204" pitchFamily="34" charset="0"/>
              <a:buChar char="•"/>
            </a:pPr>
            <a:r>
              <a:rPr lang="en-US" sz="1600" dirty="0"/>
              <a:t>Correct Java security settings configured</a:t>
            </a:r>
          </a:p>
          <a:p>
            <a:pPr lvl="1">
              <a:lnSpc>
                <a:spcPct val="100000"/>
              </a:lnSpc>
            </a:pPr>
            <a:endParaRPr lang="en-US" sz="1600" dirty="0"/>
          </a:p>
          <a:p>
            <a:pPr>
              <a:lnSpc>
                <a:spcPct val="100000"/>
              </a:lnSpc>
            </a:pPr>
            <a:r>
              <a:rPr lang="en-US" sz="1600" b="1" dirty="0">
                <a:solidFill>
                  <a:schemeClr val="bg1"/>
                </a:solidFill>
              </a:rPr>
              <a:t>Recommended Configuration</a:t>
            </a:r>
          </a:p>
          <a:p>
            <a:pPr>
              <a:lnSpc>
                <a:spcPct val="100000"/>
              </a:lnSpc>
            </a:pPr>
            <a:endParaRPr lang="en-US" sz="1600" b="1" dirty="0"/>
          </a:p>
          <a:p>
            <a:pPr marL="285750" indent="-285750">
              <a:lnSpc>
                <a:spcPct val="100000"/>
              </a:lnSpc>
              <a:buFont typeface="Arial" panose="020B0604020202020204" pitchFamily="34" charset="0"/>
              <a:buChar char="•"/>
            </a:pPr>
            <a:r>
              <a:rPr lang="en-US" sz="1600" dirty="0"/>
              <a:t>Deploy both </a:t>
            </a:r>
            <a:r>
              <a:rPr lang="en-US" sz="1600" b="1" dirty="0"/>
              <a:t>32-bit and 64-bit JRE</a:t>
            </a:r>
          </a:p>
          <a:p>
            <a:pPr marL="285750" indent="-285750">
              <a:lnSpc>
                <a:spcPct val="100000"/>
              </a:lnSpc>
              <a:buFont typeface="Arial" panose="020B0604020202020204" pitchFamily="34" charset="0"/>
              <a:buChar char="•"/>
            </a:pPr>
            <a:endParaRPr lang="en-US" sz="1600" b="1" dirty="0"/>
          </a:p>
          <a:p>
            <a:pPr marL="285750" indent="-285750">
              <a:lnSpc>
                <a:spcPct val="100000"/>
              </a:lnSpc>
              <a:buFont typeface="Arial" panose="020B0604020202020204" pitchFamily="34" charset="0"/>
              <a:buChar char="•"/>
            </a:pPr>
            <a:r>
              <a:rPr lang="en-US" sz="1600" dirty="0"/>
              <a:t>Configure Java settings through IT policies or group policy deployment</a:t>
            </a:r>
          </a:p>
        </p:txBody>
      </p:sp>
      <p:sp>
        <p:nvSpPr>
          <p:cNvPr id="3" name="Rectangle 2">
            <a:extLst>
              <a:ext uri="{FF2B5EF4-FFF2-40B4-BE49-F238E27FC236}">
                <a16:creationId xmlns:a16="http://schemas.microsoft.com/office/drawing/2014/main" id="{EF9961BD-DC61-B6F0-3EE8-3551F1ECB577}"/>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232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8E743-2BC4-0622-BFF0-6FC6AE3C24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76C9CD-00CF-0C68-3CB0-0EC49D6CB711}"/>
              </a:ext>
            </a:extLst>
          </p:cNvPr>
          <p:cNvSpPr/>
          <p:nvPr/>
        </p:nvSpPr>
        <p:spPr>
          <a:xfrm>
            <a:off x="-1" y="1277937"/>
            <a:ext cx="2504049" cy="26247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0DEE13B-35CD-6085-4438-ABAF3034E51D}"/>
              </a:ext>
            </a:extLst>
          </p:cNvPr>
          <p:cNvSpPr/>
          <p:nvPr/>
        </p:nvSpPr>
        <p:spPr>
          <a:xfrm>
            <a:off x="0" y="2491274"/>
            <a:ext cx="2117188" cy="26247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2">
            <a:extLst>
              <a:ext uri="{FF2B5EF4-FFF2-40B4-BE49-F238E27FC236}">
                <a16:creationId xmlns:a16="http://schemas.microsoft.com/office/drawing/2014/main" id="{7D859F96-0C93-8896-AEC2-212960442413}"/>
              </a:ext>
            </a:extLst>
          </p:cNvPr>
          <p:cNvSpPr>
            <a:spLocks noGrp="1"/>
          </p:cNvSpPr>
          <p:nvPr>
            <p:ph sz="quarter" idx="16"/>
          </p:nvPr>
        </p:nvSpPr>
        <p:spPr>
          <a:xfrm>
            <a:off x="303213" y="1277937"/>
            <a:ext cx="8221809" cy="2689151"/>
          </a:xfrm>
        </p:spPr>
        <p:txBody>
          <a:bodyPr/>
          <a:lstStyle/>
          <a:p>
            <a:pPr>
              <a:lnSpc>
                <a:spcPct val="100000"/>
              </a:lnSpc>
            </a:pPr>
            <a:r>
              <a:rPr lang="en-US" sz="1600" b="1" dirty="0">
                <a:solidFill>
                  <a:schemeClr val="bg1"/>
                </a:solidFill>
              </a:rPr>
              <a:t>Environment Consistency</a:t>
            </a:r>
          </a:p>
          <a:p>
            <a:pPr>
              <a:lnSpc>
                <a:spcPct val="100000"/>
              </a:lnSpc>
            </a:pPr>
            <a:endParaRPr lang="en-US" sz="1600" b="1" dirty="0"/>
          </a:p>
          <a:p>
            <a:pPr>
              <a:lnSpc>
                <a:spcPct val="100000"/>
              </a:lnSpc>
            </a:pPr>
            <a:r>
              <a:rPr lang="en-US" sz="1600" dirty="0"/>
              <a:t>Java Web Start and Edge IE Mode cannot operate simultaneously in the same environment.</a:t>
            </a:r>
          </a:p>
          <a:p>
            <a:pPr>
              <a:lnSpc>
                <a:spcPct val="100000"/>
              </a:lnSpc>
            </a:pPr>
            <a:r>
              <a:rPr lang="en-US" sz="1600" dirty="0"/>
              <a:t>Institutions must transition the environment fully to Java Web Start.</a:t>
            </a:r>
          </a:p>
          <a:p>
            <a:pPr>
              <a:lnSpc>
                <a:spcPct val="100000"/>
              </a:lnSpc>
            </a:pPr>
            <a:endParaRPr lang="en-US" sz="1600" dirty="0"/>
          </a:p>
          <a:p>
            <a:pPr>
              <a:lnSpc>
                <a:spcPct val="100000"/>
              </a:lnSpc>
            </a:pPr>
            <a:r>
              <a:rPr lang="en-US" sz="1600" b="1" dirty="0">
                <a:solidFill>
                  <a:schemeClr val="bg1"/>
                </a:solidFill>
              </a:rPr>
              <a:t>Reversion Scenario</a:t>
            </a:r>
          </a:p>
          <a:p>
            <a:pPr>
              <a:lnSpc>
                <a:spcPct val="100000"/>
              </a:lnSpc>
            </a:pPr>
            <a:endParaRPr lang="en-US" sz="1600" b="1" dirty="0"/>
          </a:p>
          <a:p>
            <a:pPr>
              <a:lnSpc>
                <a:spcPct val="100000"/>
              </a:lnSpc>
            </a:pPr>
            <a:r>
              <a:rPr lang="en-US" sz="1600" dirty="0"/>
              <a:t>Should an institution need to revert to Edge IE mode, the application can be redeployed with approximately two hours of downtime.</a:t>
            </a:r>
          </a:p>
        </p:txBody>
      </p:sp>
      <p:sp>
        <p:nvSpPr>
          <p:cNvPr id="5" name="Title 3">
            <a:extLst>
              <a:ext uri="{FF2B5EF4-FFF2-40B4-BE49-F238E27FC236}">
                <a16:creationId xmlns:a16="http://schemas.microsoft.com/office/drawing/2014/main" id="{5F0EF183-D7FD-F609-3A18-E4B579947761}"/>
              </a:ext>
            </a:extLst>
          </p:cNvPr>
          <p:cNvSpPr txBox="1">
            <a:spLocks/>
          </p:cNvSpPr>
          <p:nvPr/>
        </p:nvSpPr>
        <p:spPr>
          <a:xfrm>
            <a:off x="3340265" y="317267"/>
            <a:ext cx="2458708" cy="481013"/>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Risks &amp; Considerations</a:t>
            </a:r>
          </a:p>
        </p:txBody>
      </p:sp>
      <p:sp>
        <p:nvSpPr>
          <p:cNvPr id="7" name="Rectangle 6">
            <a:extLst>
              <a:ext uri="{FF2B5EF4-FFF2-40B4-BE49-F238E27FC236}">
                <a16:creationId xmlns:a16="http://schemas.microsoft.com/office/drawing/2014/main" id="{EF840F4A-B79A-8DEB-B189-2776878CFB08}"/>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828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8D4B8-1B5F-B574-0512-5CAEB015E6B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50BEFA-18DE-8E5F-00BB-A490561C018C}"/>
              </a:ext>
            </a:extLst>
          </p:cNvPr>
          <p:cNvSpPr/>
          <p:nvPr/>
        </p:nvSpPr>
        <p:spPr>
          <a:xfrm>
            <a:off x="0" y="1724710"/>
            <a:ext cx="1378633" cy="365761"/>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CF5EBCAB-C62E-5F35-A6D1-17360D3E5957}"/>
              </a:ext>
            </a:extLst>
          </p:cNvPr>
          <p:cNvSpPr>
            <a:spLocks noGrp="1"/>
          </p:cNvSpPr>
          <p:nvPr>
            <p:ph type="title"/>
          </p:nvPr>
        </p:nvSpPr>
        <p:spPr>
          <a:xfrm>
            <a:off x="2295739" y="303261"/>
            <a:ext cx="4547760" cy="481013"/>
          </a:xfrm>
        </p:spPr>
        <p:txBody>
          <a:bodyPr/>
          <a:lstStyle/>
          <a:p>
            <a:pPr algn="ctr"/>
            <a:r>
              <a:rPr lang="en-US" b="0" dirty="0"/>
              <a:t>Jasper Reports Consideration</a:t>
            </a:r>
          </a:p>
        </p:txBody>
      </p:sp>
      <p:sp>
        <p:nvSpPr>
          <p:cNvPr id="6" name="Picture Placeholder 2">
            <a:extLst>
              <a:ext uri="{FF2B5EF4-FFF2-40B4-BE49-F238E27FC236}">
                <a16:creationId xmlns:a16="http://schemas.microsoft.com/office/drawing/2014/main" id="{6916E50F-A0A7-8220-1C31-DDBFAB0B53E2}"/>
              </a:ext>
            </a:extLst>
          </p:cNvPr>
          <p:cNvSpPr>
            <a:spLocks noGrp="1"/>
          </p:cNvSpPr>
          <p:nvPr>
            <p:ph sz="quarter" idx="16"/>
          </p:nvPr>
        </p:nvSpPr>
        <p:spPr>
          <a:xfrm>
            <a:off x="303213" y="1265287"/>
            <a:ext cx="8221809" cy="2689151"/>
          </a:xfrm>
        </p:spPr>
        <p:txBody>
          <a:bodyPr/>
          <a:lstStyle/>
          <a:p>
            <a:pPr>
              <a:lnSpc>
                <a:spcPct val="100000"/>
              </a:lnSpc>
            </a:pPr>
            <a:r>
              <a:rPr lang="en-US" sz="1600" dirty="0"/>
              <a:t>Institutions using </a:t>
            </a:r>
            <a:r>
              <a:rPr lang="en-US" sz="1600" dirty="0" err="1"/>
              <a:t>JasperReports</a:t>
            </a:r>
            <a:r>
              <a:rPr lang="en-US" sz="1600" dirty="0"/>
              <a:t> 8 embedded reports must also consider browser compatibility.</a:t>
            </a:r>
          </a:p>
          <a:p>
            <a:pPr>
              <a:lnSpc>
                <a:spcPct val="100000"/>
              </a:lnSpc>
            </a:pPr>
            <a:endParaRPr lang="en-US" sz="1600" dirty="0"/>
          </a:p>
          <a:p>
            <a:pPr>
              <a:lnSpc>
                <a:spcPct val="100000"/>
              </a:lnSpc>
            </a:pPr>
            <a:r>
              <a:rPr lang="en-US" sz="1600" b="1" dirty="0">
                <a:solidFill>
                  <a:schemeClr val="bg1"/>
                </a:solidFill>
              </a:rPr>
              <a:t>Key point:</a:t>
            </a:r>
          </a:p>
          <a:p>
            <a:pPr>
              <a:lnSpc>
                <a:spcPct val="100000"/>
              </a:lnSpc>
            </a:pPr>
            <a:endParaRPr lang="en-US" sz="1600" dirty="0"/>
          </a:p>
          <a:p>
            <a:pPr>
              <a:lnSpc>
                <a:spcPct val="100000"/>
              </a:lnSpc>
            </a:pPr>
            <a:r>
              <a:rPr lang="en-US" sz="1600" dirty="0"/>
              <a:t>Edge IE Mode cannot reliably render embedded Jasper reports.</a:t>
            </a:r>
          </a:p>
          <a:p>
            <a:pPr>
              <a:lnSpc>
                <a:spcPct val="100000"/>
              </a:lnSpc>
            </a:pPr>
            <a:r>
              <a:rPr lang="en-US" sz="1600" dirty="0"/>
              <a:t>Moving to modern browsers and Java Web Start ensures continued compatibility.</a:t>
            </a:r>
          </a:p>
        </p:txBody>
      </p:sp>
      <p:sp>
        <p:nvSpPr>
          <p:cNvPr id="5" name="Rectangle 4">
            <a:extLst>
              <a:ext uri="{FF2B5EF4-FFF2-40B4-BE49-F238E27FC236}">
                <a16:creationId xmlns:a16="http://schemas.microsoft.com/office/drawing/2014/main" id="{67530896-DF13-8739-5157-E5A6E6582D55}"/>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710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89EEC-6207-4CF4-36CC-52C4B24035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97E2E-CA2E-EDA9-EFB6-97416E9BC617}"/>
              </a:ext>
            </a:extLst>
          </p:cNvPr>
          <p:cNvSpPr>
            <a:spLocks noGrp="1"/>
          </p:cNvSpPr>
          <p:nvPr>
            <p:ph sz="quarter" idx="16"/>
          </p:nvPr>
        </p:nvSpPr>
        <p:spPr>
          <a:xfrm>
            <a:off x="309564" y="1121195"/>
            <a:ext cx="4086225" cy="3291245"/>
          </a:xfrm>
        </p:spPr>
        <p:txBody>
          <a:bodyPr/>
          <a:lstStyle/>
          <a:p>
            <a:pPr>
              <a:lnSpc>
                <a:spcPct val="100000"/>
              </a:lnSpc>
            </a:pPr>
            <a:r>
              <a:rPr lang="en-US" b="1" dirty="0"/>
              <a:t>Implementation Plan</a:t>
            </a:r>
          </a:p>
          <a:p>
            <a:pPr>
              <a:lnSpc>
                <a:spcPct val="100000"/>
              </a:lnSpc>
            </a:pPr>
            <a:endParaRPr lang="en-US" dirty="0"/>
          </a:p>
          <a:p>
            <a:pPr>
              <a:lnSpc>
                <a:spcPct val="100000"/>
              </a:lnSpc>
            </a:pPr>
            <a:r>
              <a:rPr lang="en-US" dirty="0"/>
              <a:t>Adapt IT will support institutions through the transition with:</a:t>
            </a:r>
          </a:p>
          <a:p>
            <a:pPr>
              <a:lnSpc>
                <a:spcPct val="100000"/>
              </a:lnSpc>
            </a:pPr>
            <a:endParaRPr lang="en-US" dirty="0"/>
          </a:p>
          <a:p>
            <a:pPr marL="171450" indent="-171450">
              <a:lnSpc>
                <a:spcPct val="100000"/>
              </a:lnSpc>
              <a:buFont typeface="Arial" panose="020B0604020202020204" pitchFamily="34" charset="0"/>
              <a:buChar char="•"/>
            </a:pPr>
            <a:r>
              <a:rPr lang="en-US" dirty="0"/>
              <a:t>Detailed technical documentation</a:t>
            </a:r>
          </a:p>
          <a:p>
            <a:pPr marL="171450" indent="-171450">
              <a:lnSpc>
                <a:spcPct val="100000"/>
              </a:lnSpc>
              <a:buFont typeface="Arial" panose="020B0604020202020204" pitchFamily="34" charset="0"/>
              <a:buChar char="•"/>
            </a:pPr>
            <a:endParaRPr lang="en-US" dirty="0"/>
          </a:p>
          <a:p>
            <a:pPr marL="171450" indent="-171450">
              <a:lnSpc>
                <a:spcPct val="100000"/>
              </a:lnSpc>
              <a:buFont typeface="Arial" panose="020B0604020202020204" pitchFamily="34" charset="0"/>
              <a:buChar char="•"/>
            </a:pPr>
            <a:r>
              <a:rPr lang="en-US" dirty="0"/>
              <a:t>Configuration guidelines</a:t>
            </a:r>
          </a:p>
          <a:p>
            <a:pPr marL="171450" indent="-171450">
              <a:lnSpc>
                <a:spcPct val="100000"/>
              </a:lnSpc>
              <a:buFont typeface="Arial" panose="020B0604020202020204" pitchFamily="34" charset="0"/>
              <a:buChar char="•"/>
            </a:pPr>
            <a:endParaRPr lang="en-US" dirty="0"/>
          </a:p>
          <a:p>
            <a:pPr marL="171450" indent="-171450">
              <a:lnSpc>
                <a:spcPct val="100000"/>
              </a:lnSpc>
              <a:buFont typeface="Arial" panose="020B0604020202020204" pitchFamily="34" charset="0"/>
              <a:buChar char="•"/>
            </a:pPr>
            <a:r>
              <a:rPr lang="en-US" dirty="0"/>
              <a:t>Recommended implementation practices</a:t>
            </a:r>
          </a:p>
          <a:p>
            <a:pPr marL="171450" indent="-171450">
              <a:lnSpc>
                <a:spcPct val="100000"/>
              </a:lnSpc>
              <a:buFont typeface="Arial" panose="020B0604020202020204" pitchFamily="34" charset="0"/>
              <a:buChar char="•"/>
            </a:pPr>
            <a:endParaRPr lang="en-US" dirty="0"/>
          </a:p>
          <a:p>
            <a:pPr marL="171450" indent="-171450">
              <a:lnSpc>
                <a:spcPct val="100000"/>
              </a:lnSpc>
              <a:buFont typeface="Arial" panose="020B0604020202020204" pitchFamily="34" charset="0"/>
              <a:buChar char="•"/>
            </a:pPr>
            <a:r>
              <a:rPr lang="en-US" dirty="0"/>
              <a:t>Support from Adapt IT deployment engineers</a:t>
            </a:r>
          </a:p>
          <a:p>
            <a:pPr lvl="1">
              <a:lnSpc>
                <a:spcPct val="100000"/>
              </a:lnSpc>
            </a:pPr>
            <a:endParaRPr lang="en-US" dirty="0"/>
          </a:p>
          <a:p>
            <a:pPr>
              <a:lnSpc>
                <a:spcPct val="100000"/>
              </a:lnSpc>
            </a:pPr>
            <a:r>
              <a:rPr lang="en-US" dirty="0"/>
              <a:t>This approach ensures a smooth and controlled migration.</a:t>
            </a:r>
          </a:p>
        </p:txBody>
      </p:sp>
      <p:sp>
        <p:nvSpPr>
          <p:cNvPr id="4" name="Content Placeholder 3">
            <a:extLst>
              <a:ext uri="{FF2B5EF4-FFF2-40B4-BE49-F238E27FC236}">
                <a16:creationId xmlns:a16="http://schemas.microsoft.com/office/drawing/2014/main" id="{646CBF58-8D53-8E65-EB8E-A74496CDC3F2}"/>
              </a:ext>
            </a:extLst>
          </p:cNvPr>
          <p:cNvSpPr>
            <a:spLocks noGrp="1"/>
          </p:cNvSpPr>
          <p:nvPr>
            <p:ph sz="quarter" idx="18"/>
          </p:nvPr>
        </p:nvSpPr>
        <p:spPr>
          <a:xfrm>
            <a:off x="4748212" y="1121195"/>
            <a:ext cx="4086225" cy="3455635"/>
          </a:xfrm>
        </p:spPr>
        <p:txBody>
          <a:bodyPr/>
          <a:lstStyle/>
          <a:p>
            <a:pPr>
              <a:lnSpc>
                <a:spcPct val="100000"/>
              </a:lnSpc>
            </a:pPr>
            <a:r>
              <a:rPr lang="en-US" b="1" dirty="0"/>
              <a:t>Implementation Timeline</a:t>
            </a:r>
          </a:p>
          <a:p>
            <a:pPr>
              <a:lnSpc>
                <a:spcPct val="100000"/>
              </a:lnSpc>
            </a:pPr>
            <a:endParaRPr lang="en-US" b="1" dirty="0"/>
          </a:p>
          <a:p>
            <a:pPr>
              <a:lnSpc>
                <a:spcPct val="100000"/>
              </a:lnSpc>
            </a:pPr>
            <a:r>
              <a:rPr lang="en-US" dirty="0"/>
              <a:t>The transition will be introduced as part of:</a:t>
            </a:r>
          </a:p>
          <a:p>
            <a:pPr>
              <a:lnSpc>
                <a:spcPct val="100000"/>
              </a:lnSpc>
            </a:pPr>
            <a:endParaRPr lang="en-US" dirty="0"/>
          </a:p>
          <a:p>
            <a:pPr>
              <a:lnSpc>
                <a:spcPct val="100000"/>
              </a:lnSpc>
            </a:pPr>
            <a:r>
              <a:rPr lang="en-US" b="1" dirty="0"/>
              <a:t>ITS Integrator Build 88</a:t>
            </a:r>
          </a:p>
          <a:p>
            <a:pPr>
              <a:lnSpc>
                <a:spcPct val="100000"/>
              </a:lnSpc>
            </a:pPr>
            <a:endParaRPr lang="en-US" dirty="0"/>
          </a:p>
          <a:p>
            <a:pPr>
              <a:lnSpc>
                <a:spcPct val="100000"/>
              </a:lnSpc>
            </a:pPr>
            <a:r>
              <a:rPr lang="en-US" dirty="0"/>
              <a:t>Implementation Timeline:</a:t>
            </a:r>
          </a:p>
          <a:p>
            <a:pPr>
              <a:lnSpc>
                <a:spcPct val="100000"/>
              </a:lnSpc>
            </a:pPr>
            <a:endParaRPr lang="en-US" dirty="0"/>
          </a:p>
          <a:p>
            <a:pPr marL="285750" indent="-285750">
              <a:lnSpc>
                <a:spcPct val="100000"/>
              </a:lnSpc>
              <a:buFont typeface="Arial" panose="020B0604020202020204" pitchFamily="34" charset="0"/>
              <a:buChar char="•"/>
            </a:pPr>
            <a:r>
              <a:rPr lang="en-US" dirty="0"/>
              <a:t>Build 88 (2024) introduced Java Web Start support in ITS Integrator</a:t>
            </a:r>
          </a:p>
          <a:p>
            <a:pPr marL="285750" indent="-285750">
              <a:lnSpc>
                <a:spcPct val="100000"/>
              </a:lnSpc>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Several institutions have already transitioned to JWS</a:t>
            </a:r>
          </a:p>
          <a:p>
            <a:pPr marL="285750" indent="-285750">
              <a:lnSpc>
                <a:spcPct val="100000"/>
              </a:lnSpc>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Additional institutions are currently migrating from Java Applets</a:t>
            </a:r>
          </a:p>
          <a:p>
            <a:pPr marL="285750" indent="-285750">
              <a:lnSpc>
                <a:spcPct val="100000"/>
              </a:lnSpc>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Adapt IT continues to support institutions as they complete the transition</a:t>
            </a:r>
          </a:p>
        </p:txBody>
      </p:sp>
      <p:sp>
        <p:nvSpPr>
          <p:cNvPr id="6" name="Title 5">
            <a:extLst>
              <a:ext uri="{FF2B5EF4-FFF2-40B4-BE49-F238E27FC236}">
                <a16:creationId xmlns:a16="http://schemas.microsoft.com/office/drawing/2014/main" id="{25D70A83-9629-501F-C7FD-6095574B4251}"/>
              </a:ext>
            </a:extLst>
          </p:cNvPr>
          <p:cNvSpPr>
            <a:spLocks noGrp="1"/>
          </p:cNvSpPr>
          <p:nvPr>
            <p:ph type="title"/>
          </p:nvPr>
        </p:nvSpPr>
        <p:spPr>
          <a:xfrm>
            <a:off x="2464551" y="330610"/>
            <a:ext cx="4210136" cy="481013"/>
          </a:xfrm>
        </p:spPr>
        <p:txBody>
          <a:bodyPr/>
          <a:lstStyle/>
          <a:p>
            <a:pPr algn="ctr"/>
            <a:r>
              <a:rPr lang="en-US" b="0" dirty="0"/>
              <a:t>Implementation Approach</a:t>
            </a:r>
            <a:endParaRPr lang="en-GB" b="0" dirty="0"/>
          </a:p>
        </p:txBody>
      </p:sp>
      <p:sp>
        <p:nvSpPr>
          <p:cNvPr id="8" name="Rectangle 7">
            <a:extLst>
              <a:ext uri="{FF2B5EF4-FFF2-40B4-BE49-F238E27FC236}">
                <a16:creationId xmlns:a16="http://schemas.microsoft.com/office/drawing/2014/main" id="{CA8729A4-C27E-09BE-1CE5-0EACFF8E639B}"/>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187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A19307-A8A6-4853-6C1F-E8F442E0E2F1}"/>
              </a:ext>
            </a:extLst>
          </p:cNvPr>
          <p:cNvSpPr/>
          <p:nvPr/>
        </p:nvSpPr>
        <p:spPr>
          <a:xfrm>
            <a:off x="-2381" y="1478402"/>
            <a:ext cx="2074986" cy="36094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A86CA4A8-1E84-353B-EE53-313AC1A6506B}"/>
              </a:ext>
            </a:extLst>
          </p:cNvPr>
          <p:cNvSpPr>
            <a:spLocks noGrp="1"/>
          </p:cNvSpPr>
          <p:nvPr>
            <p:ph sz="quarter" idx="16"/>
          </p:nvPr>
        </p:nvSpPr>
        <p:spPr>
          <a:xfrm>
            <a:off x="300833" y="1147813"/>
            <a:ext cx="6385975" cy="3559127"/>
          </a:xfrm>
        </p:spPr>
        <p:txBody>
          <a:bodyPr/>
          <a:lstStyle/>
          <a:p>
            <a:pPr>
              <a:lnSpc>
                <a:spcPct val="100000"/>
              </a:lnSpc>
            </a:pPr>
            <a:r>
              <a:rPr lang="en-US" dirty="0"/>
              <a:t>The transition to Java Web Start is part of a broader strategy to modernise the ITS Integrator platform.</a:t>
            </a:r>
          </a:p>
          <a:p>
            <a:pPr>
              <a:lnSpc>
                <a:spcPct val="100000"/>
              </a:lnSpc>
            </a:pPr>
            <a:endParaRPr lang="en-US" b="1" dirty="0"/>
          </a:p>
          <a:p>
            <a:pPr>
              <a:lnSpc>
                <a:spcPct val="100000"/>
              </a:lnSpc>
            </a:pPr>
            <a:r>
              <a:rPr lang="en-US" sz="1600" b="1" dirty="0">
                <a:solidFill>
                  <a:schemeClr val="bg1"/>
                </a:solidFill>
              </a:rPr>
              <a:t>Strategic Direction</a:t>
            </a:r>
          </a:p>
          <a:p>
            <a:pPr>
              <a:lnSpc>
                <a:spcPct val="100000"/>
              </a:lnSpc>
            </a:pPr>
            <a:endParaRPr lang="en-US" b="1" dirty="0"/>
          </a:p>
          <a:p>
            <a:pPr marL="285750" indent="-285750">
              <a:lnSpc>
                <a:spcPct val="100000"/>
              </a:lnSpc>
              <a:buFont typeface="Arial" panose="020B0604020202020204" pitchFamily="34" charset="0"/>
              <a:buChar char="•"/>
            </a:pPr>
            <a:r>
              <a:rPr lang="en-US" dirty="0"/>
              <a:t>Elimination of legacy browser dependencies</a:t>
            </a:r>
          </a:p>
          <a:p>
            <a:pPr marL="285750" indent="-285750">
              <a:lnSpc>
                <a:spcPct val="100000"/>
              </a:lnSpc>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Improved platform security</a:t>
            </a:r>
          </a:p>
          <a:p>
            <a:pPr marL="285750" indent="-285750">
              <a:lnSpc>
                <a:spcPct val="100000"/>
              </a:lnSpc>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Adoption of modern enterprise technologies</a:t>
            </a:r>
          </a:p>
          <a:p>
            <a:pPr marL="285750" indent="-285750">
              <a:lnSpc>
                <a:spcPct val="100000"/>
              </a:lnSpc>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Enhanced reporting capabilities</a:t>
            </a:r>
          </a:p>
          <a:p>
            <a:pPr marL="285750" indent="-285750">
              <a:lnSpc>
                <a:spcPct val="100000"/>
              </a:lnSpc>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Long-term system sustainability</a:t>
            </a:r>
          </a:p>
          <a:p>
            <a:pPr>
              <a:lnSpc>
                <a:spcPct val="100000"/>
              </a:lnSpc>
            </a:pPr>
            <a:endParaRPr lang="en-US" dirty="0"/>
          </a:p>
          <a:p>
            <a:pPr>
              <a:lnSpc>
                <a:spcPct val="100000"/>
              </a:lnSpc>
            </a:pPr>
            <a:r>
              <a:rPr lang="en-US" dirty="0"/>
              <a:t>This roadmap ensures ITS Integrator remains a future-ready enterprise platform.</a:t>
            </a:r>
          </a:p>
        </p:txBody>
      </p:sp>
      <p:sp>
        <p:nvSpPr>
          <p:cNvPr id="6" name="Title 5">
            <a:extLst>
              <a:ext uri="{FF2B5EF4-FFF2-40B4-BE49-F238E27FC236}">
                <a16:creationId xmlns:a16="http://schemas.microsoft.com/office/drawing/2014/main" id="{39BB1498-7A72-B5A7-F9AD-6CC4A0271FB7}"/>
              </a:ext>
            </a:extLst>
          </p:cNvPr>
          <p:cNvSpPr>
            <a:spLocks noGrp="1"/>
          </p:cNvSpPr>
          <p:nvPr>
            <p:ph type="title"/>
          </p:nvPr>
        </p:nvSpPr>
        <p:spPr>
          <a:xfrm>
            <a:off x="3193744" y="263770"/>
            <a:ext cx="2751749" cy="567520"/>
          </a:xfrm>
        </p:spPr>
        <p:txBody>
          <a:bodyPr/>
          <a:lstStyle/>
          <a:p>
            <a:pPr algn="ctr"/>
            <a:r>
              <a:rPr lang="en-US" b="0" dirty="0"/>
              <a:t>Technology Roadmap</a:t>
            </a:r>
          </a:p>
        </p:txBody>
      </p:sp>
      <p:sp>
        <p:nvSpPr>
          <p:cNvPr id="4" name="Rectangle 3">
            <a:extLst>
              <a:ext uri="{FF2B5EF4-FFF2-40B4-BE49-F238E27FC236}">
                <a16:creationId xmlns:a16="http://schemas.microsoft.com/office/drawing/2014/main" id="{EB8415B6-C4DE-7637-CE94-055759252013}"/>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140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CB5CD-5253-C09B-1D57-C0D90A3009D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A548A-31A4-C8A9-52D4-6764D04E0F94}"/>
              </a:ext>
            </a:extLst>
          </p:cNvPr>
          <p:cNvSpPr>
            <a:spLocks noGrp="1"/>
          </p:cNvSpPr>
          <p:nvPr>
            <p:ph sz="quarter" idx="16"/>
          </p:nvPr>
        </p:nvSpPr>
        <p:spPr>
          <a:xfrm>
            <a:off x="317280" y="1178168"/>
            <a:ext cx="6385975" cy="3003453"/>
          </a:xfrm>
        </p:spPr>
        <p:txBody>
          <a:bodyPr/>
          <a:lstStyle/>
          <a:p>
            <a:pPr>
              <a:lnSpc>
                <a:spcPct val="100000"/>
              </a:lnSpc>
            </a:pPr>
            <a:r>
              <a:rPr lang="en-US" sz="1600" dirty="0"/>
              <a:t>Institutions that have not yet transitioned should prepare by:</a:t>
            </a:r>
          </a:p>
          <a:p>
            <a:pPr>
              <a:lnSpc>
                <a:spcPct val="100000"/>
              </a:lnSpc>
            </a:pPr>
            <a:endParaRPr lang="en-US" sz="1600" dirty="0"/>
          </a:p>
          <a:p>
            <a:pPr marL="285750" indent="-285750">
              <a:lnSpc>
                <a:spcPct val="100000"/>
              </a:lnSpc>
              <a:buFont typeface="Arial" panose="020B0604020202020204" pitchFamily="34" charset="0"/>
              <a:buChar char="•"/>
            </a:pPr>
            <a:r>
              <a:rPr lang="en-US" sz="1600" dirty="0"/>
              <a:t>Reviewing the transition documentation</a:t>
            </a:r>
          </a:p>
          <a:p>
            <a:pPr marL="285750" indent="-285750">
              <a:lnSpc>
                <a:spcPct val="100000"/>
              </a:lnSpc>
              <a:buFont typeface="Arial" panose="020B0604020202020204" pitchFamily="34" charset="0"/>
              <a:buChar char="•"/>
            </a:pPr>
            <a:endParaRPr lang="en-US" sz="1600" dirty="0"/>
          </a:p>
          <a:p>
            <a:pPr marL="285750" indent="-285750">
              <a:lnSpc>
                <a:spcPct val="100000"/>
              </a:lnSpc>
              <a:buFont typeface="Arial" panose="020B0604020202020204" pitchFamily="34" charset="0"/>
              <a:buChar char="•"/>
            </a:pPr>
            <a:r>
              <a:rPr lang="en-US" sz="1600" dirty="0"/>
              <a:t>Verifying Java installations on client machines</a:t>
            </a:r>
          </a:p>
          <a:p>
            <a:pPr marL="285750" indent="-285750">
              <a:lnSpc>
                <a:spcPct val="100000"/>
              </a:lnSpc>
              <a:buFont typeface="Arial" panose="020B0604020202020204" pitchFamily="34" charset="0"/>
              <a:buChar char="•"/>
            </a:pPr>
            <a:endParaRPr lang="en-US" sz="1600" dirty="0"/>
          </a:p>
          <a:p>
            <a:pPr marL="285750" indent="-285750">
              <a:lnSpc>
                <a:spcPct val="100000"/>
              </a:lnSpc>
              <a:buFont typeface="Arial" panose="020B0604020202020204" pitchFamily="34" charset="0"/>
              <a:buChar char="•"/>
            </a:pPr>
            <a:r>
              <a:rPr lang="en-US" sz="1600" dirty="0"/>
              <a:t>Planning internal IT rollout strategies</a:t>
            </a:r>
          </a:p>
          <a:p>
            <a:pPr marL="285750" indent="-285750">
              <a:lnSpc>
                <a:spcPct val="100000"/>
              </a:lnSpc>
              <a:buFont typeface="Arial" panose="020B0604020202020204" pitchFamily="34" charset="0"/>
              <a:buChar char="•"/>
            </a:pPr>
            <a:endParaRPr lang="en-US" sz="1600" dirty="0"/>
          </a:p>
          <a:p>
            <a:pPr marL="285750" indent="-285750">
              <a:lnSpc>
                <a:spcPct val="100000"/>
              </a:lnSpc>
              <a:buFont typeface="Arial" panose="020B0604020202020204" pitchFamily="34" charset="0"/>
              <a:buChar char="•"/>
            </a:pPr>
            <a:r>
              <a:rPr lang="en-US" sz="1600" dirty="0"/>
              <a:t>Communicating changes to end users</a:t>
            </a:r>
          </a:p>
          <a:p>
            <a:pPr>
              <a:lnSpc>
                <a:spcPct val="100000"/>
              </a:lnSpc>
            </a:pPr>
            <a:endParaRPr lang="en-US" sz="1600" dirty="0"/>
          </a:p>
          <a:p>
            <a:pPr>
              <a:lnSpc>
                <a:spcPct val="100000"/>
              </a:lnSpc>
            </a:pPr>
            <a:r>
              <a:rPr lang="en-US" sz="1600" dirty="0"/>
              <a:t>Early preparation will ensure a smooth migration.</a:t>
            </a:r>
          </a:p>
        </p:txBody>
      </p:sp>
      <p:sp>
        <p:nvSpPr>
          <p:cNvPr id="6" name="Title 5">
            <a:extLst>
              <a:ext uri="{FF2B5EF4-FFF2-40B4-BE49-F238E27FC236}">
                <a16:creationId xmlns:a16="http://schemas.microsoft.com/office/drawing/2014/main" id="{DBE15315-0186-EF17-EAEF-5E5245C7A65E}"/>
              </a:ext>
            </a:extLst>
          </p:cNvPr>
          <p:cNvSpPr>
            <a:spLocks noGrp="1"/>
          </p:cNvSpPr>
          <p:nvPr>
            <p:ph type="title"/>
          </p:nvPr>
        </p:nvSpPr>
        <p:spPr>
          <a:xfrm>
            <a:off x="2838535" y="262473"/>
            <a:ext cx="3462167" cy="567520"/>
          </a:xfrm>
        </p:spPr>
        <p:txBody>
          <a:bodyPr/>
          <a:lstStyle/>
          <a:p>
            <a:pPr algn="ctr"/>
            <a:r>
              <a:rPr lang="en-US" b="0" dirty="0"/>
              <a:t>Preparing for the Transition</a:t>
            </a:r>
          </a:p>
        </p:txBody>
      </p:sp>
      <p:sp>
        <p:nvSpPr>
          <p:cNvPr id="3" name="Rectangle 2">
            <a:extLst>
              <a:ext uri="{FF2B5EF4-FFF2-40B4-BE49-F238E27FC236}">
                <a16:creationId xmlns:a16="http://schemas.microsoft.com/office/drawing/2014/main" id="{894B3F13-2D49-6C32-7C04-668B33E1A003}"/>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888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dirty="0">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dirty="0">
              <a:solidFill>
                <a:schemeClr val="tx1"/>
              </a:solidFill>
            </a:endParaRPr>
          </a:p>
          <a:p>
            <a:r>
              <a:rPr lang="en-GB" dirty="0">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dirty="0">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dirty="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50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746B7-7B6F-A3E8-E76D-30642D1C798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44E09A6-6692-BD80-FA57-F86BA39CAA89}"/>
              </a:ext>
            </a:extLst>
          </p:cNvPr>
          <p:cNvPicPr>
            <a:picLocks noChangeAspect="1"/>
          </p:cNvPicPr>
          <p:nvPr/>
        </p:nvPicPr>
        <p:blipFill>
          <a:blip r:embed="rId2"/>
          <a:stretch>
            <a:fillRect/>
          </a:stretch>
        </p:blipFill>
        <p:spPr>
          <a:xfrm>
            <a:off x="0" y="1731498"/>
            <a:ext cx="2567354" cy="390525"/>
          </a:xfrm>
          <a:prstGeom prst="rect">
            <a:avLst/>
          </a:prstGeom>
        </p:spPr>
      </p:pic>
      <p:sp>
        <p:nvSpPr>
          <p:cNvPr id="2" name="Content Placeholder 1">
            <a:extLst>
              <a:ext uri="{FF2B5EF4-FFF2-40B4-BE49-F238E27FC236}">
                <a16:creationId xmlns:a16="http://schemas.microsoft.com/office/drawing/2014/main" id="{A17CFC9B-B286-1464-ABA2-1281CAD3907A}"/>
              </a:ext>
            </a:extLst>
          </p:cNvPr>
          <p:cNvSpPr>
            <a:spLocks noGrp="1"/>
          </p:cNvSpPr>
          <p:nvPr>
            <p:ph sz="quarter" idx="16"/>
          </p:nvPr>
        </p:nvSpPr>
        <p:spPr>
          <a:xfrm>
            <a:off x="303213" y="1279903"/>
            <a:ext cx="6385975" cy="2588456"/>
          </a:xfrm>
        </p:spPr>
        <p:txBody>
          <a:bodyPr/>
          <a:lstStyle/>
          <a:p>
            <a:pPr>
              <a:lnSpc>
                <a:spcPct val="100000"/>
              </a:lnSpc>
            </a:pPr>
            <a:r>
              <a:rPr lang="en-US" sz="1600" dirty="0"/>
              <a:t>Adapt IT will provide ongoing support throughout the transition.</a:t>
            </a:r>
          </a:p>
          <a:p>
            <a:pPr>
              <a:lnSpc>
                <a:spcPct val="100000"/>
              </a:lnSpc>
            </a:pPr>
            <a:endParaRPr lang="en-US" sz="1600" b="1" dirty="0"/>
          </a:p>
          <a:p>
            <a:pPr>
              <a:lnSpc>
                <a:spcPct val="100000"/>
              </a:lnSpc>
            </a:pPr>
            <a:r>
              <a:rPr lang="en-US" sz="1800" b="1" dirty="0">
                <a:solidFill>
                  <a:schemeClr val="bg1"/>
                </a:solidFill>
              </a:rPr>
              <a:t>Support Channels</a:t>
            </a:r>
          </a:p>
          <a:p>
            <a:pPr>
              <a:lnSpc>
                <a:spcPct val="100000"/>
              </a:lnSpc>
            </a:pPr>
            <a:endParaRPr lang="en-US" sz="1600" b="1" dirty="0"/>
          </a:p>
          <a:p>
            <a:pPr>
              <a:lnSpc>
                <a:spcPct val="100000"/>
              </a:lnSpc>
            </a:pPr>
            <a:r>
              <a:rPr lang="en-US" sz="1600" dirty="0"/>
              <a:t>Adapt IT Deployment Team</a:t>
            </a:r>
          </a:p>
          <a:p>
            <a:pPr>
              <a:lnSpc>
                <a:spcPct val="100000"/>
              </a:lnSpc>
            </a:pPr>
            <a:br>
              <a:rPr lang="en-US" sz="1600" dirty="0"/>
            </a:br>
            <a:r>
              <a:rPr lang="en-US" sz="1600" dirty="0"/>
              <a:t>Adapt IT Technical Support</a:t>
            </a:r>
          </a:p>
          <a:p>
            <a:pPr>
              <a:lnSpc>
                <a:spcPct val="100000"/>
              </a:lnSpc>
            </a:pPr>
            <a:endParaRPr lang="en-US" sz="1600" dirty="0"/>
          </a:p>
          <a:p>
            <a:pPr>
              <a:lnSpc>
                <a:spcPct val="100000"/>
              </a:lnSpc>
            </a:pPr>
            <a:r>
              <a:rPr lang="en-US" sz="1600" dirty="0"/>
              <a:t>Institutions will receive technical guidance and assistance throughout the implementation process.</a:t>
            </a:r>
          </a:p>
          <a:p>
            <a:pPr>
              <a:lnSpc>
                <a:spcPct val="100000"/>
              </a:lnSpc>
            </a:pPr>
            <a:endParaRPr lang="en-US" sz="1600" dirty="0"/>
          </a:p>
        </p:txBody>
      </p:sp>
      <p:sp>
        <p:nvSpPr>
          <p:cNvPr id="6" name="Title 5">
            <a:extLst>
              <a:ext uri="{FF2B5EF4-FFF2-40B4-BE49-F238E27FC236}">
                <a16:creationId xmlns:a16="http://schemas.microsoft.com/office/drawing/2014/main" id="{C351BF9C-9C0F-04E1-1134-EDA3E1616F1A}"/>
              </a:ext>
            </a:extLst>
          </p:cNvPr>
          <p:cNvSpPr>
            <a:spLocks noGrp="1"/>
          </p:cNvSpPr>
          <p:nvPr>
            <p:ph type="title"/>
          </p:nvPr>
        </p:nvSpPr>
        <p:spPr>
          <a:xfrm>
            <a:off x="3735351" y="216754"/>
            <a:ext cx="1668536" cy="567520"/>
          </a:xfrm>
        </p:spPr>
        <p:txBody>
          <a:bodyPr/>
          <a:lstStyle/>
          <a:p>
            <a:pPr algn="ctr"/>
            <a:r>
              <a:rPr lang="en-US" b="0" dirty="0"/>
              <a:t>Support</a:t>
            </a:r>
          </a:p>
        </p:txBody>
      </p:sp>
      <p:sp>
        <p:nvSpPr>
          <p:cNvPr id="5" name="Rectangle 4">
            <a:extLst>
              <a:ext uri="{FF2B5EF4-FFF2-40B4-BE49-F238E27FC236}">
                <a16:creationId xmlns:a16="http://schemas.microsoft.com/office/drawing/2014/main" id="{187CCB89-3D7A-16EC-2677-79B3C5E29AB0}"/>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67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5E7BBC-3234-5A32-F2A7-207B4024CCC5}"/>
              </a:ext>
            </a:extLst>
          </p:cNvPr>
          <p:cNvSpPr>
            <a:spLocks noGrp="1"/>
          </p:cNvSpPr>
          <p:nvPr>
            <p:ph type="title"/>
          </p:nvPr>
        </p:nvSpPr>
        <p:spPr>
          <a:xfrm>
            <a:off x="2142185" y="378411"/>
            <a:ext cx="4854868" cy="405863"/>
          </a:xfrm>
        </p:spPr>
        <p:txBody>
          <a:bodyPr/>
          <a:lstStyle/>
          <a:p>
            <a:pPr algn="ctr"/>
            <a:r>
              <a:rPr lang="en-US" b="0" dirty="0"/>
              <a:t>Why This Matters for Higher Education Institutions</a:t>
            </a:r>
          </a:p>
        </p:txBody>
      </p:sp>
      <p:sp>
        <p:nvSpPr>
          <p:cNvPr id="8" name="TextBox 7">
            <a:extLst>
              <a:ext uri="{FF2B5EF4-FFF2-40B4-BE49-F238E27FC236}">
                <a16:creationId xmlns:a16="http://schemas.microsoft.com/office/drawing/2014/main" id="{5086616E-D09F-763E-1117-7CF14F6B545B}"/>
              </a:ext>
            </a:extLst>
          </p:cNvPr>
          <p:cNvSpPr txBox="1"/>
          <p:nvPr/>
        </p:nvSpPr>
        <p:spPr>
          <a:xfrm>
            <a:off x="303213" y="1617787"/>
            <a:ext cx="7659101" cy="1200329"/>
          </a:xfrm>
          <a:prstGeom prst="rect">
            <a:avLst/>
          </a:prstGeom>
          <a:noFill/>
        </p:spPr>
        <p:txBody>
          <a:bodyPr wrap="square">
            <a:spAutoFit/>
          </a:bodyPr>
          <a:lstStyle/>
          <a:p>
            <a:r>
              <a:rPr lang="en-US" dirty="0"/>
              <a:t>Higher education institutions rely on stable, secure, and sustainable technology platforms to support critical academic and administrative operations. The transition from Java Applets to Java Web Start ensures that the ITS Integrator platform continues to operate reliably in modern technology environments.</a:t>
            </a:r>
          </a:p>
        </p:txBody>
      </p:sp>
      <p:sp>
        <p:nvSpPr>
          <p:cNvPr id="5" name="Rectangle 4">
            <a:extLst>
              <a:ext uri="{FF2B5EF4-FFF2-40B4-BE49-F238E27FC236}">
                <a16:creationId xmlns:a16="http://schemas.microsoft.com/office/drawing/2014/main" id="{BA38591C-85F2-3B78-44D4-9F8DBCB8E577}"/>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95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5D5D1-23A5-27E5-A084-3394F06E99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D3A0033-EEB3-13CE-20C4-2DB08E754D78}"/>
              </a:ext>
            </a:extLst>
          </p:cNvPr>
          <p:cNvPicPr>
            <a:picLocks noChangeAspect="1"/>
          </p:cNvPicPr>
          <p:nvPr/>
        </p:nvPicPr>
        <p:blipFill>
          <a:blip r:embed="rId2"/>
          <a:stretch>
            <a:fillRect/>
          </a:stretch>
        </p:blipFill>
        <p:spPr>
          <a:xfrm>
            <a:off x="0" y="1091665"/>
            <a:ext cx="3369212" cy="415572"/>
          </a:xfrm>
          <a:prstGeom prst="rect">
            <a:avLst/>
          </a:prstGeom>
        </p:spPr>
      </p:pic>
      <p:sp>
        <p:nvSpPr>
          <p:cNvPr id="2" name="Content Placeholder 1">
            <a:extLst>
              <a:ext uri="{FF2B5EF4-FFF2-40B4-BE49-F238E27FC236}">
                <a16:creationId xmlns:a16="http://schemas.microsoft.com/office/drawing/2014/main" id="{E3E5856D-757F-B17C-803A-B50DEEBD6C68}"/>
              </a:ext>
            </a:extLst>
          </p:cNvPr>
          <p:cNvSpPr>
            <a:spLocks noGrp="1"/>
          </p:cNvSpPr>
          <p:nvPr>
            <p:ph sz="quarter" idx="16"/>
          </p:nvPr>
        </p:nvSpPr>
        <p:spPr>
          <a:xfrm>
            <a:off x="303213" y="1190137"/>
            <a:ext cx="7539525" cy="3012325"/>
          </a:xfrm>
        </p:spPr>
        <p:txBody>
          <a:bodyPr/>
          <a:lstStyle/>
          <a:p>
            <a:pPr>
              <a:lnSpc>
                <a:spcPct val="100000"/>
              </a:lnSpc>
            </a:pPr>
            <a:r>
              <a:rPr lang="en-US" sz="1600" b="1" dirty="0">
                <a:solidFill>
                  <a:schemeClr val="bg1"/>
                </a:solidFill>
              </a:rPr>
              <a:t>Strategic Benefits for Institutions</a:t>
            </a:r>
          </a:p>
          <a:p>
            <a:pPr>
              <a:lnSpc>
                <a:spcPct val="100000"/>
              </a:lnSpc>
            </a:pPr>
            <a:endParaRPr lang="en-US" b="1" dirty="0"/>
          </a:p>
          <a:p>
            <a:pPr>
              <a:lnSpc>
                <a:spcPct val="100000"/>
              </a:lnSpc>
            </a:pPr>
            <a:r>
              <a:rPr lang="en-US" b="1" dirty="0"/>
              <a:t>Improved Security</a:t>
            </a:r>
            <a:br>
              <a:rPr lang="en-US" dirty="0"/>
            </a:br>
            <a:r>
              <a:rPr lang="en-US" dirty="0"/>
              <a:t>Eliminates legacy browser plugins that introduce security vulnerabilities.</a:t>
            </a:r>
          </a:p>
          <a:p>
            <a:pPr>
              <a:lnSpc>
                <a:spcPct val="100000"/>
              </a:lnSpc>
            </a:pPr>
            <a:endParaRPr lang="en-US" dirty="0"/>
          </a:p>
          <a:p>
            <a:pPr>
              <a:lnSpc>
                <a:spcPct val="100000"/>
              </a:lnSpc>
            </a:pPr>
            <a:r>
              <a:rPr lang="en-US" b="1" dirty="0"/>
              <a:t>Technology Sustainability</a:t>
            </a:r>
            <a:br>
              <a:rPr lang="en-US" dirty="0"/>
            </a:br>
            <a:r>
              <a:rPr lang="en-US" dirty="0"/>
              <a:t>Ensures compatibility with modern browsers and evolving enterprise environments.</a:t>
            </a:r>
          </a:p>
          <a:p>
            <a:pPr>
              <a:lnSpc>
                <a:spcPct val="100000"/>
              </a:lnSpc>
            </a:pPr>
            <a:endParaRPr lang="en-US" dirty="0"/>
          </a:p>
          <a:p>
            <a:pPr>
              <a:lnSpc>
                <a:spcPct val="100000"/>
              </a:lnSpc>
            </a:pPr>
            <a:r>
              <a:rPr lang="en-US" b="1" dirty="0"/>
              <a:t>Operational Stability</a:t>
            </a:r>
            <a:br>
              <a:rPr lang="en-US" dirty="0"/>
            </a:br>
            <a:r>
              <a:rPr lang="en-US" dirty="0"/>
              <a:t>Reduces reliance on browser-specific configurations such as IE compatibility mode.</a:t>
            </a:r>
          </a:p>
          <a:p>
            <a:pPr>
              <a:lnSpc>
                <a:spcPct val="100000"/>
              </a:lnSpc>
            </a:pPr>
            <a:endParaRPr lang="en-US" dirty="0"/>
          </a:p>
          <a:p>
            <a:pPr>
              <a:lnSpc>
                <a:spcPct val="100000"/>
              </a:lnSpc>
            </a:pPr>
            <a:r>
              <a:rPr lang="en-US" b="1" dirty="0"/>
              <a:t>Future Readiness</a:t>
            </a:r>
            <a:br>
              <a:rPr lang="en-US" dirty="0"/>
            </a:br>
            <a:r>
              <a:rPr lang="en-US" dirty="0"/>
              <a:t>Positions institutions to adopt upcoming platform improvements and reporting technologies.</a:t>
            </a:r>
          </a:p>
          <a:p>
            <a:pPr>
              <a:lnSpc>
                <a:spcPct val="100000"/>
              </a:lnSpc>
            </a:pPr>
            <a:endParaRPr lang="en-US" dirty="0"/>
          </a:p>
          <a:p>
            <a:pPr>
              <a:lnSpc>
                <a:spcPct val="100000"/>
              </a:lnSpc>
            </a:pPr>
            <a:r>
              <a:rPr lang="en-US" b="1" dirty="0"/>
              <a:t>Reduced IT Complexity</a:t>
            </a:r>
            <a:br>
              <a:rPr lang="en-US" dirty="0"/>
            </a:br>
            <a:r>
              <a:rPr lang="en-US" dirty="0"/>
              <a:t>Simplifies deployment and runtime management for institutional IT teams.</a:t>
            </a:r>
          </a:p>
          <a:p>
            <a:pPr>
              <a:lnSpc>
                <a:spcPct val="100000"/>
              </a:lnSpc>
            </a:pPr>
            <a:endParaRPr lang="en-US" dirty="0"/>
          </a:p>
        </p:txBody>
      </p:sp>
      <p:sp>
        <p:nvSpPr>
          <p:cNvPr id="6" name="Title 5">
            <a:extLst>
              <a:ext uri="{FF2B5EF4-FFF2-40B4-BE49-F238E27FC236}">
                <a16:creationId xmlns:a16="http://schemas.microsoft.com/office/drawing/2014/main" id="{3B0EFABF-29A8-B62A-8A59-C627505CE49D}"/>
              </a:ext>
            </a:extLst>
          </p:cNvPr>
          <p:cNvSpPr>
            <a:spLocks noGrp="1"/>
          </p:cNvSpPr>
          <p:nvPr>
            <p:ph type="title"/>
          </p:nvPr>
        </p:nvSpPr>
        <p:spPr>
          <a:xfrm>
            <a:off x="2047228" y="399514"/>
            <a:ext cx="5044782" cy="405863"/>
          </a:xfrm>
        </p:spPr>
        <p:txBody>
          <a:bodyPr/>
          <a:lstStyle/>
          <a:p>
            <a:pPr algn="ctr"/>
            <a:r>
              <a:rPr lang="en-US" b="0" dirty="0"/>
              <a:t>Why This Matters for Higher Education Institutions</a:t>
            </a:r>
          </a:p>
        </p:txBody>
      </p:sp>
      <p:sp>
        <p:nvSpPr>
          <p:cNvPr id="5" name="Rectangle 4">
            <a:extLst>
              <a:ext uri="{FF2B5EF4-FFF2-40B4-BE49-F238E27FC236}">
                <a16:creationId xmlns:a16="http://schemas.microsoft.com/office/drawing/2014/main" id="{EC9F77D3-2BF8-16E9-F145-BF8B084A80AE}"/>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435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3A1E-540D-131F-CBC6-9183B5C6703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AA5036-EAB2-97FB-C4A3-276492C3AA0C}"/>
              </a:ext>
            </a:extLst>
          </p:cNvPr>
          <p:cNvPicPr>
            <a:picLocks noChangeAspect="1"/>
          </p:cNvPicPr>
          <p:nvPr/>
        </p:nvPicPr>
        <p:blipFill>
          <a:blip r:embed="rId2"/>
          <a:stretch>
            <a:fillRect/>
          </a:stretch>
        </p:blipFill>
        <p:spPr>
          <a:xfrm>
            <a:off x="-2381" y="1731756"/>
            <a:ext cx="1962443" cy="329162"/>
          </a:xfrm>
          <a:prstGeom prst="rect">
            <a:avLst/>
          </a:prstGeom>
        </p:spPr>
      </p:pic>
      <p:sp>
        <p:nvSpPr>
          <p:cNvPr id="2" name="Content Placeholder 1">
            <a:extLst>
              <a:ext uri="{FF2B5EF4-FFF2-40B4-BE49-F238E27FC236}">
                <a16:creationId xmlns:a16="http://schemas.microsoft.com/office/drawing/2014/main" id="{92EB56AF-98CE-4B95-A18E-A90BE28DB82B}"/>
              </a:ext>
            </a:extLst>
          </p:cNvPr>
          <p:cNvSpPr>
            <a:spLocks noGrp="1"/>
          </p:cNvSpPr>
          <p:nvPr>
            <p:ph sz="quarter" idx="16"/>
          </p:nvPr>
        </p:nvSpPr>
        <p:spPr>
          <a:xfrm>
            <a:off x="300832" y="1125414"/>
            <a:ext cx="7905285" cy="3165231"/>
          </a:xfrm>
        </p:spPr>
        <p:txBody>
          <a:bodyPr/>
          <a:lstStyle/>
          <a:p>
            <a:pPr>
              <a:lnSpc>
                <a:spcPct val="100000"/>
              </a:lnSpc>
            </a:pPr>
            <a:r>
              <a:rPr lang="en-US" sz="1400" dirty="0"/>
              <a:t>The transition from Java Applets to Java Web Start represents an important milestone in the evolution of the ITS Integrator platform.</a:t>
            </a:r>
          </a:p>
          <a:p>
            <a:pPr>
              <a:lnSpc>
                <a:spcPct val="100000"/>
              </a:lnSpc>
            </a:pPr>
            <a:endParaRPr lang="en-US" sz="1400" dirty="0"/>
          </a:p>
          <a:p>
            <a:pPr>
              <a:lnSpc>
                <a:spcPct val="100000"/>
              </a:lnSpc>
            </a:pPr>
            <a:r>
              <a:rPr lang="en-US" sz="1600" b="1" dirty="0">
                <a:solidFill>
                  <a:schemeClr val="bg1"/>
                </a:solidFill>
              </a:rPr>
              <a:t>Key Outcomes</a:t>
            </a:r>
          </a:p>
          <a:p>
            <a:pPr>
              <a:lnSpc>
                <a:spcPct val="100000"/>
              </a:lnSpc>
            </a:pPr>
            <a:endParaRPr lang="en-US" sz="1400" b="1" dirty="0"/>
          </a:p>
          <a:p>
            <a:pPr marL="285750" indent="-285750">
              <a:lnSpc>
                <a:spcPct val="100000"/>
              </a:lnSpc>
              <a:buFont typeface="Arial" panose="020B0604020202020204" pitchFamily="34" charset="0"/>
              <a:buChar char="•"/>
            </a:pPr>
            <a:r>
              <a:rPr lang="en-US" sz="1400" dirty="0"/>
              <a:t>Improved security</a:t>
            </a:r>
          </a:p>
          <a:p>
            <a:pPr marL="285750" indent="-285750">
              <a:lnSpc>
                <a:spcPct val="100000"/>
              </a:lnSpc>
              <a:buFont typeface="Arial" panose="020B0604020202020204" pitchFamily="34" charset="0"/>
              <a:buChar char="•"/>
            </a:pPr>
            <a:endParaRPr lang="en-US" sz="1400" dirty="0"/>
          </a:p>
          <a:p>
            <a:pPr marL="285750" indent="-285750">
              <a:lnSpc>
                <a:spcPct val="100000"/>
              </a:lnSpc>
              <a:buFont typeface="Arial" panose="020B0604020202020204" pitchFamily="34" charset="0"/>
              <a:buChar char="•"/>
            </a:pPr>
            <a:r>
              <a:rPr lang="en-US" sz="1400" dirty="0"/>
              <a:t>Compatibility with modern technologies</a:t>
            </a:r>
          </a:p>
          <a:p>
            <a:pPr marL="285750" indent="-285750">
              <a:lnSpc>
                <a:spcPct val="100000"/>
              </a:lnSpc>
              <a:buFont typeface="Arial" panose="020B0604020202020204" pitchFamily="34" charset="0"/>
              <a:buChar char="•"/>
            </a:pPr>
            <a:endParaRPr lang="en-US" sz="1400" dirty="0"/>
          </a:p>
          <a:p>
            <a:pPr marL="285750" indent="-285750">
              <a:lnSpc>
                <a:spcPct val="100000"/>
              </a:lnSpc>
              <a:buFont typeface="Arial" panose="020B0604020202020204" pitchFamily="34" charset="0"/>
              <a:buChar char="•"/>
            </a:pPr>
            <a:r>
              <a:rPr lang="en-US" sz="1400" dirty="0"/>
              <a:t>Reduced reliance on legacy browsers</a:t>
            </a:r>
          </a:p>
          <a:p>
            <a:pPr marL="285750" indent="-285750">
              <a:lnSpc>
                <a:spcPct val="100000"/>
              </a:lnSpc>
              <a:buFont typeface="Arial" panose="020B0604020202020204" pitchFamily="34" charset="0"/>
              <a:buChar char="•"/>
            </a:pPr>
            <a:endParaRPr lang="en-US" sz="1400" dirty="0"/>
          </a:p>
          <a:p>
            <a:pPr marL="285750" indent="-285750">
              <a:lnSpc>
                <a:spcPct val="100000"/>
              </a:lnSpc>
              <a:buFont typeface="Arial" panose="020B0604020202020204" pitchFamily="34" charset="0"/>
              <a:buChar char="•"/>
            </a:pPr>
            <a:r>
              <a:rPr lang="en-US" sz="1400" dirty="0"/>
              <a:t>Greater platform stability</a:t>
            </a:r>
          </a:p>
          <a:p>
            <a:pPr>
              <a:lnSpc>
                <a:spcPct val="100000"/>
              </a:lnSpc>
            </a:pPr>
            <a:endParaRPr lang="en-US" sz="1400" dirty="0"/>
          </a:p>
          <a:p>
            <a:pPr>
              <a:lnSpc>
                <a:spcPct val="100000"/>
              </a:lnSpc>
            </a:pPr>
            <a:r>
              <a:rPr lang="en-US" sz="1400" dirty="0"/>
              <a:t>This change ensures ITS Integrator remains secure, reliable, and ready for the future.</a:t>
            </a:r>
          </a:p>
        </p:txBody>
      </p:sp>
      <p:sp>
        <p:nvSpPr>
          <p:cNvPr id="6" name="Title 5">
            <a:extLst>
              <a:ext uri="{FF2B5EF4-FFF2-40B4-BE49-F238E27FC236}">
                <a16:creationId xmlns:a16="http://schemas.microsoft.com/office/drawing/2014/main" id="{2D600830-CE54-1530-7868-0669032B61AA}"/>
              </a:ext>
            </a:extLst>
          </p:cNvPr>
          <p:cNvSpPr>
            <a:spLocks noGrp="1"/>
          </p:cNvSpPr>
          <p:nvPr>
            <p:ph type="title"/>
          </p:nvPr>
        </p:nvSpPr>
        <p:spPr>
          <a:xfrm>
            <a:off x="3425862" y="254791"/>
            <a:ext cx="2287514" cy="567520"/>
          </a:xfrm>
        </p:spPr>
        <p:txBody>
          <a:bodyPr/>
          <a:lstStyle/>
          <a:p>
            <a:pPr algn="ctr"/>
            <a:r>
              <a:rPr lang="en-US" b="0" dirty="0"/>
              <a:t>Conclusion</a:t>
            </a:r>
          </a:p>
        </p:txBody>
      </p:sp>
      <p:sp>
        <p:nvSpPr>
          <p:cNvPr id="3" name="Rectangle 2">
            <a:extLst>
              <a:ext uri="{FF2B5EF4-FFF2-40B4-BE49-F238E27FC236}">
                <a16:creationId xmlns:a16="http://schemas.microsoft.com/office/drawing/2014/main" id="{4558A256-301F-8259-FDED-DEDB00373472}"/>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06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27BE-5A7E-CD78-C1BD-2926C98157F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020965-0430-36BA-75C1-F0F6C0AF13BD}"/>
              </a:ext>
            </a:extLst>
          </p:cNvPr>
          <p:cNvSpPr>
            <a:spLocks noGrp="1"/>
          </p:cNvSpPr>
          <p:nvPr>
            <p:ph sz="quarter" idx="16"/>
          </p:nvPr>
        </p:nvSpPr>
        <p:spPr>
          <a:xfrm>
            <a:off x="619357" y="2092312"/>
            <a:ext cx="7905285" cy="963638"/>
          </a:xfrm>
        </p:spPr>
        <p:txBody>
          <a:bodyPr anchor="ctr"/>
          <a:lstStyle/>
          <a:p>
            <a:pPr algn="ctr"/>
            <a:r>
              <a:rPr lang="en-US" sz="3600" b="1" dirty="0"/>
              <a:t>Questions &amp; Discussion</a:t>
            </a:r>
            <a:endParaRPr lang="en-US" sz="3600" dirty="0"/>
          </a:p>
        </p:txBody>
      </p:sp>
      <p:sp>
        <p:nvSpPr>
          <p:cNvPr id="10" name="Rectangle 9">
            <a:extLst>
              <a:ext uri="{FF2B5EF4-FFF2-40B4-BE49-F238E27FC236}">
                <a16:creationId xmlns:a16="http://schemas.microsoft.com/office/drawing/2014/main" id="{FEB45812-1954-73E4-3BCB-1B9E3DB3834F}"/>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819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B07-DCAE-D64D-A7EF-DF31B96D92D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C9A007C-8E36-D565-9139-DCFEF353714E}"/>
              </a:ext>
            </a:extLst>
          </p:cNvPr>
          <p:cNvSpPr>
            <a:spLocks noGrp="1"/>
          </p:cNvSpPr>
          <p:nvPr>
            <p:ph type="title"/>
          </p:nvPr>
        </p:nvSpPr>
        <p:spPr>
          <a:xfrm>
            <a:off x="2812098" y="368460"/>
            <a:ext cx="3519805" cy="480568"/>
          </a:xfrm>
        </p:spPr>
        <p:txBody>
          <a:bodyPr/>
          <a:lstStyle/>
          <a:p>
            <a:pPr algn="ctr"/>
            <a:r>
              <a:rPr lang="en-ZA" b="0" dirty="0"/>
              <a:t>Feedback</a:t>
            </a:r>
            <a:endParaRPr lang="en-ZA" b="0" dirty="0">
              <a:latin typeface="+mn-lt"/>
            </a:endParaRPr>
          </a:p>
        </p:txBody>
      </p:sp>
      <p:sp>
        <p:nvSpPr>
          <p:cNvPr id="3" name="Rectangle 2">
            <a:extLst>
              <a:ext uri="{FF2B5EF4-FFF2-40B4-BE49-F238E27FC236}">
                <a16:creationId xmlns:a16="http://schemas.microsoft.com/office/drawing/2014/main" id="{1A2DAD34-C7CA-CD23-BE65-572275C8E543}"/>
              </a:ext>
            </a:extLst>
          </p:cNvPr>
          <p:cNvSpPr/>
          <p:nvPr/>
        </p:nvSpPr>
        <p:spPr>
          <a:xfrm>
            <a:off x="0" y="844500"/>
            <a:ext cx="9144000" cy="177354"/>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pic>
        <p:nvPicPr>
          <p:cNvPr id="7" name="Picture 6">
            <a:extLst>
              <a:ext uri="{FF2B5EF4-FFF2-40B4-BE49-F238E27FC236}">
                <a16:creationId xmlns:a16="http://schemas.microsoft.com/office/drawing/2014/main" id="{4D032C47-B4E9-B6B7-1D35-3F6F26BB6992}"/>
              </a:ext>
            </a:extLst>
          </p:cNvPr>
          <p:cNvPicPr>
            <a:picLocks noChangeAspect="1"/>
          </p:cNvPicPr>
          <p:nvPr/>
        </p:nvPicPr>
        <p:blipFill>
          <a:blip r:embed="rId3"/>
          <a:stretch>
            <a:fillRect/>
          </a:stretch>
        </p:blipFill>
        <p:spPr>
          <a:xfrm>
            <a:off x="3205976" y="1225162"/>
            <a:ext cx="2732049" cy="2732049"/>
          </a:xfrm>
          <a:prstGeom prst="rect">
            <a:avLst/>
          </a:prstGeom>
        </p:spPr>
      </p:pic>
    </p:spTree>
    <p:extLst>
      <p:ext uri="{BB962C8B-B14F-4D97-AF65-F5344CB8AC3E}">
        <p14:creationId xmlns:p14="http://schemas.microsoft.com/office/powerpoint/2010/main" val="808469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8AEE8D9-9006-56AC-F9BE-1BCBB2DF94C2}"/>
              </a:ext>
            </a:extLst>
          </p:cNvPr>
          <p:cNvSpPr>
            <a:spLocks noGrp="1" noChangeArrowheads="1"/>
          </p:cNvSpPr>
          <p:nvPr>
            <p:ph sz="quarter" idx="11"/>
          </p:nvPr>
        </p:nvSpPr>
        <p:spPr bwMode="auto">
          <a:xfrm>
            <a:off x="221247" y="1212536"/>
            <a:ext cx="626138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Introduction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Why the Change is Necessary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Current Architecture (Java Applets)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Technology Architecture Evolution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What is Java Web Start?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Oracle Forms 12c &amp; Java Web Start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Security Architecture Improvements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Technology Compatibility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Testing &amp; Validation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Impact on Institutions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System Requirements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Risks and Considerations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Jasper Reports Compatibility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Implementation Approach</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Technology Roadmap</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Preparing for the Transition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Support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i="0" u="none" strike="noStrike" cap="none" normalizeH="0" baseline="0" dirty="0">
                <a:ln>
                  <a:noFill/>
                </a:ln>
                <a:effectLst/>
              </a:rPr>
              <a:t>Conclusion</a:t>
            </a:r>
          </a:p>
        </p:txBody>
      </p:sp>
      <p:sp>
        <p:nvSpPr>
          <p:cNvPr id="2" name="Rectangle: Rounded Corners 1">
            <a:extLst>
              <a:ext uri="{FF2B5EF4-FFF2-40B4-BE49-F238E27FC236}">
                <a16:creationId xmlns:a16="http://schemas.microsoft.com/office/drawing/2014/main" id="{97C5CF82-0B5E-8EFB-CC24-BF17E2C80800}"/>
              </a:ext>
            </a:extLst>
          </p:cNvPr>
          <p:cNvSpPr/>
          <p:nvPr/>
        </p:nvSpPr>
        <p:spPr>
          <a:xfrm>
            <a:off x="-238138" y="812426"/>
            <a:ext cx="3117364" cy="40011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612E18C-445C-F01A-4AB9-098410B0343E}"/>
              </a:ext>
            </a:extLst>
          </p:cNvPr>
          <p:cNvSpPr txBox="1"/>
          <p:nvPr/>
        </p:nvSpPr>
        <p:spPr>
          <a:xfrm>
            <a:off x="221247" y="812426"/>
            <a:ext cx="2295242" cy="400110"/>
          </a:xfrm>
          <a:prstGeom prst="rect">
            <a:avLst/>
          </a:prstGeom>
          <a:noFill/>
        </p:spPr>
        <p:txBody>
          <a:bodyPr wrap="square">
            <a:spAutoFit/>
          </a:bodyPr>
          <a:lstStyle/>
          <a:p>
            <a:r>
              <a:rPr lang="en-GB" sz="2000" b="1" dirty="0">
                <a:solidFill>
                  <a:srgbClr val="004053"/>
                </a:solidFill>
                <a:cs typeface="Arial"/>
              </a:rPr>
              <a:t>TABLE OF CONTENT</a:t>
            </a:r>
            <a:endParaRPr lang="en-ZA" sz="2000" dirty="0">
              <a:solidFill>
                <a:srgbClr val="004053"/>
              </a:solidFill>
            </a:endParaRPr>
          </a:p>
        </p:txBody>
      </p:sp>
    </p:spTree>
    <p:extLst>
      <p:ext uri="{BB962C8B-B14F-4D97-AF65-F5344CB8AC3E}">
        <p14:creationId xmlns:p14="http://schemas.microsoft.com/office/powerpoint/2010/main" val="213965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77F5-A178-6385-4BC0-9F39E6A64233}"/>
              </a:ext>
            </a:extLst>
          </p:cNvPr>
          <p:cNvSpPr>
            <a:spLocks noGrp="1"/>
          </p:cNvSpPr>
          <p:nvPr>
            <p:ph type="title"/>
          </p:nvPr>
        </p:nvSpPr>
        <p:spPr>
          <a:xfrm>
            <a:off x="2990899" y="303261"/>
            <a:ext cx="3157439" cy="481013"/>
          </a:xfrm>
        </p:spPr>
        <p:txBody>
          <a:bodyPr/>
          <a:lstStyle/>
          <a:p>
            <a:pPr algn="ctr"/>
            <a:r>
              <a:rPr lang="en-US" b="0" dirty="0"/>
              <a:t>Presentation Synopsis</a:t>
            </a:r>
            <a:endParaRPr lang="en-GB" b="0" dirty="0"/>
          </a:p>
        </p:txBody>
      </p:sp>
      <p:sp>
        <p:nvSpPr>
          <p:cNvPr id="6" name="TextBox 5">
            <a:extLst>
              <a:ext uri="{FF2B5EF4-FFF2-40B4-BE49-F238E27FC236}">
                <a16:creationId xmlns:a16="http://schemas.microsoft.com/office/drawing/2014/main" id="{81D32AA0-021C-6DC2-DE42-2CB8F3C84F2C}"/>
              </a:ext>
            </a:extLst>
          </p:cNvPr>
          <p:cNvSpPr txBox="1"/>
          <p:nvPr/>
        </p:nvSpPr>
        <p:spPr>
          <a:xfrm>
            <a:off x="345415" y="1265287"/>
            <a:ext cx="7455119" cy="2270109"/>
          </a:xfrm>
          <a:prstGeom prst="rect">
            <a:avLst/>
          </a:prstGeom>
          <a:noFill/>
        </p:spPr>
        <p:txBody>
          <a:bodyPr wrap="square">
            <a:spAutoFit/>
          </a:bodyPr>
          <a:lstStyle/>
          <a:p>
            <a:pPr>
              <a:lnSpc>
                <a:spcPct val="150000"/>
              </a:lnSpc>
              <a:buNone/>
            </a:pPr>
            <a:r>
              <a:rPr lang="en-US" sz="1600" dirty="0"/>
              <a:t>With </a:t>
            </a:r>
            <a:r>
              <a:rPr lang="en-US" sz="1600" b="1" dirty="0"/>
              <a:t>Build 88 released in 2024</a:t>
            </a:r>
            <a:r>
              <a:rPr lang="en-US" sz="1600" dirty="0"/>
              <a:t>, Adapt IT introduced support for </a:t>
            </a:r>
            <a:r>
              <a:rPr lang="en-US" sz="1600" b="1" dirty="0"/>
              <a:t>Oracle Java Web Start (JWS)</a:t>
            </a:r>
            <a:r>
              <a:rPr lang="en-US" sz="1600" dirty="0"/>
              <a:t> as part of the ITS Integrator modernisation programme. Many institutions have already adopted JWS, while others are in the process of transitioning from legacy browser-based Java Applets. This session highlights how the move delivers a safer, faster, and future-ready ITS Integrator with minimal disruption, and why now is the right time for institutions to make the transition.</a:t>
            </a:r>
          </a:p>
        </p:txBody>
      </p:sp>
      <p:sp>
        <p:nvSpPr>
          <p:cNvPr id="3" name="Rectangle 2">
            <a:extLst>
              <a:ext uri="{FF2B5EF4-FFF2-40B4-BE49-F238E27FC236}">
                <a16:creationId xmlns:a16="http://schemas.microsoft.com/office/drawing/2014/main" id="{A8504602-ABDF-C9F0-70D7-12DBA71135F6}"/>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173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B62109-696D-B701-8FAA-8243FF83A226}"/>
              </a:ext>
            </a:extLst>
          </p:cNvPr>
          <p:cNvSpPr>
            <a:spLocks noGrp="1"/>
          </p:cNvSpPr>
          <p:nvPr>
            <p:ph sz="quarter" idx="10"/>
          </p:nvPr>
        </p:nvSpPr>
        <p:spPr>
          <a:xfrm>
            <a:off x="305594" y="1446750"/>
            <a:ext cx="8532812" cy="2914811"/>
          </a:xfrm>
        </p:spPr>
        <p:txBody>
          <a:bodyPr/>
          <a:lstStyle/>
          <a:p>
            <a:pPr>
              <a:lnSpc>
                <a:spcPct val="150000"/>
              </a:lnSpc>
            </a:pPr>
            <a:r>
              <a:rPr lang="en-US" sz="1600" dirty="0"/>
              <a:t>Modern web technologies are evolving rapidly, and legacy browser plugins are being phased out across the industry. Java Applets, once widely used to run enterprise applications within browsers, are no longer supported by modern browsers due to security vulnerabilities.</a:t>
            </a:r>
          </a:p>
          <a:p>
            <a:pPr>
              <a:lnSpc>
                <a:spcPct val="150000"/>
              </a:lnSpc>
            </a:pPr>
            <a:endParaRPr lang="en-US" sz="1600" dirty="0"/>
          </a:p>
          <a:p>
            <a:pPr>
              <a:lnSpc>
                <a:spcPct val="150000"/>
              </a:lnSpc>
            </a:pPr>
            <a:r>
              <a:rPr lang="en-US" sz="1600" dirty="0"/>
              <a:t>To ensure the continued security, reliability, and sustainability of the ITS Integrator platform, Adapt IT </a:t>
            </a:r>
            <a:r>
              <a:rPr lang="en-US" sz="1600" b="1" dirty="0"/>
              <a:t>introduced Oracle Java Web Start as part of ITS Integrator Build 88 (2024)</a:t>
            </a:r>
            <a:r>
              <a:rPr lang="en-US" sz="1600" dirty="0"/>
              <a:t> to modernise the platform and remove dependency on browser-based Java Applets.</a:t>
            </a:r>
            <a:endParaRPr lang="en-GB" sz="1600" dirty="0"/>
          </a:p>
        </p:txBody>
      </p:sp>
      <p:sp>
        <p:nvSpPr>
          <p:cNvPr id="3" name="Title 2">
            <a:extLst>
              <a:ext uri="{FF2B5EF4-FFF2-40B4-BE49-F238E27FC236}">
                <a16:creationId xmlns:a16="http://schemas.microsoft.com/office/drawing/2014/main" id="{D381BBC8-428D-D07E-1DCD-B5E50B6153B3}"/>
              </a:ext>
            </a:extLst>
          </p:cNvPr>
          <p:cNvSpPr>
            <a:spLocks noGrp="1"/>
          </p:cNvSpPr>
          <p:nvPr>
            <p:ph type="title"/>
          </p:nvPr>
        </p:nvSpPr>
        <p:spPr>
          <a:xfrm>
            <a:off x="3103496" y="272318"/>
            <a:ext cx="2937009" cy="481013"/>
          </a:xfrm>
        </p:spPr>
        <p:txBody>
          <a:bodyPr/>
          <a:lstStyle/>
          <a:p>
            <a:pPr algn="ctr"/>
            <a:r>
              <a:rPr lang="en-GB" b="0" dirty="0"/>
              <a:t>Introduction</a:t>
            </a:r>
          </a:p>
        </p:txBody>
      </p:sp>
      <p:sp>
        <p:nvSpPr>
          <p:cNvPr id="6" name="Rectangle 5">
            <a:extLst>
              <a:ext uri="{FF2B5EF4-FFF2-40B4-BE49-F238E27FC236}">
                <a16:creationId xmlns:a16="http://schemas.microsoft.com/office/drawing/2014/main" id="{7FC903D3-689E-45C7-658C-F8596B631BFE}"/>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640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C1B0F0-F731-354D-94D0-EABDDEE2DF74}"/>
              </a:ext>
            </a:extLst>
          </p:cNvPr>
          <p:cNvSpPr/>
          <p:nvPr/>
        </p:nvSpPr>
        <p:spPr>
          <a:xfrm>
            <a:off x="0" y="1441939"/>
            <a:ext cx="3629465" cy="36576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18CE4DC7-F918-84A6-B109-A7747C092C9A}"/>
              </a:ext>
            </a:extLst>
          </p:cNvPr>
          <p:cNvSpPr>
            <a:spLocks noGrp="1"/>
          </p:cNvSpPr>
          <p:nvPr>
            <p:ph sz="quarter" idx="10"/>
          </p:nvPr>
        </p:nvSpPr>
        <p:spPr>
          <a:xfrm>
            <a:off x="1069902" y="1558716"/>
            <a:ext cx="4086225" cy="2627204"/>
          </a:xfrm>
        </p:spPr>
        <p:txBody>
          <a:bodyPr/>
          <a:lstStyle/>
          <a:p>
            <a:r>
              <a:rPr lang="en-US" sz="1800" b="1" dirty="0">
                <a:solidFill>
                  <a:schemeClr val="bg1"/>
                </a:solidFill>
              </a:rPr>
              <a:t>This session will cover:</a:t>
            </a:r>
          </a:p>
          <a:p>
            <a:endParaRPr lang="en-US" sz="1400" b="1" dirty="0"/>
          </a:p>
          <a:p>
            <a:pPr marL="285750" indent="-285750">
              <a:buFont typeface="Arial" panose="020B0604020202020204" pitchFamily="34" charset="0"/>
              <a:buChar char="•"/>
            </a:pPr>
            <a:r>
              <a:rPr lang="en-US" sz="1400" dirty="0"/>
              <a:t>Why Java Applets are being retired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Limitations of the current browser-based approach</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What Java Web Start is and how it works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Security and technology improvements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Impact on institutions and users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Implementation considerations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Adapt IT’s rollout plan</a:t>
            </a:r>
          </a:p>
          <a:p>
            <a:endParaRPr lang="en-GB" dirty="0"/>
          </a:p>
        </p:txBody>
      </p:sp>
      <p:sp>
        <p:nvSpPr>
          <p:cNvPr id="4" name="Title 3">
            <a:extLst>
              <a:ext uri="{FF2B5EF4-FFF2-40B4-BE49-F238E27FC236}">
                <a16:creationId xmlns:a16="http://schemas.microsoft.com/office/drawing/2014/main" id="{33397D75-8B3C-4633-B58F-F2E0875FCD82}"/>
              </a:ext>
            </a:extLst>
          </p:cNvPr>
          <p:cNvSpPr>
            <a:spLocks noGrp="1"/>
          </p:cNvSpPr>
          <p:nvPr>
            <p:ph type="title"/>
          </p:nvPr>
        </p:nvSpPr>
        <p:spPr>
          <a:xfrm>
            <a:off x="2995576" y="303261"/>
            <a:ext cx="3148086" cy="481013"/>
          </a:xfrm>
        </p:spPr>
        <p:txBody>
          <a:bodyPr/>
          <a:lstStyle/>
          <a:p>
            <a:pPr algn="ctr"/>
            <a:r>
              <a:rPr lang="en-US" b="0" dirty="0"/>
              <a:t>Presentation Overview</a:t>
            </a:r>
            <a:endParaRPr lang="en-GB" b="0" dirty="0"/>
          </a:p>
        </p:txBody>
      </p:sp>
      <p:sp>
        <p:nvSpPr>
          <p:cNvPr id="6" name="Rectangle 5">
            <a:extLst>
              <a:ext uri="{FF2B5EF4-FFF2-40B4-BE49-F238E27FC236}">
                <a16:creationId xmlns:a16="http://schemas.microsoft.com/office/drawing/2014/main" id="{D9919D76-C284-FB66-9F0C-BFB32795348A}"/>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0807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FFFF6-D31A-2A4A-5CC3-441615153603}"/>
              </a:ext>
            </a:extLst>
          </p:cNvPr>
          <p:cNvSpPr>
            <a:spLocks noGrp="1"/>
          </p:cNvSpPr>
          <p:nvPr>
            <p:ph sz="quarter" idx="10"/>
          </p:nvPr>
        </p:nvSpPr>
        <p:spPr>
          <a:xfrm>
            <a:off x="305594" y="1502446"/>
            <a:ext cx="6684350" cy="2627204"/>
          </a:xfrm>
        </p:spPr>
        <p:txBody>
          <a:bodyPr/>
          <a:lstStyle/>
          <a:p>
            <a:pPr>
              <a:lnSpc>
                <a:spcPct val="100000"/>
              </a:lnSpc>
            </a:pPr>
            <a:r>
              <a:rPr lang="en-US" sz="1600" dirty="0"/>
              <a:t>Modern browsers have permanently removed support for Java Applets due to security vulnerabilities and architectural limitations.</a:t>
            </a:r>
          </a:p>
          <a:p>
            <a:pPr>
              <a:lnSpc>
                <a:spcPct val="100000"/>
              </a:lnSpc>
            </a:pPr>
            <a:endParaRPr lang="en-US" sz="1600" dirty="0"/>
          </a:p>
          <a:p>
            <a:pPr>
              <a:lnSpc>
                <a:spcPct val="100000"/>
              </a:lnSpc>
            </a:pPr>
            <a:r>
              <a:rPr lang="en-US" sz="1600" dirty="0"/>
              <a:t>Institutions have been able to temporarily continue using Oracle Forms through Microsoft Edge Internet Explorer compatibility mode, but this approach is no longer sustainable.</a:t>
            </a:r>
          </a:p>
          <a:p>
            <a:pPr>
              <a:lnSpc>
                <a:spcPct val="100000"/>
              </a:lnSpc>
            </a:pPr>
            <a:endParaRPr lang="en-US" sz="1600" dirty="0"/>
          </a:p>
          <a:p>
            <a:pPr>
              <a:lnSpc>
                <a:spcPct val="100000"/>
              </a:lnSpc>
            </a:pPr>
            <a:r>
              <a:rPr lang="en-US" sz="1600" dirty="0"/>
              <a:t>The industry is moving toward plugin-free browser architectures, requiring modern alternatives.</a:t>
            </a:r>
          </a:p>
          <a:p>
            <a:pPr>
              <a:lnSpc>
                <a:spcPct val="100000"/>
              </a:lnSpc>
            </a:pPr>
            <a:endParaRPr lang="en-GB" dirty="0"/>
          </a:p>
        </p:txBody>
      </p:sp>
      <p:sp>
        <p:nvSpPr>
          <p:cNvPr id="5" name="Title 4">
            <a:extLst>
              <a:ext uri="{FF2B5EF4-FFF2-40B4-BE49-F238E27FC236}">
                <a16:creationId xmlns:a16="http://schemas.microsoft.com/office/drawing/2014/main" id="{0F8C2DAC-1C03-F20A-DC3B-66FBA9A7DD7E}"/>
              </a:ext>
            </a:extLst>
          </p:cNvPr>
          <p:cNvSpPr>
            <a:spLocks noGrp="1"/>
          </p:cNvSpPr>
          <p:nvPr>
            <p:ph type="title"/>
          </p:nvPr>
        </p:nvSpPr>
        <p:spPr>
          <a:xfrm>
            <a:off x="2956920" y="303261"/>
            <a:ext cx="3225397" cy="481013"/>
          </a:xfrm>
        </p:spPr>
        <p:txBody>
          <a:bodyPr/>
          <a:lstStyle/>
          <a:p>
            <a:pPr algn="ctr"/>
            <a:r>
              <a:rPr lang="en-US" b="0" dirty="0"/>
              <a:t>Why the Change Is Necessary</a:t>
            </a:r>
            <a:endParaRPr lang="en-GB" b="0" dirty="0"/>
          </a:p>
        </p:txBody>
      </p:sp>
      <p:sp>
        <p:nvSpPr>
          <p:cNvPr id="3" name="Rectangle 2">
            <a:extLst>
              <a:ext uri="{FF2B5EF4-FFF2-40B4-BE49-F238E27FC236}">
                <a16:creationId xmlns:a16="http://schemas.microsoft.com/office/drawing/2014/main" id="{BE05ABD0-8B96-5A74-E563-FF3E39245AC4}"/>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91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674F0C-6A19-F129-2906-9EFB00045FE6}"/>
              </a:ext>
            </a:extLst>
          </p:cNvPr>
          <p:cNvSpPr/>
          <p:nvPr/>
        </p:nvSpPr>
        <p:spPr>
          <a:xfrm>
            <a:off x="4389120" y="1406768"/>
            <a:ext cx="4754880" cy="295423"/>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89E3BB39-261C-68DA-6B73-BE7228662973}"/>
              </a:ext>
            </a:extLst>
          </p:cNvPr>
          <p:cNvSpPr>
            <a:spLocks noGrp="1"/>
          </p:cNvSpPr>
          <p:nvPr>
            <p:ph sz="quarter" idx="12"/>
          </p:nvPr>
        </p:nvSpPr>
        <p:spPr>
          <a:xfrm>
            <a:off x="4691259" y="1474913"/>
            <a:ext cx="3918169" cy="2627204"/>
          </a:xfrm>
        </p:spPr>
        <p:txBody>
          <a:bodyPr/>
          <a:lstStyle/>
          <a:p>
            <a:r>
              <a:rPr lang="en-US" sz="1600" b="1" dirty="0">
                <a:solidFill>
                  <a:schemeClr val="bg1"/>
                </a:solidFill>
              </a:rPr>
              <a:t>Challenges</a:t>
            </a:r>
          </a:p>
          <a:p>
            <a:endParaRPr lang="en-US" b="1" dirty="0"/>
          </a:p>
          <a:p>
            <a:pPr marL="171450" indent="-171450">
              <a:buFont typeface="Arial" panose="020B0604020202020204" pitchFamily="34" charset="0"/>
              <a:buChar char="•"/>
            </a:pPr>
            <a:r>
              <a:rPr lang="en-US" dirty="0"/>
              <a:t>Dependence on legacy browser plugins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Increasing security risks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Limited compatibility with modern browsers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Difficult to maintain in enterprise environments</a:t>
            </a:r>
          </a:p>
          <a:p>
            <a:endParaRPr lang="en-GB" dirty="0"/>
          </a:p>
        </p:txBody>
      </p:sp>
      <p:sp>
        <p:nvSpPr>
          <p:cNvPr id="6" name="Title 5">
            <a:extLst>
              <a:ext uri="{FF2B5EF4-FFF2-40B4-BE49-F238E27FC236}">
                <a16:creationId xmlns:a16="http://schemas.microsoft.com/office/drawing/2014/main" id="{30C99D6B-5C95-2A09-2826-D281524E04EF}"/>
              </a:ext>
            </a:extLst>
          </p:cNvPr>
          <p:cNvSpPr>
            <a:spLocks noGrp="1"/>
          </p:cNvSpPr>
          <p:nvPr>
            <p:ph type="title"/>
          </p:nvPr>
        </p:nvSpPr>
        <p:spPr>
          <a:xfrm>
            <a:off x="2769333" y="303261"/>
            <a:ext cx="3600572" cy="481013"/>
          </a:xfrm>
        </p:spPr>
        <p:txBody>
          <a:bodyPr/>
          <a:lstStyle/>
          <a:p>
            <a:pPr algn="ctr"/>
            <a:r>
              <a:rPr lang="en-US" b="0" dirty="0"/>
              <a:t>Old Architecture (Java Applets)</a:t>
            </a:r>
            <a:endParaRPr lang="en-GB" b="0" dirty="0"/>
          </a:p>
        </p:txBody>
      </p:sp>
      <p:pic>
        <p:nvPicPr>
          <p:cNvPr id="2050" name="Picture 2">
            <a:extLst>
              <a:ext uri="{FF2B5EF4-FFF2-40B4-BE49-F238E27FC236}">
                <a16:creationId xmlns:a16="http://schemas.microsoft.com/office/drawing/2014/main" id="{D53CCE4C-BAF2-3B26-E572-A320BD47199D}"/>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206440" y="1157574"/>
            <a:ext cx="2222500" cy="3021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E67966-B6CC-0805-30BC-134745C55419}"/>
              </a:ext>
            </a:extLst>
          </p:cNvPr>
          <p:cNvSpPr txBox="1"/>
          <p:nvPr/>
        </p:nvSpPr>
        <p:spPr>
          <a:xfrm>
            <a:off x="794825" y="4299092"/>
            <a:ext cx="4572000" cy="215444"/>
          </a:xfrm>
          <a:prstGeom prst="rect">
            <a:avLst/>
          </a:prstGeom>
          <a:noFill/>
        </p:spPr>
        <p:txBody>
          <a:bodyPr wrap="square">
            <a:spAutoFit/>
          </a:bodyPr>
          <a:lstStyle/>
          <a:p>
            <a:r>
              <a:rPr lang="en-US" sz="800" b="1" i="1" dirty="0"/>
              <a:t>Legacy ITS Integrator architecture relied on browser-embedded Java Applets to launch Oracle Forms.</a:t>
            </a:r>
          </a:p>
        </p:txBody>
      </p:sp>
      <p:sp>
        <p:nvSpPr>
          <p:cNvPr id="7" name="Rectangle 6">
            <a:extLst>
              <a:ext uri="{FF2B5EF4-FFF2-40B4-BE49-F238E27FC236}">
                <a16:creationId xmlns:a16="http://schemas.microsoft.com/office/drawing/2014/main" id="{337400A7-3241-7E73-6CFF-D1B940FBA2A3}"/>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29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2FD834-D7F6-84CE-2D79-5B9F823BAC3C}"/>
              </a:ext>
            </a:extLst>
          </p:cNvPr>
          <p:cNvSpPr/>
          <p:nvPr/>
        </p:nvSpPr>
        <p:spPr>
          <a:xfrm>
            <a:off x="-49237" y="2672862"/>
            <a:ext cx="2243797" cy="30948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B252B50-B846-FF56-22AF-A4ED46CEB188}"/>
              </a:ext>
            </a:extLst>
          </p:cNvPr>
          <p:cNvSpPr>
            <a:spLocks noGrp="1"/>
          </p:cNvSpPr>
          <p:nvPr>
            <p:ph sz="quarter" idx="17"/>
          </p:nvPr>
        </p:nvSpPr>
        <p:spPr>
          <a:xfrm>
            <a:off x="303212" y="2740275"/>
            <a:ext cx="2854985" cy="1167774"/>
          </a:xfrm>
        </p:spPr>
        <p:txBody>
          <a:bodyPr/>
          <a:lstStyle/>
          <a:p>
            <a:r>
              <a:rPr lang="en-US" sz="1600" b="1" dirty="0">
                <a:solidFill>
                  <a:schemeClr val="bg1"/>
                </a:solidFill>
              </a:rPr>
              <a:t>Key Improvements</a:t>
            </a:r>
          </a:p>
          <a:p>
            <a:endParaRPr lang="en-US" b="1" dirty="0"/>
          </a:p>
          <a:p>
            <a:pPr marL="171450" indent="-171450">
              <a:lnSpc>
                <a:spcPct val="150000"/>
              </a:lnSpc>
              <a:buFont typeface="Arial" panose="020B0604020202020204" pitchFamily="34" charset="0"/>
              <a:buChar char="•"/>
            </a:pPr>
            <a:r>
              <a:rPr lang="en-US" dirty="0"/>
              <a:t>Browser independence</a:t>
            </a:r>
          </a:p>
          <a:p>
            <a:pPr marL="171450" indent="-171450">
              <a:lnSpc>
                <a:spcPct val="150000"/>
              </a:lnSpc>
              <a:buFont typeface="Arial" panose="020B0604020202020204" pitchFamily="34" charset="0"/>
              <a:buChar char="•"/>
            </a:pPr>
            <a:r>
              <a:rPr lang="en-US" dirty="0"/>
              <a:t>Reduced security exposure</a:t>
            </a:r>
          </a:p>
          <a:p>
            <a:pPr marL="171450" indent="-171450">
              <a:lnSpc>
                <a:spcPct val="150000"/>
              </a:lnSpc>
              <a:buFont typeface="Arial" panose="020B0604020202020204" pitchFamily="34" charset="0"/>
              <a:buChar char="•"/>
            </a:pPr>
            <a:r>
              <a:rPr lang="en-US" dirty="0"/>
              <a:t> Improved stability and performance</a:t>
            </a:r>
          </a:p>
          <a:p>
            <a:endParaRPr lang="en-GB" dirty="0"/>
          </a:p>
        </p:txBody>
      </p:sp>
      <p:sp>
        <p:nvSpPr>
          <p:cNvPr id="4" name="Title 3">
            <a:extLst>
              <a:ext uri="{FF2B5EF4-FFF2-40B4-BE49-F238E27FC236}">
                <a16:creationId xmlns:a16="http://schemas.microsoft.com/office/drawing/2014/main" id="{C51303DA-6B26-292F-0069-07FC4DD61840}"/>
              </a:ext>
            </a:extLst>
          </p:cNvPr>
          <p:cNvSpPr>
            <a:spLocks noGrp="1"/>
          </p:cNvSpPr>
          <p:nvPr>
            <p:ph type="title"/>
          </p:nvPr>
        </p:nvSpPr>
        <p:spPr>
          <a:xfrm>
            <a:off x="2795330" y="303261"/>
            <a:ext cx="3548576" cy="481013"/>
          </a:xfrm>
        </p:spPr>
        <p:txBody>
          <a:bodyPr/>
          <a:lstStyle/>
          <a:p>
            <a:pPr algn="ctr"/>
            <a:r>
              <a:rPr lang="en-US" b="0" dirty="0"/>
              <a:t>Technology Architecture Evolution</a:t>
            </a:r>
            <a:endParaRPr lang="en-GB" b="0" dirty="0"/>
          </a:p>
        </p:txBody>
      </p:sp>
      <p:pic>
        <p:nvPicPr>
          <p:cNvPr id="3074" name="Picture 2">
            <a:extLst>
              <a:ext uri="{FF2B5EF4-FFF2-40B4-BE49-F238E27FC236}">
                <a16:creationId xmlns:a16="http://schemas.microsoft.com/office/drawing/2014/main" id="{CEA143EE-E378-4807-0F58-748DFABFBCF8}"/>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303212" y="1538922"/>
            <a:ext cx="8532812" cy="6419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5BBEC1-C0BF-5C25-853E-0FD6384D73DD}"/>
              </a:ext>
            </a:extLst>
          </p:cNvPr>
          <p:cNvSpPr txBox="1"/>
          <p:nvPr/>
        </p:nvSpPr>
        <p:spPr>
          <a:xfrm>
            <a:off x="303212" y="2336036"/>
            <a:ext cx="6499274" cy="230832"/>
          </a:xfrm>
          <a:prstGeom prst="rect">
            <a:avLst/>
          </a:prstGeom>
          <a:noFill/>
        </p:spPr>
        <p:txBody>
          <a:bodyPr wrap="square">
            <a:spAutoFit/>
          </a:bodyPr>
          <a:lstStyle/>
          <a:p>
            <a:r>
              <a:rPr lang="en-US" sz="900" b="1" i="1" dirty="0"/>
              <a:t>Java Web Start launches Oracle Forms outside the browser, eliminating legacy plugin dependencies.</a:t>
            </a:r>
          </a:p>
        </p:txBody>
      </p:sp>
      <p:sp>
        <p:nvSpPr>
          <p:cNvPr id="8" name="TextBox 7">
            <a:extLst>
              <a:ext uri="{FF2B5EF4-FFF2-40B4-BE49-F238E27FC236}">
                <a16:creationId xmlns:a16="http://schemas.microsoft.com/office/drawing/2014/main" id="{B20B510A-CDB6-41BE-CD8E-D2AE78B80D66}"/>
              </a:ext>
            </a:extLst>
          </p:cNvPr>
          <p:cNvSpPr txBox="1"/>
          <p:nvPr/>
        </p:nvSpPr>
        <p:spPr>
          <a:xfrm>
            <a:off x="204737" y="1077257"/>
            <a:ext cx="8439859" cy="461665"/>
          </a:xfrm>
          <a:prstGeom prst="rect">
            <a:avLst/>
          </a:prstGeom>
          <a:noFill/>
        </p:spPr>
        <p:txBody>
          <a:bodyPr wrap="square">
            <a:spAutoFit/>
          </a:bodyPr>
          <a:lstStyle/>
          <a:p>
            <a:r>
              <a:rPr lang="en-US" sz="1200" dirty="0"/>
              <a:t>The ITS Integrator is transitioning from browser-embedded Java execution to desktop-based Java application launch using Java Web Start.</a:t>
            </a:r>
          </a:p>
        </p:txBody>
      </p:sp>
      <p:sp>
        <p:nvSpPr>
          <p:cNvPr id="5" name="Rectangle 4">
            <a:extLst>
              <a:ext uri="{FF2B5EF4-FFF2-40B4-BE49-F238E27FC236}">
                <a16:creationId xmlns:a16="http://schemas.microsoft.com/office/drawing/2014/main" id="{7401EC20-B06F-6E7B-75D2-0DF80B837672}"/>
              </a:ext>
            </a:extLst>
          </p:cNvPr>
          <p:cNvSpPr/>
          <p:nvPr/>
        </p:nvSpPr>
        <p:spPr>
          <a:xfrm>
            <a:off x="-2381" y="784274"/>
            <a:ext cx="9144000" cy="11957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6200166"/>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909eae01204ee896d09504bb42c031bc">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4f68d87158b0bf25b671bc8c501d466c"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7EFF5C60-4BAE-436A-B6F1-CD76162EE2BE}"/>
</file>

<file path=customXml/itemProps2.xml><?xml version="1.0" encoding="utf-8"?>
<ds:datastoreItem xmlns:ds="http://schemas.openxmlformats.org/officeDocument/2006/customXml" ds:itemID="{EE2DD197-F454-4E63-B47B-09B7F27B1C1E}"/>
</file>

<file path=customXml/itemProps3.xml><?xml version="1.0" encoding="utf-8"?>
<ds:datastoreItem xmlns:ds="http://schemas.openxmlformats.org/officeDocument/2006/customXml" ds:itemID="{BAF736C1-4B41-4E61-98FE-0FD0D3DCC72C}"/>
</file>

<file path=docProps/app.xml><?xml version="1.0" encoding="utf-8"?>
<Properties xmlns="http://schemas.openxmlformats.org/officeDocument/2006/extended-properties" xmlns:vt="http://schemas.openxmlformats.org/officeDocument/2006/docPropsVTypes">
  <Template>Office Theme 2013 - 2022</Template>
  <TotalTime>0</TotalTime>
  <Words>1437</Words>
  <Application>Microsoft Office PowerPoint</Application>
  <PresentationFormat>Custom</PresentationFormat>
  <Paragraphs>269</Paragraphs>
  <Slides>26</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26</vt:i4>
      </vt:variant>
    </vt:vector>
  </HeadingPairs>
  <TitlesOfParts>
    <vt:vector size="31" baseType="lpstr">
      <vt:lpstr>Arial</vt:lpstr>
      <vt:lpstr>Calibri</vt:lpstr>
      <vt:lpstr>Title Slides</vt:lpstr>
      <vt:lpstr>Index Slides</vt:lpstr>
      <vt:lpstr>Content Slides</vt:lpstr>
      <vt:lpstr>Securing the Future of ITS Integrator Moving from Browser-Based Applets to Java Web Start</vt:lpstr>
      <vt:lpstr>DISCLAIMER</vt:lpstr>
      <vt:lpstr>PowerPoint Presentation</vt:lpstr>
      <vt:lpstr>Presentation Synopsis</vt:lpstr>
      <vt:lpstr>Introduction</vt:lpstr>
      <vt:lpstr>Presentation Overview</vt:lpstr>
      <vt:lpstr>Why the Change Is Necessary</vt:lpstr>
      <vt:lpstr>Old Architecture (Java Applets)</vt:lpstr>
      <vt:lpstr>Technology Architecture Evolution</vt:lpstr>
      <vt:lpstr>What is Java Web Start?</vt:lpstr>
      <vt:lpstr>Security Architecture Improvements &amp; Technology Compatibility </vt:lpstr>
      <vt:lpstr>Testing &amp; Validation</vt:lpstr>
      <vt:lpstr>Impact on Your Institution </vt:lpstr>
      <vt:lpstr>System Requirements</vt:lpstr>
      <vt:lpstr>PowerPoint Presentation</vt:lpstr>
      <vt:lpstr>Jasper Reports Consideration</vt:lpstr>
      <vt:lpstr>Implementation Approach</vt:lpstr>
      <vt:lpstr>Technology Roadmap</vt:lpstr>
      <vt:lpstr>Preparing for the Transition</vt:lpstr>
      <vt:lpstr>Support</vt:lpstr>
      <vt:lpstr>Why This Matters for Higher Education Institutions</vt:lpstr>
      <vt:lpstr>Why This Matters for Higher Education Institutions</vt:lpstr>
      <vt:lpstr>Conclusion</vt:lpstr>
      <vt:lpstr>PowerPoint Presentation</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194</cp:revision>
  <dcterms:created xsi:type="dcterms:W3CDTF">2023-07-06T09:53:04Z</dcterms:created>
  <dcterms:modified xsi:type="dcterms:W3CDTF">2026-03-14T21:16:39Z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