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7" r:id="rId3"/>
    <p:sldId id="316" r:id="rId4"/>
    <p:sldId id="319" r:id="rId5"/>
    <p:sldId id="320" r:id="rId6"/>
    <p:sldId id="321" r:id="rId7"/>
    <p:sldId id="328" r:id="rId8"/>
    <p:sldId id="329" r:id="rId9"/>
    <p:sldId id="331" r:id="rId10"/>
    <p:sldId id="332" r:id="rId11"/>
    <p:sldId id="330" r:id="rId12"/>
    <p:sldId id="335" r:id="rId13"/>
    <p:sldId id="336" r:id="rId14"/>
    <p:sldId id="323" r:id="rId15"/>
    <p:sldId id="339" r:id="rId16"/>
    <p:sldId id="337" r:id="rId17"/>
    <p:sldId id="338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40AA96-35AD-4625-9C8F-C0B4CF8D7901}">
          <p14:sldIdLst>
            <p14:sldId id="256"/>
            <p14:sldId id="317"/>
            <p14:sldId id="316"/>
            <p14:sldId id="319"/>
            <p14:sldId id="320"/>
            <p14:sldId id="321"/>
            <p14:sldId id="328"/>
            <p14:sldId id="329"/>
            <p14:sldId id="331"/>
            <p14:sldId id="332"/>
            <p14:sldId id="330"/>
            <p14:sldId id="335"/>
            <p14:sldId id="336"/>
            <p14:sldId id="323"/>
            <p14:sldId id="339"/>
            <p14:sldId id="337"/>
            <p14:sldId id="338"/>
          </p14:sldIdLst>
        </p14:section>
        <p14:section name="Untitled Section" id="{9D0A4394-F0D5-4FBE-9B86-14BFF2714B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ebele, Norman" initials="LN" lastIdx="1" clrIdx="0">
    <p:extLst>
      <p:ext uri="{19B8F6BF-5375-455C-9EA6-DF929625EA0E}">
        <p15:presenceInfo xmlns:p15="http://schemas.microsoft.com/office/powerpoint/2012/main" userId="S-1-5-21-3609603108-1746447336-618198768-7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3351"/>
    <a:srgbClr val="C8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4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1E063-BDC1-458E-9143-C9F636C9914D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F9706-5CA4-46AF-834B-31CC20F401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7736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482DE-17B7-43C2-AB9D-4281EE6317D5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56462-59CB-4E83-89B5-ECEAB3447B7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470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56462-59CB-4E83-89B5-ECEAB3447B72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485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961-0797-49A9-AB81-2C9CE807C934}" type="datetime1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05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83AF-AE03-47B2-9319-526B47D8D7EF}" type="datetime1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309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D7E8-3718-487B-9506-A882F21D7AEE}" type="datetime1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58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91BB-EDA3-4A99-BEEC-4B5C3FCF66E5}" type="datetime1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587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D516-A39F-4066-9818-9FD1EB38C294}" type="datetime1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648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43EC-8539-4DC9-8E27-98453C7F91DF}" type="datetime1">
              <a:rPr lang="en-ZA" smtClean="0"/>
              <a:t>2026/03/15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088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1AA4-4FBA-4C32-A2A8-DC5B07C2812D}" type="datetime1">
              <a:rPr lang="en-ZA" smtClean="0"/>
              <a:t>2026/03/15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28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AC2B-4774-435C-9D40-1B1110B71D91}" type="datetime1">
              <a:rPr lang="en-ZA" smtClean="0"/>
              <a:t>2026/03/15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796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B380-D694-4FDE-BA17-9B7EFF1C050D}" type="datetime1">
              <a:rPr lang="en-ZA" smtClean="0"/>
              <a:t>2026/03/15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57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59BF-CDC3-4778-9259-C91E91EF8115}" type="datetime1">
              <a:rPr lang="en-ZA" smtClean="0"/>
              <a:t>2026/03/15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659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385-A76D-4408-953F-6E6695BCBAA1}" type="datetime1">
              <a:rPr lang="en-ZA" smtClean="0"/>
              <a:t>2026/03/15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663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4119-17B7-489B-B07D-AF8009B7E2D6}" type="datetime1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636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28" y="4149080"/>
            <a:ext cx="4896544" cy="163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DETERMINANTS INFLUENCING FIRST-YEAR STUDENTS’ ACADEMIC PROGRAMME CHOICES IN SOUTH AFRICAN UNIVERSITIES.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dirty="0"/>
              <a:t>Presenter: </a:t>
            </a:r>
            <a:r>
              <a:rPr dirty="0" err="1"/>
              <a:t>Ms</a:t>
            </a:r>
            <a:r>
              <a:rPr dirty="0"/>
              <a:t> Felicity Mathye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9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943B-5A6A-6592-1F6D-41B1DB9B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prstClr val="black"/>
                </a:solidFill>
                <a:latin typeface="Calibri"/>
              </a:rPr>
              <a:t>Provincial Distribution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4E08-426D-7858-810E-16D0002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Mathye FK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B07C6-08EF-CDCF-CADA-7A84D214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10</a:t>
            </a:fld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EAE109-71DA-FC13-CFD4-1524C276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261684"/>
            <a:ext cx="8496944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4F23-6C6A-69DC-BDAE-C858B3DF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91380"/>
          </a:xfrm>
        </p:spPr>
        <p:txBody>
          <a:bodyPr/>
          <a:lstStyle/>
          <a:p>
            <a:r>
              <a:rPr lang="en-ZA" dirty="0">
                <a:solidFill>
                  <a:prstClr val="black"/>
                </a:solidFill>
                <a:latin typeface="Calibri"/>
              </a:rPr>
              <a:t>Results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BD5-A7D0-7A70-737E-94F12E0E3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166018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lvl="1" defTabSz="457200">
              <a:buFont typeface="Arial"/>
              <a:buChar char="–"/>
              <a:defRPr/>
            </a:pPr>
            <a:r>
              <a:rPr lang="en-GB" sz="2600" dirty="0">
                <a:solidFill>
                  <a:prstClr val="black"/>
                </a:solidFill>
              </a:rPr>
              <a:t>Majority aged 18–24; predominantly Black/African students.</a:t>
            </a:r>
          </a:p>
          <a:p>
            <a:pPr marL="457200" lvl="1" indent="0" defTabSz="457200">
              <a:buNone/>
              <a:defRPr/>
            </a:pPr>
            <a:endParaRPr lang="en-GB" sz="26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sz="2600" dirty="0">
                <a:solidFill>
                  <a:prstClr val="black"/>
                </a:solidFill>
              </a:rPr>
              <a:t>Most respondents reported moderate parental influence ('Somewhat’).</a:t>
            </a:r>
          </a:p>
          <a:p>
            <a:pPr marL="457200" lvl="1" indent="0" defTabSz="457200">
              <a:buNone/>
              <a:defRPr/>
            </a:pPr>
            <a:endParaRPr lang="en-GB" sz="26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sz="2600" dirty="0">
                <a:solidFill>
                  <a:prstClr val="black"/>
                </a:solidFill>
              </a:rPr>
              <a:t>Supportive parental guidance enhances confidence and alignment.</a:t>
            </a:r>
          </a:p>
          <a:p>
            <a:pPr marL="457200" lvl="1" indent="0" defTabSz="457200">
              <a:buNone/>
              <a:defRPr/>
            </a:pPr>
            <a:endParaRPr lang="en-GB" sz="26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sz="2600" dirty="0">
                <a:solidFill>
                  <a:prstClr val="black"/>
                </a:solidFill>
              </a:rPr>
              <a:t>High willingness to change study choice reflects evolving academic identity.</a:t>
            </a:r>
          </a:p>
          <a:p>
            <a:pPr marL="457200" lvl="1" indent="0" defTabSz="457200">
              <a:buNone/>
              <a:defRPr/>
            </a:pPr>
            <a:endParaRPr lang="en-GB" sz="26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sz="2600" dirty="0">
                <a:solidFill>
                  <a:prstClr val="black"/>
                </a:solidFill>
              </a:rPr>
              <a:t>Institutional preference influenced by affordability, proximity, and reputation</a:t>
            </a:r>
            <a:r>
              <a:rPr lang="en-GB" sz="26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24A3E-2234-EE72-CDDA-0593B7BA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Mathye FK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2E8B3-2997-95C7-B2BA-2BB59D2C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382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C520-0D9F-531E-CF3E-F5B02803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11" y="48941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prstClr val="black"/>
                </a:solidFill>
                <a:latin typeface="Calibri"/>
              </a:rPr>
              <a:t>Practical Implications for Student Administrators</a:t>
            </a:r>
            <a:br>
              <a:rPr lang="en-GB" sz="4000" dirty="0">
                <a:solidFill>
                  <a:prstClr val="black"/>
                </a:solidFill>
                <a:latin typeface="Calibri"/>
              </a:rPr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94B7B-A2B4-DF46-CB87-6EAC7B3B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624013"/>
            <a:ext cx="10972800" cy="4525963"/>
          </a:xfrm>
        </p:spPr>
        <p:txBody>
          <a:bodyPr>
            <a:normAutofit/>
          </a:bodyPr>
          <a:lstStyle/>
          <a:p>
            <a:pPr lvl="1" defTabSz="457200">
              <a:buFont typeface="Arial"/>
              <a:buChar char="–"/>
              <a:defRPr/>
            </a:pPr>
            <a:r>
              <a:rPr lang="en-ZA" sz="20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Z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sing ERP (Enterprise Resource Planning) tools to strengthen mentoring and advising</a:t>
            </a:r>
          </a:p>
          <a:p>
            <a:pPr marL="457200" lvl="1" indent="0" defTabSz="457200">
              <a:buNone/>
              <a:defRPr/>
            </a:pPr>
            <a:endParaRPr lang="en-Z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0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Z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mprove career guidance and parental involvement (communication tools - 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keeping parents and guardians informed and involved in students’ academic journeys)</a:t>
            </a:r>
          </a:p>
          <a:p>
            <a:pPr lvl="1" defTabSz="457200">
              <a:buFont typeface="Arial"/>
              <a:buChar char="–"/>
              <a:defRPr/>
            </a:pPr>
            <a:endParaRPr lang="en-Z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0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Z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dentify and address socioeconomic challenges (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Utilise ERP systems to monitor financial aid, registration trends, and student support needs, enabling administrators to intervene early and improve student access, retention, and success.)</a:t>
            </a:r>
          </a:p>
          <a:p>
            <a:pPr lvl="1" defTabSz="457200">
              <a:buFont typeface="Arial"/>
              <a:buChar char="–"/>
              <a:defRPr/>
            </a:pPr>
            <a:endParaRPr lang="en-Z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0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Z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upport informed and autonomous study choices</a:t>
            </a:r>
          </a:p>
          <a:p>
            <a:pPr lvl="1" defTabSz="457200">
              <a:buFont typeface="Arial"/>
              <a:buChar char="–"/>
              <a:defRPr/>
            </a:pPr>
            <a:endParaRPr lang="en-Z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Design effective orientation programmes that minimise unnecessary course-switching</a:t>
            </a:r>
          </a:p>
          <a:p>
            <a:pPr lvl="1" defTabSz="457200">
              <a:buFont typeface="Arial"/>
              <a:buChar char="–"/>
              <a:defRPr/>
            </a:pPr>
            <a:endParaRPr lang="en-GB" sz="2600" dirty="0">
              <a:solidFill>
                <a:prstClr val="black"/>
              </a:solidFill>
              <a:latin typeface="Calibri"/>
            </a:endParaRPr>
          </a:p>
          <a:p>
            <a:pPr marL="457200" lvl="1" indent="0" defTabSz="457200">
              <a:buNone/>
              <a:defRPr/>
            </a:pPr>
            <a:endParaRPr lang="en-GB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4BAC5-D3E2-C6A7-D156-5616AA30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Mathye FK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7C30A-33B6-B2CC-1389-B7F36EF6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466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CFB9-2DEC-9DE2-58AC-21032F1F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91380"/>
          </a:xfrm>
        </p:spPr>
        <p:txBody>
          <a:bodyPr/>
          <a:lstStyle/>
          <a:p>
            <a:r>
              <a:rPr lang="en-ZA" dirty="0">
                <a:solidFill>
                  <a:prstClr val="black"/>
                </a:solidFill>
                <a:latin typeface="Calibri"/>
              </a:rPr>
              <a:t>Originality / Contribution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120FA-F1F0-F8B5-CCAF-DB7FB957F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13" y="1166018"/>
            <a:ext cx="10972800" cy="4855270"/>
          </a:xfrm>
        </p:spPr>
        <p:txBody>
          <a:bodyPr>
            <a:normAutofit fontScale="92500" lnSpcReduction="20000"/>
          </a:bodyPr>
          <a:lstStyle/>
          <a:p>
            <a:pPr lvl="1" defTabSz="457200">
              <a:buFont typeface="Arial"/>
              <a:buChar char="–"/>
              <a:defRPr/>
            </a:pPr>
            <a:r>
              <a:rPr lang="en-GB" sz="2400" dirty="0">
                <a:solidFill>
                  <a:prstClr val="black"/>
                </a:solidFill>
              </a:rPr>
              <a:t>Provides context-specific evidence from a South African regional institution.</a:t>
            </a:r>
          </a:p>
          <a:p>
            <a:pPr lvl="1" defTabSz="457200">
              <a:buFont typeface="Arial"/>
              <a:buChar char="–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sz="2400" dirty="0">
                <a:solidFill>
                  <a:prstClr val="black"/>
                </a:solidFill>
              </a:rPr>
              <a:t>Highlights interplay between parental influence and student autonomy.</a:t>
            </a:r>
          </a:p>
          <a:p>
            <a:pPr lvl="1" defTabSz="457200">
              <a:buFont typeface="Arial"/>
              <a:buChar char="–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sz="2400" dirty="0">
                <a:solidFill>
                  <a:prstClr val="black"/>
                </a:solidFill>
              </a:rPr>
              <a:t>Contributes to policy development and student support strategies.</a:t>
            </a:r>
          </a:p>
          <a:p>
            <a:pPr lvl="1" defTabSz="457200">
              <a:buFont typeface="Arial"/>
              <a:buChar char="–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Leverages ERP data for student success</a:t>
            </a:r>
            <a:endParaRPr lang="en-GB" sz="2400" dirty="0">
              <a:solidFill>
                <a:prstClr val="black"/>
              </a:solidFill>
            </a:endParaRPr>
          </a:p>
          <a:p>
            <a:pPr marL="457200" lvl="1" indent="0" defTabSz="457200">
              <a:buNone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sz="2400" dirty="0">
                <a:solidFill>
                  <a:prstClr val="black"/>
                </a:solidFill>
              </a:rPr>
              <a:t>Offers insights for curriculum planning and institutional communication (enabling institutions to better align academic programmes with student expectations and career pathways)</a:t>
            </a:r>
          </a:p>
          <a:p>
            <a:pPr marL="457200" lvl="1" indent="0" defTabSz="457200">
              <a:buNone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Aligns student support strategies with digital transformation in higher education, demonstrating how ERP systems can drive institutional progress </a:t>
            </a:r>
            <a:endParaRPr lang="en-GB" sz="2400" dirty="0">
              <a:solidFill>
                <a:prstClr val="black"/>
              </a:solidFill>
            </a:endParaRPr>
          </a:p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E0F28-5C31-0DF2-3776-E0A43754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Mathye FK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F8506-325D-56E3-029D-6ADBBA90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877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66130"/>
          </a:xfrm>
        </p:spPr>
        <p:txBody>
          <a:bodyPr/>
          <a:lstStyle/>
          <a:p>
            <a:r>
              <a:rPr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sz="2200" dirty="0"/>
              <a:t>Parental influence plays a notable role in study choice.</a:t>
            </a:r>
            <a:endParaRPr lang="en-ZA" sz="2200" dirty="0"/>
          </a:p>
          <a:p>
            <a:endParaRPr lang="en-ZA" sz="2200" dirty="0"/>
          </a:p>
          <a:p>
            <a:pPr lvl="1">
              <a:defRPr/>
            </a:pPr>
            <a:r>
              <a:rPr lang="en-GB" sz="2200" dirty="0">
                <a:solidFill>
                  <a:prstClr val="black"/>
                </a:solidFill>
              </a:rPr>
              <a:t>Promote student autonomy in decision-making.</a:t>
            </a:r>
          </a:p>
          <a:p>
            <a:pPr lvl="1">
              <a:defRPr/>
            </a:pPr>
            <a:endParaRPr lang="en-ZA" sz="2200" dirty="0"/>
          </a:p>
          <a:p>
            <a:pPr lvl="1">
              <a:defRPr/>
            </a:pPr>
            <a:r>
              <a:rPr lang="en-ZA" sz="2200" dirty="0">
                <a:solidFill>
                  <a:prstClr val="black"/>
                </a:solidFill>
              </a:rPr>
              <a:t>Encourage joint parent-student career counselling sessions.</a:t>
            </a:r>
          </a:p>
          <a:p>
            <a:pPr marL="457200" lvl="1" indent="0">
              <a:buNone/>
              <a:defRPr/>
            </a:pPr>
            <a:endParaRPr lang="en-ZA" sz="2200" dirty="0">
              <a:solidFill>
                <a:prstClr val="black"/>
              </a:solidFill>
            </a:endParaRPr>
          </a:p>
          <a:p>
            <a:pPr lvl="1"/>
            <a:r>
              <a:rPr lang="en-GB" sz="2200" dirty="0"/>
              <a:t>Provide structured institutional career support.</a:t>
            </a:r>
          </a:p>
          <a:p>
            <a:pPr marL="457200" lvl="1" indent="0">
              <a:buNone/>
            </a:pPr>
            <a:endParaRPr lang="en-GB" sz="2200" dirty="0"/>
          </a:p>
          <a:p>
            <a:pPr lvl="1"/>
            <a:r>
              <a:rPr lang="en-Z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ERP data to strengthen academic advising.</a:t>
            </a:r>
          </a:p>
          <a:p>
            <a:pPr marL="457200" lvl="1" indent="0">
              <a:buNone/>
            </a:pPr>
            <a:endParaRPr lang="en-Z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Z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Digital systems enable early student support interventions.</a:t>
            </a:r>
          </a:p>
          <a:p>
            <a:pPr lvl="1"/>
            <a:endParaRPr lang="en-Z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Z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Data-driven orientation can reduce course-switching.</a:t>
            </a:r>
          </a:p>
          <a:p>
            <a:pPr marL="457200" lvl="1" indent="0">
              <a:buNone/>
            </a:pPr>
            <a:endParaRPr lang="en-Z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Z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ERP innovation improves student decision-making and success.</a:t>
            </a:r>
          </a:p>
          <a:p>
            <a:pPr marL="457200" lvl="1" indent="0">
              <a:buNone/>
            </a:pP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ZA" dirty="0"/>
          </a:p>
          <a:p>
            <a:pPr lvl="1"/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56EE-BE5D-C4EE-476C-0972B0BC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“Take-home message”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061C8-C1E2-6A5D-FC17-E7E6A9285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Combining informed parental support, empowered student autonomy, and data-driven ERP systems enables universities to guide students toward better study choices, stronger academic success, and improved institutional outcomes in the digital era.</a:t>
            </a:r>
          </a:p>
          <a:p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1E8F4-58A9-FC98-D394-7AA484B9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91BB-EDA3-4A99-BEEC-4B5C3FCF66E5}" type="datetime1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A572E-8DE9-AE4B-15A2-EB2C03A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59985-D1EC-6ED0-17C6-F4E449DE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00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1B1F-EA2B-0DA1-A41E-0B0F80FB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/>
          <a:lstStyle/>
          <a:p>
            <a:r>
              <a:rPr lang="en-ZA" dirty="0">
                <a:solidFill>
                  <a:prstClr val="black"/>
                </a:solidFill>
                <a:latin typeface="Calibri"/>
              </a:rPr>
              <a:t>References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1F479-CEDA-8DBC-A56F-C6702D61B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1"/>
            <a:ext cx="10972800" cy="4857404"/>
          </a:xfrm>
        </p:spPr>
        <p:txBody>
          <a:bodyPr>
            <a:normAutofit fontScale="55000" lnSpcReduction="20000"/>
          </a:bodyPr>
          <a:lstStyle/>
          <a:p>
            <a:pPr lvl="1" defTabSz="457200">
              <a:buFont typeface="Arial"/>
              <a:buChar char="–"/>
              <a:defRPr/>
            </a:pPr>
            <a:r>
              <a:rPr lang="en-GB" dirty="0" err="1">
                <a:solidFill>
                  <a:prstClr val="black"/>
                </a:solidFill>
                <a:latin typeface="Calibri"/>
              </a:rPr>
              <a:t>Altbach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, P. G., &amp; de Wit, H. (2021). The global landscape of higher education: Competition, cooperation and challenges. International Higher Education, 106, 3–5.</a:t>
            </a:r>
          </a:p>
          <a:p>
            <a:pPr lvl="1" defTabSz="457200">
              <a:buFont typeface="Arial"/>
              <a:buChar char="–"/>
              <a:defRPr/>
            </a:pPr>
            <a:endParaRPr lang="en-ZA" dirty="0">
              <a:solidFill>
                <a:prstClr val="black"/>
              </a:solidFill>
              <a:latin typeface="Calibri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 err="1">
                <a:solidFill>
                  <a:prstClr val="black"/>
                </a:solidFill>
                <a:latin typeface="Calibri"/>
              </a:rPr>
              <a:t>Callender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, C., &amp;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Melis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, G. (2022). The privilege of choice: How prospective college students’ financial concerns influence their choice of higher education institution and subject of study in England. The Journal of Higher Education, 93(3), 477–501.</a:t>
            </a:r>
          </a:p>
          <a:p>
            <a:pPr lvl="1" defTabSz="457200">
              <a:buFont typeface="Arial"/>
              <a:buChar char="–"/>
              <a:defRPr/>
            </a:pPr>
            <a:endParaRPr lang="en-ZA" dirty="0">
              <a:solidFill>
                <a:prstClr val="black"/>
              </a:solidFill>
              <a:latin typeface="Calibri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 err="1">
                <a:solidFill>
                  <a:prstClr val="black"/>
                </a:solidFill>
                <a:latin typeface="Calibri"/>
              </a:rPr>
              <a:t>Haltia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, N.,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Isopahkala-Bouret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, U., &amp;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Jauhiainen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, A. (2022). The vocational route to higher education in Finland: Students’ backgrounds, choices and study experiences. European Educational Research Journal, 21(3), 541–558.</a:t>
            </a:r>
          </a:p>
          <a:p>
            <a:pPr lvl="1" defTabSz="457200">
              <a:buFont typeface="Arial"/>
              <a:buChar char="–"/>
              <a:defRPr/>
            </a:pPr>
            <a:endParaRPr lang="en-ZA" dirty="0">
              <a:solidFill>
                <a:prstClr val="black"/>
              </a:solidFill>
              <a:latin typeface="Calibri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 err="1">
                <a:solidFill>
                  <a:prstClr val="black"/>
                </a:solidFill>
                <a:latin typeface="Calibri"/>
              </a:rPr>
              <a:t>Marongwe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, N., &amp;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Mutesasira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, G. (2024). Harnessing parental involvement and educational equity for sustainable development in South African schools. Interdisciplinary Journal of Sociality Studies, 4, 1–15.</a:t>
            </a:r>
          </a:p>
          <a:p>
            <a:pPr lvl="1" defTabSz="457200">
              <a:buFont typeface="Arial"/>
              <a:buChar char="–"/>
              <a:defRPr/>
            </a:pPr>
            <a:endParaRPr lang="en-ZA" dirty="0">
              <a:solidFill>
                <a:prstClr val="black"/>
              </a:solidFill>
              <a:latin typeface="Calibri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OECD. (2024). Education at a Glance 2024: OECD Indicators. OECD Publishing.</a:t>
            </a:r>
          </a:p>
          <a:p>
            <a:pPr lvl="1" defTabSz="457200">
              <a:buFont typeface="Arial"/>
              <a:buChar char="–"/>
              <a:defRPr/>
            </a:pPr>
            <a:endParaRPr lang="en-ZA" dirty="0">
              <a:solidFill>
                <a:prstClr val="black"/>
              </a:solidFill>
              <a:latin typeface="Calibri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UNESCO. (2025). Global Education Monitoring Report 2025: Pathways to Higher Education – Equity, Access and Success. Paris: UNESCO.</a:t>
            </a:r>
          </a:p>
          <a:p>
            <a:pPr lvl="1" defTabSz="457200">
              <a:buFont typeface="Arial"/>
              <a:buChar char="–"/>
              <a:defRPr/>
            </a:pPr>
            <a:endParaRPr lang="en-ZA" dirty="0">
              <a:solidFill>
                <a:prstClr val="black"/>
              </a:solidFill>
              <a:latin typeface="Calibri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dirty="0" err="1">
                <a:solidFill>
                  <a:prstClr val="black"/>
                </a:solidFill>
                <a:latin typeface="Calibri"/>
              </a:rPr>
              <a:t>Vermote</a:t>
            </a:r>
            <a:r>
              <a:rPr lang="en-ZA" dirty="0">
                <a:solidFill>
                  <a:prstClr val="black"/>
                </a:solidFill>
                <a:latin typeface="Calibri"/>
              </a:rPr>
              <a:t>, B., </a:t>
            </a:r>
            <a:r>
              <a:rPr lang="en-ZA" dirty="0" err="1">
                <a:solidFill>
                  <a:prstClr val="black"/>
                </a:solidFill>
                <a:latin typeface="Calibri"/>
              </a:rPr>
              <a:t>Soenens</a:t>
            </a:r>
            <a:r>
              <a:rPr lang="en-ZA" dirty="0">
                <a:solidFill>
                  <a:prstClr val="black"/>
                </a:solidFill>
                <a:latin typeface="Calibri"/>
              </a:rPr>
              <a:t>, B., </a:t>
            </a:r>
            <a:r>
              <a:rPr lang="en-ZA" dirty="0" err="1">
                <a:solidFill>
                  <a:prstClr val="black"/>
                </a:solidFill>
                <a:latin typeface="Calibri"/>
              </a:rPr>
              <a:t>Vansteenkiste</a:t>
            </a:r>
            <a:r>
              <a:rPr lang="en-ZA" dirty="0">
                <a:solidFill>
                  <a:prstClr val="black"/>
                </a:solidFill>
                <a:latin typeface="Calibri"/>
              </a:rPr>
              <a:t>, M., </a:t>
            </a:r>
            <a:r>
              <a:rPr lang="en-ZA" dirty="0" err="1">
                <a:solidFill>
                  <a:prstClr val="black"/>
                </a:solidFill>
                <a:latin typeface="Calibri"/>
              </a:rPr>
              <a:t>Coenye</a:t>
            </a:r>
            <a:r>
              <a:rPr lang="en-ZA" dirty="0">
                <a:solidFill>
                  <a:prstClr val="black"/>
                </a:solidFill>
                <a:latin typeface="Calibri"/>
              </a:rPr>
              <a:t>, J., </a:t>
            </a:r>
            <a:r>
              <a:rPr lang="en-ZA" dirty="0" err="1">
                <a:solidFill>
                  <a:prstClr val="black"/>
                </a:solidFill>
                <a:latin typeface="Calibri"/>
              </a:rPr>
              <a:t>Verschueren</a:t>
            </a:r>
            <a:r>
              <a:rPr lang="en-ZA" dirty="0">
                <a:solidFill>
                  <a:prstClr val="black"/>
                </a:solidFill>
                <a:latin typeface="Calibri"/>
              </a:rPr>
              <a:t>, K., &amp; Beyers, W. (2023). The role of parental involvement and authentic inner compass in study choice processes. Journal of Adolescence, 95(8), 1749–1763.</a:t>
            </a:r>
          </a:p>
          <a:p>
            <a:pPr marL="457200" lvl="1" indent="0" defTabSz="457200">
              <a:buNone/>
              <a:defRPr/>
            </a:pPr>
            <a:endParaRPr lang="en-ZA" dirty="0">
              <a:solidFill>
                <a:prstClr val="black"/>
              </a:solidFill>
              <a:latin typeface="Calibri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World Bank. (2022). World Development Report 2022: The Role of Education in Economic Transformation. Washington, DC: World Bank.</a:t>
            </a:r>
            <a:endParaRPr lang="en-ZA" dirty="0">
              <a:solidFill>
                <a:prstClr val="black"/>
              </a:solidFill>
              <a:latin typeface="Calibri"/>
            </a:endParaRPr>
          </a:p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ABB3-CF83-6E34-D9BF-74E93B21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Mathye FK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AC944-C5F2-7BC6-B03A-8B98DF9C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4558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58C7C-DF7A-7176-BCDB-D0C42F38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Mathye FK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D70F4-8543-6346-BAAA-3A63C967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17</a:t>
            </a:fld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4111F2-CF44-7223-5BCA-F8FDF2470241}"/>
              </a:ext>
            </a:extLst>
          </p:cNvPr>
          <p:cNvSpPr/>
          <p:nvPr/>
        </p:nvSpPr>
        <p:spPr>
          <a:xfrm>
            <a:off x="4114801" y="2276872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Z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5899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-18255"/>
            <a:ext cx="10972800" cy="1143000"/>
          </a:xfr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5001420"/>
          </a:xfrm>
        </p:spPr>
        <p:txBody>
          <a:bodyPr>
            <a:normAutofit fontScale="85000" lnSpcReduction="20000"/>
          </a:bodyPr>
          <a:lstStyle/>
          <a:p>
            <a:r>
              <a:rPr dirty="0"/>
              <a:t>Study choice is a critical decision for first-year students.</a:t>
            </a:r>
          </a:p>
          <a:p>
            <a:pPr lvl="1" defTabSz="457200">
              <a:buFont typeface="Arial"/>
              <a:buChar char="–"/>
              <a:defRPr/>
            </a:pPr>
            <a:r>
              <a:rPr lang="en-GB" sz="2400" dirty="0">
                <a:solidFill>
                  <a:prstClr val="black"/>
                </a:solidFill>
              </a:rPr>
              <a:t>Quality education is central to Sustainable Development Goal 4 (SDG 4) </a:t>
            </a:r>
            <a:r>
              <a:rPr lang="en-GB" sz="2700" dirty="0">
                <a:solidFill>
                  <a:prstClr val="black"/>
                </a:solidFill>
              </a:rPr>
              <a:t>(United Nations, 2023). </a:t>
            </a:r>
          </a:p>
          <a:p>
            <a:pPr marL="457200" lvl="1" indent="0" defTabSz="457200">
              <a:buNone/>
              <a:defRPr/>
            </a:pPr>
            <a:endParaRPr lang="en-GB" sz="27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sz="2700" dirty="0">
                <a:solidFill>
                  <a:prstClr val="black"/>
                </a:solidFill>
              </a:rPr>
              <a:t>SDG 4 aims to "ensure inclusive and equitable quality education and promote lifelong learning opportunities for all" by 2030.</a:t>
            </a:r>
          </a:p>
          <a:p>
            <a:pPr lvl="1" defTabSz="457200">
              <a:buFont typeface="Arial"/>
              <a:buChar char="–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sz="2400" dirty="0">
                <a:solidFill>
                  <a:prstClr val="black"/>
                </a:solidFill>
              </a:rPr>
              <a:t>Higher education drives economic growth, innovation, and social mobility </a:t>
            </a:r>
            <a:r>
              <a:rPr lang="en-GB" sz="2700" dirty="0">
                <a:solidFill>
                  <a:prstClr val="black"/>
                </a:solidFill>
              </a:rPr>
              <a:t>(World Bank, 2022; UNESCO, 2023).</a:t>
            </a:r>
          </a:p>
          <a:p>
            <a:pPr marL="457200" lvl="1" indent="0" defTabSz="457200">
              <a:buNone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sz="2400" dirty="0">
                <a:solidFill>
                  <a:prstClr val="black"/>
                </a:solidFill>
              </a:rPr>
              <a:t>Study choice is shaped by aspirations, identity, and structural constraints.</a:t>
            </a:r>
          </a:p>
          <a:p>
            <a:pPr marL="457200" lvl="1" indent="0" defTabSz="457200">
              <a:buNone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sz="2400" dirty="0">
                <a:solidFill>
                  <a:prstClr val="black"/>
                </a:solidFill>
              </a:rPr>
              <a:t>Parental influence remains significant in educational decision-making.</a:t>
            </a:r>
          </a:p>
          <a:p>
            <a:pPr marL="457200" lvl="1" indent="0" defTabSz="457200">
              <a:buNone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sz="2400" dirty="0">
                <a:solidFill>
                  <a:prstClr val="black"/>
                </a:solidFill>
              </a:rPr>
              <a:t>The study investigates parental influence within a South African context.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Aim / Objective of the Study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To understand push factors influencing students’ course selection.</a:t>
            </a:r>
          </a:p>
          <a:p>
            <a:pPr marL="457200" lvl="1" indent="0" defTabSz="457200">
              <a:buNone/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To examine reasons behind course switching among first-year students.</a:t>
            </a:r>
          </a:p>
          <a:p>
            <a:pPr marL="457200" lvl="1" indent="0" defTabSz="457200">
              <a:buNone/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To evaluate the influence of parental guidance on study choices.</a:t>
            </a:r>
          </a:p>
          <a:p>
            <a:pPr marL="457200" lvl="1" indent="0" defTabSz="457200">
              <a:buNone/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To explore how sociocultural and personal factors shape decisions.</a:t>
            </a:r>
          </a:p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Mathye FK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921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/>
          <a:p>
            <a:r>
              <a:rPr lang="en-ZA" dirty="0">
                <a:solidFill>
                  <a:prstClr val="black"/>
                </a:solidFill>
                <a:latin typeface="Calibri"/>
              </a:rPr>
              <a:t>Literature Review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7"/>
            <a:ext cx="10972800" cy="5073428"/>
          </a:xfrm>
        </p:spPr>
        <p:txBody>
          <a:bodyPr>
            <a:normAutofit fontScale="92500" lnSpcReduction="20000"/>
          </a:bodyPr>
          <a:lstStyle/>
          <a:p>
            <a:pPr lvl="1" defTabSz="457200">
              <a:buFont typeface="Arial"/>
              <a:buChar char="–"/>
              <a:defRPr/>
            </a:pPr>
            <a:r>
              <a:rPr lang="en-ZA" sz="2400" dirty="0">
                <a:solidFill>
                  <a:prstClr val="black"/>
                </a:solidFill>
              </a:rPr>
              <a:t>Institutional reputation and employability influence student choice </a:t>
            </a:r>
            <a:r>
              <a:rPr lang="en-ZA" sz="2700" dirty="0">
                <a:solidFill>
                  <a:prstClr val="black"/>
                </a:solidFill>
              </a:rPr>
              <a:t>(</a:t>
            </a:r>
            <a:r>
              <a:rPr lang="en-ZA" sz="2700" dirty="0" err="1">
                <a:solidFill>
                  <a:prstClr val="black"/>
                </a:solidFill>
              </a:rPr>
              <a:t>Altbach</a:t>
            </a:r>
            <a:r>
              <a:rPr lang="en-ZA" sz="2700" dirty="0">
                <a:solidFill>
                  <a:prstClr val="black"/>
                </a:solidFill>
              </a:rPr>
              <a:t> &amp; de Wit, 2021; OECD, 2024).</a:t>
            </a:r>
          </a:p>
          <a:p>
            <a:pPr marL="457200" lvl="1" indent="0" defTabSz="457200">
              <a:buNone/>
              <a:defRPr/>
            </a:pPr>
            <a:endParaRPr lang="en-ZA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400" dirty="0">
                <a:solidFill>
                  <a:prstClr val="black"/>
                </a:solidFill>
              </a:rPr>
              <a:t>Socioeconomic background and social capital shape access and decisions</a:t>
            </a:r>
            <a:r>
              <a:rPr lang="en-ZA" sz="2700" dirty="0">
                <a:solidFill>
                  <a:prstClr val="black"/>
                </a:solidFill>
              </a:rPr>
              <a:t> (</a:t>
            </a:r>
            <a:r>
              <a:rPr lang="en-ZA" sz="2700" dirty="0" err="1">
                <a:solidFill>
                  <a:prstClr val="black"/>
                </a:solidFill>
              </a:rPr>
              <a:t>Haltia</a:t>
            </a:r>
            <a:r>
              <a:rPr lang="en-ZA" sz="2700" dirty="0">
                <a:solidFill>
                  <a:prstClr val="black"/>
                </a:solidFill>
              </a:rPr>
              <a:t> et al., 2022).</a:t>
            </a:r>
          </a:p>
          <a:p>
            <a:pPr marL="457200" lvl="1" indent="0" defTabSz="457200">
              <a:buNone/>
              <a:defRPr/>
            </a:pPr>
            <a:endParaRPr lang="en-ZA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400" dirty="0">
                <a:solidFill>
                  <a:prstClr val="black"/>
                </a:solidFill>
              </a:rPr>
              <a:t>Parental involvement positively correlates with motivation and achievement</a:t>
            </a:r>
            <a:r>
              <a:rPr lang="en-ZA" sz="2700" dirty="0">
                <a:solidFill>
                  <a:prstClr val="black"/>
                </a:solidFill>
              </a:rPr>
              <a:t> (Wilder, 2023; </a:t>
            </a:r>
            <a:r>
              <a:rPr lang="en-ZA" sz="2700" dirty="0" err="1">
                <a:solidFill>
                  <a:prstClr val="black"/>
                </a:solidFill>
              </a:rPr>
              <a:t>Paun</a:t>
            </a:r>
            <a:r>
              <a:rPr lang="en-ZA" sz="2700" dirty="0">
                <a:solidFill>
                  <a:prstClr val="black"/>
                </a:solidFill>
              </a:rPr>
              <a:t>, 2024).</a:t>
            </a:r>
          </a:p>
          <a:p>
            <a:pPr marL="457200" lvl="1" indent="0" defTabSz="457200">
              <a:buNone/>
              <a:defRPr/>
            </a:pPr>
            <a:endParaRPr lang="en-ZA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400" dirty="0">
                <a:solidFill>
                  <a:prstClr val="black"/>
                </a:solidFill>
              </a:rPr>
              <a:t>Supportive parenting enhances autonomy; controlling styles reduce motivation </a:t>
            </a:r>
            <a:r>
              <a:rPr lang="en-ZA" sz="2700" dirty="0">
                <a:solidFill>
                  <a:prstClr val="black"/>
                </a:solidFill>
              </a:rPr>
              <a:t>(</a:t>
            </a:r>
            <a:r>
              <a:rPr lang="en-ZA" sz="2700" dirty="0" err="1">
                <a:solidFill>
                  <a:prstClr val="black"/>
                </a:solidFill>
              </a:rPr>
              <a:t>Vermote</a:t>
            </a:r>
            <a:r>
              <a:rPr lang="en-ZA" sz="2700" dirty="0">
                <a:solidFill>
                  <a:prstClr val="black"/>
                </a:solidFill>
              </a:rPr>
              <a:t> et al., 2023).</a:t>
            </a:r>
          </a:p>
          <a:p>
            <a:pPr marL="457200" lvl="1" indent="0" defTabSz="457200">
              <a:buNone/>
              <a:defRPr/>
            </a:pPr>
            <a:endParaRPr lang="en-ZA" sz="24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400" dirty="0">
                <a:solidFill>
                  <a:prstClr val="black"/>
                </a:solidFill>
              </a:rPr>
              <a:t>Digital platforms increasingly mediate educational decision-making </a:t>
            </a:r>
            <a:r>
              <a:rPr lang="en-ZA" sz="2700" dirty="0">
                <a:solidFill>
                  <a:prstClr val="black"/>
                </a:solidFill>
              </a:rPr>
              <a:t>(UNESCO, 2025; </a:t>
            </a:r>
            <a:r>
              <a:rPr lang="en-ZA" sz="2700" dirty="0" err="1">
                <a:solidFill>
                  <a:prstClr val="black"/>
                </a:solidFill>
              </a:rPr>
              <a:t>Marginson</a:t>
            </a:r>
            <a:r>
              <a:rPr lang="en-ZA" sz="2700" dirty="0">
                <a:solidFill>
                  <a:prstClr val="black"/>
                </a:solidFill>
              </a:rPr>
              <a:t>, 2024).</a:t>
            </a:r>
            <a:endParaRPr lang="en-ZA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02" y="1166018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lvl="1" defTabSz="457200">
              <a:buFont typeface="Arial"/>
              <a:buChar char="–"/>
              <a:defRPr/>
            </a:pPr>
            <a:r>
              <a:rPr lang="en-ZA" sz="2600" dirty="0">
                <a:solidFill>
                  <a:prstClr val="black"/>
                </a:solidFill>
              </a:rPr>
              <a:t>Mixed-method approach (qualitative and quantitative).</a:t>
            </a:r>
          </a:p>
          <a:p>
            <a:pPr marL="457200" lvl="1" indent="0" defTabSz="457200">
              <a:buNone/>
              <a:defRPr/>
            </a:pPr>
            <a:endParaRPr lang="en-ZA" sz="26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600" dirty="0">
                <a:solidFill>
                  <a:prstClr val="black"/>
                </a:solidFill>
              </a:rPr>
              <a:t>Purposive sampling of first-year students</a:t>
            </a:r>
            <a:r>
              <a:rPr lang="en-ZA" sz="3000" dirty="0">
                <a:solidFill>
                  <a:prstClr val="black"/>
                </a:solidFill>
              </a:rPr>
              <a:t> </a:t>
            </a:r>
            <a:r>
              <a:rPr lang="en-ZA" sz="2600" dirty="0">
                <a:solidFill>
                  <a:prstClr val="black"/>
                </a:solidFill>
              </a:rPr>
              <a:t>(Faculties of Management &amp; Law, Humanities).</a:t>
            </a:r>
          </a:p>
          <a:p>
            <a:pPr marL="457200" lvl="1" indent="0" defTabSz="457200">
              <a:buNone/>
              <a:defRPr/>
            </a:pPr>
            <a:endParaRPr lang="en-ZA" sz="26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600" dirty="0">
                <a:solidFill>
                  <a:prstClr val="black"/>
                </a:solidFill>
              </a:rPr>
              <a:t>Data collected via online questionnaire (student email system).</a:t>
            </a:r>
          </a:p>
          <a:p>
            <a:pPr marL="457200" lvl="1" indent="0" defTabSz="457200">
              <a:buNone/>
              <a:defRPr/>
            </a:pPr>
            <a:endParaRPr lang="en-ZA" sz="26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600" dirty="0">
                <a:solidFill>
                  <a:prstClr val="black"/>
                </a:solidFill>
              </a:rPr>
              <a:t>Sample size: 205 respondents.</a:t>
            </a:r>
          </a:p>
          <a:p>
            <a:pPr marL="457200" lvl="1" indent="0" defTabSz="457200">
              <a:buNone/>
              <a:defRPr/>
            </a:pPr>
            <a:endParaRPr lang="en-ZA" sz="2600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ZA" sz="2600" dirty="0">
                <a:solidFill>
                  <a:prstClr val="black"/>
                </a:solidFill>
              </a:rPr>
              <a:t>Analysis: Descriptive statistics (percentages) and interpretative qualitative analysis.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prstClr val="black"/>
                </a:solidFill>
                <a:latin typeface="Calibri"/>
              </a:rPr>
              <a:t>Demographic Overview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</a:rPr>
              <a:t>Predominantly aged 18–24 (99%).</a:t>
            </a:r>
          </a:p>
          <a:p>
            <a:pPr marL="457200" lvl="1" indent="0" defTabSz="457200"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</a:rPr>
              <a:t>Female majority (55.1%).</a:t>
            </a:r>
          </a:p>
          <a:p>
            <a:pPr marL="457200" lvl="1" indent="0" defTabSz="457200"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</a:rPr>
              <a:t>98.5% Black/African students.</a:t>
            </a:r>
          </a:p>
          <a:p>
            <a:pPr marL="457200" lvl="1" indent="0" defTabSz="457200"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</a:rPr>
              <a:t>Majority from Limpopo (67.3%).</a:t>
            </a:r>
          </a:p>
          <a:p>
            <a:pPr marL="457200" lvl="1" indent="0" defTabSz="457200"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</a:rPr>
              <a:t>Moderate parental influence most common response.</a:t>
            </a:r>
          </a:p>
          <a:p>
            <a:pPr marL="457200" lvl="1" indent="0" defTabSz="457200"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–"/>
              <a:defRPr/>
            </a:pPr>
            <a:r>
              <a:rPr lang="en-GB" dirty="0">
                <a:solidFill>
                  <a:prstClr val="black"/>
                </a:solidFill>
              </a:rPr>
              <a:t>High willingness to change study choice.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A510-C4FC-285E-1914-5D6CAB3E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prstClr val="black"/>
                </a:solidFill>
                <a:latin typeface="Calibri"/>
              </a:rPr>
              <a:t>Age Distribution</a:t>
            </a:r>
            <a:endParaRPr lang="en-ZA" dirty="0"/>
          </a:p>
        </p:txBody>
      </p:sp>
      <p:pic>
        <p:nvPicPr>
          <p:cNvPr id="9" name="Content Placeholder 8" descr="A blue rectangular bar graph&#10;&#10;Description automatically generated">
            <a:extLst>
              <a:ext uri="{FF2B5EF4-FFF2-40B4-BE49-F238E27FC236}">
                <a16:creationId xmlns:a16="http://schemas.microsoft.com/office/drawing/2014/main" id="{D3C17CA9-01DD-50F0-D3E8-69A4A0571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268760"/>
            <a:ext cx="10081120" cy="467468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0FEF6-ACAA-B260-C621-C7AC50D5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Mathye FK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53639-400F-7437-BFFC-E5542922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804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F9B8-93D7-D39A-07EB-B1E4DAC5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prstClr val="black"/>
                </a:solidFill>
                <a:latin typeface="Calibri"/>
              </a:rPr>
              <a:t>Gender Distribution</a:t>
            </a:r>
            <a:endParaRPr lang="en-ZA" dirty="0"/>
          </a:p>
        </p:txBody>
      </p:sp>
      <p:pic>
        <p:nvPicPr>
          <p:cNvPr id="9" name="Content Placeholder 8" descr="A graph with blue squares&#10;&#10;Description automatically generated">
            <a:extLst>
              <a:ext uri="{FF2B5EF4-FFF2-40B4-BE49-F238E27FC236}">
                <a16:creationId xmlns:a16="http://schemas.microsoft.com/office/drawing/2014/main" id="{D32F1E55-DC84-C77A-1D0E-165C941B1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196752"/>
            <a:ext cx="9289032" cy="431251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B9125-1980-8FA7-6A0D-B1C25378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Mathye FK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4536E-513D-04F1-99DF-769093AF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73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1975-5450-287C-9A81-8BF8642B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prstClr val="black"/>
                </a:solidFill>
                <a:latin typeface="Calibri"/>
              </a:rPr>
              <a:t>Racial Composition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C2A8-2D35-A7AA-CB4B-6B435528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Mathye FK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EB1B9-75D6-37A4-D329-14D3055F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9</a:t>
            </a:fld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9C222-D1CC-5E4B-216B-5E670756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340768"/>
            <a:ext cx="8424936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1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3899</TotalTime>
  <Words>993</Words>
  <Application>Microsoft Office PowerPoint</Application>
  <PresentationFormat>Widescreen</PresentationFormat>
  <Paragraphs>151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Introduction</vt:lpstr>
      <vt:lpstr>Aim / Objective of the Study</vt:lpstr>
      <vt:lpstr>Literature Review</vt:lpstr>
      <vt:lpstr>Methodology</vt:lpstr>
      <vt:lpstr>Demographic Overview</vt:lpstr>
      <vt:lpstr>Age Distribution</vt:lpstr>
      <vt:lpstr>Gender Distribution</vt:lpstr>
      <vt:lpstr>Racial Composition</vt:lpstr>
      <vt:lpstr>Provincial Distribution</vt:lpstr>
      <vt:lpstr>Results</vt:lpstr>
      <vt:lpstr>Practical Implications for Student Administrators </vt:lpstr>
      <vt:lpstr>Originality / Contribution</vt:lpstr>
      <vt:lpstr>Conclusion</vt:lpstr>
      <vt:lpstr>“Take-home message” </vt:lpstr>
      <vt:lpstr>References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Madisha, Thabo</dc:creator>
  <cp:lastModifiedBy>Mathye, Felicity</cp:lastModifiedBy>
  <cp:revision>298</cp:revision>
  <cp:lastPrinted>2021-10-14T10:42:21Z</cp:lastPrinted>
  <dcterms:created xsi:type="dcterms:W3CDTF">2011-10-05T09:38:13Z</dcterms:created>
  <dcterms:modified xsi:type="dcterms:W3CDTF">2026-03-15T20:41:53Z</dcterms:modified>
</cp:coreProperties>
</file>