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38"/>
  </p:notesMasterIdLst>
  <p:sldIdLst>
    <p:sldId id="271" r:id="rId7"/>
    <p:sldId id="273" r:id="rId8"/>
    <p:sldId id="274" r:id="rId9"/>
    <p:sldId id="275" r:id="rId10"/>
    <p:sldId id="256" r:id="rId11"/>
    <p:sldId id="257" r:id="rId12"/>
    <p:sldId id="258" r:id="rId13"/>
    <p:sldId id="259" r:id="rId14"/>
    <p:sldId id="260" r:id="rId15"/>
    <p:sldId id="261" r:id="rId16"/>
    <p:sldId id="262" r:id="rId17"/>
    <p:sldId id="264" r:id="rId18"/>
    <p:sldId id="265" r:id="rId19"/>
    <p:sldId id="295" r:id="rId20"/>
    <p:sldId id="285" r:id="rId21"/>
    <p:sldId id="287" r:id="rId22"/>
    <p:sldId id="288" r:id="rId23"/>
    <p:sldId id="289" r:id="rId24"/>
    <p:sldId id="290" r:id="rId25"/>
    <p:sldId id="291" r:id="rId26"/>
    <p:sldId id="263" r:id="rId27"/>
    <p:sldId id="292" r:id="rId28"/>
    <p:sldId id="293" r:id="rId29"/>
    <p:sldId id="296" r:id="rId30"/>
    <p:sldId id="266" r:id="rId31"/>
    <p:sldId id="267" r:id="rId32"/>
    <p:sldId id="268" r:id="rId33"/>
    <p:sldId id="286" r:id="rId34"/>
    <p:sldId id="294" r:id="rId35"/>
    <p:sldId id="2076136673" r:id="rId36"/>
    <p:sldId id="269" r:id="rId37"/>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C"/>
    <a:srgbClr val="E60088"/>
    <a:srgbClr val="EF4136"/>
    <a:srgbClr val="F04C23"/>
    <a:srgbClr val="D00A54"/>
    <a:srgbClr val="FBAD18"/>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0C4D3-E3A4-4A46-B80F-6970FD3C2017}" v="45" dt="2026-03-14T21:43:13.43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379"/>
  </p:normalViewPr>
  <p:slideViewPr>
    <p:cSldViewPr snapToGrid="0" showGuides="1">
      <p:cViewPr varScale="1">
        <p:scale>
          <a:sx n="109" d="100"/>
          <a:sy n="109" d="100"/>
        </p:scale>
        <p:origin x="69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15/03/2026</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29611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2540"/>
            <a:ext cx="9144000" cy="4366260"/>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3134298" y="1972715"/>
            <a:ext cx="5701725" cy="1420336"/>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3134298" y="3508711"/>
            <a:ext cx="5701725" cy="371632"/>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303212" y="371738"/>
            <a:ext cx="2959045" cy="527076"/>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sz="1125"/>
          </a:p>
        </p:txBody>
      </p:sp>
      <p:sp>
        <p:nvSpPr>
          <p:cNvPr id="3" name="Shape 1"/>
          <p:cNvSpPr/>
          <p:nvPr/>
        </p:nvSpPr>
        <p:spPr>
          <a:xfrm>
            <a:off x="0" y="0"/>
            <a:ext cx="9144000" cy="5148263"/>
          </a:xfrm>
          <a:prstGeom prst="rect">
            <a:avLst/>
          </a:prstGeom>
          <a:solidFill>
            <a:srgbClr val="F2F2F2"/>
          </a:solidFill>
          <a:ln/>
        </p:spPr>
        <p:txBody>
          <a:bodyPr/>
          <a:lstStyle/>
          <a:p>
            <a:endParaRPr lang="en-ZA" sz="1125"/>
          </a:p>
        </p:txBody>
      </p:sp>
    </p:spTree>
    <p:extLst>
      <p:ext uri="{BB962C8B-B14F-4D97-AF65-F5344CB8AC3E}">
        <p14:creationId xmlns:p14="http://schemas.microsoft.com/office/powerpoint/2010/main" val="99705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1795179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3220507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2841777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426042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5319" y="1"/>
            <a:ext cx="9149319" cy="4368799"/>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303213" y="398341"/>
            <a:ext cx="1707190" cy="304091"/>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37667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1134007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137069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a:p>
        </p:txBody>
      </p:sp>
      <p:sp>
        <p:nvSpPr>
          <p:cNvPr id="3" name="Shape 1"/>
          <p:cNvSpPr/>
          <p:nvPr/>
        </p:nvSpPr>
        <p:spPr>
          <a:xfrm>
            <a:off x="0" y="0"/>
            <a:ext cx="9144000" cy="5148263"/>
          </a:xfrm>
          <a:prstGeom prst="rect">
            <a:avLst/>
          </a:prstGeom>
          <a:solidFill>
            <a:srgbClr val="F2F2F2"/>
          </a:solidFill>
          <a:ln/>
        </p:spPr>
        <p:txBody>
          <a:bodyPr/>
          <a:lstStyle/>
          <a:p>
            <a:endParaRPr lang="en-ZA"/>
          </a:p>
        </p:txBody>
      </p:sp>
    </p:spTree>
    <p:extLst>
      <p:ext uri="{BB962C8B-B14F-4D97-AF65-F5344CB8AC3E}">
        <p14:creationId xmlns:p14="http://schemas.microsoft.com/office/powerpoint/2010/main" val="375611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2660" y="1"/>
            <a:ext cx="9149319" cy="4368799"/>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5370"/>
            <a:ext cx="283129" cy="283129"/>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694971" y="415370"/>
            <a:ext cx="1353991"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image" Target="../media/image16.png"/><Relationship Id="rId3" Type="http://schemas.openxmlformats.org/officeDocument/2006/relationships/slideLayout" Target="../slideLayouts/slideLayout6.xml"/><Relationship Id="rId21" Type="http://schemas.openxmlformats.org/officeDocument/2006/relationships/theme" Target="../theme/theme3.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12.sv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11.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4.svg"/><Relationship Id="rId28" Type="http://schemas.openxmlformats.org/officeDocument/2006/relationships/image" Target="../media/image18.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3.png"/><Relationship Id="rId27" Type="http://schemas.openxmlformats.org/officeDocument/2006/relationships/image" Target="../media/image17.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80" r:id="rId1"/>
    <p:sldLayoutId id="2147483684" r:id="rId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914648"/>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495895" y="415370"/>
            <a:ext cx="233165" cy="283129"/>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03213" y="411935"/>
            <a:ext cx="286563" cy="286563"/>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8"/>
          <a:srcRect/>
          <a:stretch/>
        </p:blipFill>
        <p:spPr>
          <a:xfrm>
            <a:off x="694971" y="415370"/>
            <a:ext cx="1353991" cy="283128"/>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5" r:id="rId12"/>
    <p:sldLayoutId id="2147483706" r:id="rId13"/>
    <p:sldLayoutId id="2147483707" r:id="rId14"/>
    <p:sldLayoutId id="2147483708" r:id="rId15"/>
    <p:sldLayoutId id="2147483709" r:id="rId16"/>
    <p:sldLayoutId id="2147483710" r:id="rId17"/>
    <p:sldLayoutId id="2147483711" r:id="rId18"/>
    <p:sldLayoutId id="2147483713" r:id="rId19"/>
    <p:sldLayoutId id="2147483714" r:id="rId20"/>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9.svg"/><Relationship Id="rId11" Type="http://schemas.openxmlformats.org/officeDocument/2006/relationships/image" Target="../media/image56.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638" y="307499"/>
            <a:ext cx="1031388" cy="670401"/>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p:txBody>
          <a:bodyPr/>
          <a:lstStyle/>
          <a:p>
            <a:pPr>
              <a:lnSpc>
                <a:spcPct val="100000"/>
              </a:lnSpc>
            </a:pPr>
            <a:r>
              <a:rPr lang="en-US" sz="1600" dirty="0"/>
              <a:t>Student enhancements </a:t>
            </a:r>
            <a:br>
              <a:rPr lang="en-US" sz="1600" dirty="0"/>
            </a:br>
            <a:r>
              <a:rPr lang="en-US" sz="1600" dirty="0" err="1"/>
              <a:t>Modernising</a:t>
            </a:r>
            <a:r>
              <a:rPr lang="en-US" sz="1600" dirty="0"/>
              <a:t> WIL: From Compliance to Value</a:t>
            </a:r>
            <a:br>
              <a:rPr lang="en-US" sz="1600" dirty="0"/>
            </a:br>
            <a:r>
              <a:rPr lang="en-US" sz="1600" dirty="0"/>
              <a:t>Learner Profiler / PACE Integration: Unlocking Learner Potential Through Integration</a:t>
            </a:r>
            <a:br>
              <a:rPr lang="en-US" sz="1600" dirty="0"/>
            </a:br>
            <a:r>
              <a:rPr lang="en-US" sz="1600" dirty="0" err="1"/>
              <a:t>Digitisation</a:t>
            </a:r>
            <a:r>
              <a:rPr lang="en-US" sz="1600" dirty="0"/>
              <a:t> of Proof of Registration Signatures</a:t>
            </a:r>
            <a:endParaRPr lang="en-GB" sz="1600" dirty="0"/>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p:txBody>
          <a:bodyPr/>
          <a:lstStyle/>
          <a:p>
            <a:pPr>
              <a:lnSpc>
                <a:spcPts val="1660"/>
              </a:lnSpc>
            </a:pPr>
            <a:r>
              <a:rPr lang="en-GB" sz="1200" dirty="0"/>
              <a:t>Session 79</a:t>
            </a:r>
          </a:p>
          <a:p>
            <a:pPr>
              <a:lnSpc>
                <a:spcPts val="1660"/>
              </a:lnSpc>
            </a:pPr>
            <a:r>
              <a:rPr lang="en-GB" sz="1200" dirty="0"/>
              <a:t>Presenter:	Linda Putu &amp; Desiree Makofane </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D37BC4B-3AAA-143F-9F4A-F7F8D320EB4B}"/>
              </a:ext>
            </a:extLst>
          </p:cNvPr>
          <p:cNvGrpSpPr/>
          <p:nvPr/>
        </p:nvGrpSpPr>
        <p:grpSpPr>
          <a:xfrm>
            <a:off x="496120" y="1047561"/>
            <a:ext cx="1860219" cy="355327"/>
            <a:chOff x="496120" y="1095596"/>
            <a:chExt cx="986656" cy="233214"/>
          </a:xfrm>
        </p:grpSpPr>
        <p:sp>
          <p:nvSpPr>
            <p:cNvPr id="2" name="Shape 0"/>
            <p:cNvSpPr/>
            <p:nvPr/>
          </p:nvSpPr>
          <p:spPr>
            <a:xfrm>
              <a:off x="496120" y="1095596"/>
              <a:ext cx="986656" cy="233214"/>
            </a:xfrm>
            <a:prstGeom prst="roundRect">
              <a:avLst>
                <a:gd name="adj" fmla="val 17872"/>
              </a:avLst>
            </a:prstGeom>
            <a:solidFill>
              <a:srgbClr val="CDF1FE"/>
            </a:solidFill>
            <a:ln/>
          </p:spPr>
          <p:txBody>
            <a:bodyPr/>
            <a:lstStyle/>
            <a:p>
              <a:pPr algn="ctr"/>
              <a:endParaRPr lang="en-ZA" sz="1125" dirty="0"/>
            </a:p>
          </p:txBody>
        </p:sp>
        <p:sp>
          <p:nvSpPr>
            <p:cNvPr id="3" name="Text 1"/>
            <p:cNvSpPr/>
            <p:nvPr/>
          </p:nvSpPr>
          <p:spPr>
            <a:xfrm>
              <a:off x="570533" y="1161656"/>
              <a:ext cx="837828" cy="158799"/>
            </a:xfrm>
            <a:prstGeom prst="rect">
              <a:avLst/>
            </a:prstGeom>
            <a:noFill/>
            <a:ln/>
          </p:spPr>
          <p:txBody>
            <a:bodyPr wrap="none" lIns="0" tIns="0" rIns="0" bIns="0" rtlCol="0" anchor="t"/>
            <a:lstStyle/>
            <a:p>
              <a:pPr algn="ctr">
                <a:lnSpc>
                  <a:spcPts val="1250"/>
                </a:lnSpc>
              </a:pPr>
              <a:r>
                <a:rPr lang="en-US" sz="1200" dirty="0">
                  <a:solidFill>
                    <a:srgbClr val="5F6369"/>
                  </a:solidFill>
                  <a:latin typeface="Nunito Sans" pitchFamily="34" charset="0"/>
                  <a:ea typeface="Nunito Sans" pitchFamily="34" charset="-122"/>
                  <a:cs typeface="Nunito Sans" pitchFamily="34" charset="-120"/>
                </a:rPr>
                <a:t>ENHANCEMENT 2</a:t>
              </a:r>
              <a:endParaRPr lang="en-US" sz="1200" dirty="0"/>
            </a:p>
          </p:txBody>
        </p:sp>
      </p:grpSp>
      <p:sp>
        <p:nvSpPr>
          <p:cNvPr id="5" name="Text 3"/>
          <p:cNvSpPr/>
          <p:nvPr/>
        </p:nvSpPr>
        <p:spPr>
          <a:xfrm>
            <a:off x="496119" y="1676954"/>
            <a:ext cx="8151763" cy="396924"/>
          </a:xfrm>
          <a:prstGeom prst="rect">
            <a:avLst/>
          </a:prstGeom>
          <a:noFill/>
          <a:ln/>
        </p:spPr>
        <p:txBody>
          <a:bodyPr wrap="square" lIns="0" tIns="0" rIns="0" bIns="0" rtlCol="0" anchor="t"/>
          <a:lstStyle/>
          <a:p>
            <a:pPr>
              <a:lnSpc>
                <a:spcPts val="1563"/>
              </a:lnSpc>
            </a:pPr>
            <a:r>
              <a:rPr lang="en-US" sz="1200" dirty="0">
                <a:solidFill>
                  <a:schemeClr val="accent6">
                    <a:lumMod val="50000"/>
                  </a:schemeClr>
                </a:solidFill>
                <a:ea typeface="Nunito Sans" pitchFamily="34" charset="-122"/>
                <a:cs typeface="Nunito Sans" pitchFamily="34" charset="-120"/>
              </a:rPr>
              <a:t>Following successful interviews and formal placement allocation, institutions will be able to </a:t>
            </a:r>
            <a:r>
              <a:rPr lang="en-US" sz="1200" b="1" dirty="0">
                <a:solidFill>
                  <a:schemeClr val="accent6">
                    <a:lumMod val="50000"/>
                  </a:schemeClr>
                </a:solidFill>
                <a:ea typeface="Nunito Sans" pitchFamily="34" charset="-122"/>
                <a:cs typeface="Nunito Sans" pitchFamily="34" charset="-120"/>
              </a:rPr>
              <a:t>register students for Work Integrated Learning</a:t>
            </a:r>
            <a:r>
              <a:rPr lang="en-US" sz="1200" dirty="0">
                <a:solidFill>
                  <a:schemeClr val="accent6">
                    <a:lumMod val="50000"/>
                  </a:schemeClr>
                </a:solidFill>
                <a:ea typeface="Nunito Sans" pitchFamily="34" charset="-122"/>
                <a:cs typeface="Nunito Sans" pitchFamily="34" charset="-120"/>
              </a:rPr>
              <a:t> within the ITS system — creating an official, traceable record of every placement.</a:t>
            </a:r>
            <a:endParaRPr lang="en-US" sz="1200" dirty="0">
              <a:solidFill>
                <a:schemeClr val="accent6">
                  <a:lumMod val="50000"/>
                </a:schemeClr>
              </a:solidFill>
            </a:endParaRPr>
          </a:p>
        </p:txBody>
      </p:sp>
      <p:pic>
        <p:nvPicPr>
          <p:cNvPr id="6" name="Image 0" descr="preencoded.png"/>
          <p:cNvPicPr>
            <a:picLocks noChangeAspect="1"/>
          </p:cNvPicPr>
          <p:nvPr/>
        </p:nvPicPr>
        <p:blipFill>
          <a:blip r:embed="rId3"/>
          <a:stretch>
            <a:fillRect/>
          </a:stretch>
        </p:blipFill>
        <p:spPr>
          <a:xfrm>
            <a:off x="496119" y="2541017"/>
            <a:ext cx="574998" cy="355327"/>
          </a:xfrm>
          <a:prstGeom prst="rect">
            <a:avLst/>
          </a:prstGeom>
        </p:spPr>
      </p:pic>
      <p:sp>
        <p:nvSpPr>
          <p:cNvPr id="7" name="Text 4"/>
          <p:cNvSpPr/>
          <p:nvPr/>
        </p:nvSpPr>
        <p:spPr>
          <a:xfrm>
            <a:off x="1226121" y="2541017"/>
            <a:ext cx="1771129"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Formal WIL Registration</a:t>
            </a:r>
            <a:endParaRPr lang="en-US" sz="1219" dirty="0">
              <a:solidFill>
                <a:schemeClr val="accent6">
                  <a:lumMod val="50000"/>
                </a:schemeClr>
              </a:solidFill>
            </a:endParaRPr>
          </a:p>
        </p:txBody>
      </p:sp>
      <p:sp>
        <p:nvSpPr>
          <p:cNvPr id="8" name="Text 5"/>
          <p:cNvSpPr/>
          <p:nvPr/>
        </p:nvSpPr>
        <p:spPr>
          <a:xfrm>
            <a:off x="1226121" y="2809280"/>
            <a:ext cx="1883866" cy="119077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Students are officially registered for WIL within the system following confirmed placement — ensuring compliance with institutional and DHET requirements.</a:t>
            </a:r>
            <a:endParaRPr lang="en-US" sz="969" dirty="0">
              <a:solidFill>
                <a:schemeClr val="accent6">
                  <a:lumMod val="50000"/>
                </a:schemeClr>
              </a:solidFill>
            </a:endParaRPr>
          </a:p>
        </p:txBody>
      </p:sp>
      <p:pic>
        <p:nvPicPr>
          <p:cNvPr id="9" name="Image 1" descr="preencoded.png"/>
          <p:cNvPicPr>
            <a:picLocks noChangeAspect="1"/>
          </p:cNvPicPr>
          <p:nvPr/>
        </p:nvPicPr>
        <p:blipFill>
          <a:blip r:embed="rId4"/>
          <a:stretch>
            <a:fillRect/>
          </a:stretch>
        </p:blipFill>
        <p:spPr>
          <a:xfrm>
            <a:off x="3264991" y="2541017"/>
            <a:ext cx="574998" cy="355327"/>
          </a:xfrm>
          <a:prstGeom prst="rect">
            <a:avLst/>
          </a:prstGeom>
        </p:spPr>
      </p:pic>
      <p:sp>
        <p:nvSpPr>
          <p:cNvPr id="10" name="Text 6"/>
          <p:cNvSpPr/>
          <p:nvPr/>
        </p:nvSpPr>
        <p:spPr>
          <a:xfrm>
            <a:off x="3994993" y="2541016"/>
            <a:ext cx="1883941" cy="387698"/>
          </a:xfrm>
          <a:prstGeom prst="rect">
            <a:avLst/>
          </a:prstGeom>
          <a:noFill/>
          <a:ln/>
        </p:spPr>
        <p:txBody>
          <a:bodyPr wrap="squar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Placement Information Capture</a:t>
            </a:r>
            <a:endParaRPr lang="en-US" sz="1219" dirty="0">
              <a:solidFill>
                <a:schemeClr val="accent6">
                  <a:lumMod val="50000"/>
                </a:schemeClr>
              </a:solidFill>
            </a:endParaRPr>
          </a:p>
        </p:txBody>
      </p:sp>
      <p:sp>
        <p:nvSpPr>
          <p:cNvPr id="11" name="Text 7"/>
          <p:cNvSpPr/>
          <p:nvPr/>
        </p:nvSpPr>
        <p:spPr>
          <a:xfrm>
            <a:off x="3994993" y="3003128"/>
            <a:ext cx="1883941" cy="992311"/>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Employer details, placement dates, and workplace contact information are captured and linked directly to the student's profile.</a:t>
            </a:r>
            <a:endParaRPr lang="en-US" sz="969" dirty="0">
              <a:solidFill>
                <a:schemeClr val="accent6">
                  <a:lumMod val="50000"/>
                </a:schemeClr>
              </a:solidFill>
            </a:endParaRPr>
          </a:p>
        </p:txBody>
      </p:sp>
      <p:pic>
        <p:nvPicPr>
          <p:cNvPr id="12" name="Image 2" descr="preencoded.png"/>
          <p:cNvPicPr>
            <a:picLocks noChangeAspect="1"/>
          </p:cNvPicPr>
          <p:nvPr/>
        </p:nvPicPr>
        <p:blipFill>
          <a:blip r:embed="rId5"/>
          <a:stretch>
            <a:fillRect/>
          </a:stretch>
        </p:blipFill>
        <p:spPr>
          <a:xfrm>
            <a:off x="6033939" y="2541017"/>
            <a:ext cx="574998" cy="355327"/>
          </a:xfrm>
          <a:prstGeom prst="rect">
            <a:avLst/>
          </a:prstGeom>
        </p:spPr>
      </p:pic>
      <p:sp>
        <p:nvSpPr>
          <p:cNvPr id="13" name="Text 8"/>
          <p:cNvSpPr/>
          <p:nvPr/>
        </p:nvSpPr>
        <p:spPr>
          <a:xfrm>
            <a:off x="6763941" y="2541017"/>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WIL Period Tracking</a:t>
            </a:r>
            <a:endParaRPr lang="en-US" sz="1219" dirty="0">
              <a:solidFill>
                <a:schemeClr val="accent6">
                  <a:lumMod val="50000"/>
                </a:schemeClr>
              </a:solidFill>
            </a:endParaRPr>
          </a:p>
        </p:txBody>
      </p:sp>
      <p:sp>
        <p:nvSpPr>
          <p:cNvPr id="14" name="Text 9"/>
          <p:cNvSpPr/>
          <p:nvPr/>
        </p:nvSpPr>
        <p:spPr>
          <a:xfrm>
            <a:off x="6763941" y="2809280"/>
            <a:ext cx="1883941" cy="992311"/>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The system tracks WIL start and completion dates, giving institutions full visibility of each student's practical learning timeline.</a:t>
            </a:r>
            <a:endParaRPr lang="en-US" sz="969" dirty="0">
              <a:solidFill>
                <a:schemeClr val="accent6">
                  <a:lumMod val="50000"/>
                </a:schemeClr>
              </a:solidFill>
            </a:endParaRPr>
          </a:p>
        </p:txBody>
      </p:sp>
      <p:sp>
        <p:nvSpPr>
          <p:cNvPr id="4" name="Title 8">
            <a:extLst>
              <a:ext uri="{FF2B5EF4-FFF2-40B4-BE49-F238E27FC236}">
                <a16:creationId xmlns:a16="http://schemas.microsoft.com/office/drawing/2014/main" id="{EA6FED57-8CCE-3154-F7CA-1434A1E62A34}"/>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WIL Registration &amp; Placement Capture</a:t>
            </a:r>
            <a:endParaRPr lang="en-ZA" b="0" dirty="0"/>
          </a:p>
        </p:txBody>
      </p:sp>
      <p:sp>
        <p:nvSpPr>
          <p:cNvPr id="17" name="Rectangle 16">
            <a:extLst>
              <a:ext uri="{FF2B5EF4-FFF2-40B4-BE49-F238E27FC236}">
                <a16:creationId xmlns:a16="http://schemas.microsoft.com/office/drawing/2014/main" id="{593E130D-6D70-B92C-17A7-2FBCBF8884D4}"/>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3DB2F58-985F-D871-A620-3AFDF399A171}"/>
              </a:ext>
            </a:extLst>
          </p:cNvPr>
          <p:cNvGrpSpPr/>
          <p:nvPr/>
        </p:nvGrpSpPr>
        <p:grpSpPr>
          <a:xfrm>
            <a:off x="387786" y="1175519"/>
            <a:ext cx="986656" cy="233214"/>
            <a:chOff x="496119" y="861566"/>
            <a:chExt cx="986656" cy="233214"/>
          </a:xfrm>
        </p:grpSpPr>
        <p:sp>
          <p:nvSpPr>
            <p:cNvPr id="2" name="Shape 0"/>
            <p:cNvSpPr/>
            <p:nvPr/>
          </p:nvSpPr>
          <p:spPr>
            <a:xfrm>
              <a:off x="496119" y="861566"/>
              <a:ext cx="986656" cy="233214"/>
            </a:xfrm>
            <a:prstGeom prst="roundRect">
              <a:avLst>
                <a:gd name="adj" fmla="val 17872"/>
              </a:avLst>
            </a:prstGeom>
            <a:solidFill>
              <a:srgbClr val="CDF1FE"/>
            </a:solidFill>
            <a:ln/>
          </p:spPr>
          <p:txBody>
            <a:bodyPr/>
            <a:lstStyle/>
            <a:p>
              <a:endParaRPr lang="en-ZA" sz="1125">
                <a:solidFill>
                  <a:schemeClr val="accent6">
                    <a:lumMod val="50000"/>
                  </a:schemeClr>
                </a:solidFill>
              </a:endParaRPr>
            </a:p>
          </p:txBody>
        </p:sp>
        <p:sp>
          <p:nvSpPr>
            <p:cNvPr id="3" name="Text 1"/>
            <p:cNvSpPr/>
            <p:nvPr/>
          </p:nvSpPr>
          <p:spPr>
            <a:xfrm>
              <a:off x="570533" y="898773"/>
              <a:ext cx="837828" cy="158799"/>
            </a:xfrm>
            <a:prstGeom prst="rect">
              <a:avLst/>
            </a:prstGeom>
            <a:noFill/>
            <a:ln/>
          </p:spPr>
          <p:txBody>
            <a:bodyPr wrap="none" lIns="0" tIns="0" rIns="0" bIns="0" rtlCol="0" anchor="t"/>
            <a:lstStyle/>
            <a:p>
              <a:pPr>
                <a:lnSpc>
                  <a:spcPts val="1250"/>
                </a:lnSpc>
              </a:pPr>
              <a:r>
                <a:rPr lang="en-US" sz="781" dirty="0">
                  <a:solidFill>
                    <a:schemeClr val="accent6">
                      <a:lumMod val="50000"/>
                    </a:schemeClr>
                  </a:solidFill>
                  <a:ea typeface="Nunito Sans" pitchFamily="34" charset="-122"/>
                  <a:cs typeface="Nunito Sans" pitchFamily="34" charset="-120"/>
                </a:rPr>
                <a:t>ENHANCEMENT 3</a:t>
              </a:r>
              <a:endParaRPr lang="en-US" sz="781" dirty="0">
                <a:solidFill>
                  <a:schemeClr val="accent6">
                    <a:lumMod val="50000"/>
                  </a:schemeClr>
                </a:solidFill>
              </a:endParaRPr>
            </a:p>
          </p:txBody>
        </p:sp>
      </p:grpSp>
      <p:sp>
        <p:nvSpPr>
          <p:cNvPr id="4" name="Text 2"/>
          <p:cNvSpPr/>
          <p:nvPr/>
        </p:nvSpPr>
        <p:spPr>
          <a:xfrm>
            <a:off x="496119" y="1144339"/>
            <a:ext cx="6433989" cy="387549"/>
          </a:xfrm>
          <a:prstGeom prst="rect">
            <a:avLst/>
          </a:prstGeom>
          <a:noFill/>
          <a:ln/>
        </p:spPr>
        <p:txBody>
          <a:bodyPr wrap="none" lIns="0" tIns="0" rIns="0" bIns="0" rtlCol="0" anchor="t"/>
          <a:lstStyle/>
          <a:p>
            <a:pPr>
              <a:lnSpc>
                <a:spcPts val="3031"/>
              </a:lnSpc>
            </a:pPr>
            <a:endParaRPr lang="en-US" sz="2438" dirty="0">
              <a:solidFill>
                <a:schemeClr val="accent6">
                  <a:lumMod val="50000"/>
                </a:schemeClr>
              </a:solidFill>
            </a:endParaRPr>
          </a:p>
        </p:txBody>
      </p:sp>
      <p:sp>
        <p:nvSpPr>
          <p:cNvPr id="5" name="Text 3"/>
          <p:cNvSpPr/>
          <p:nvPr/>
        </p:nvSpPr>
        <p:spPr>
          <a:xfrm>
            <a:off x="496119" y="1526456"/>
            <a:ext cx="8151763" cy="588391"/>
          </a:xfrm>
          <a:prstGeom prst="rect">
            <a:avLst/>
          </a:prstGeom>
          <a:noFill/>
          <a:ln/>
        </p:spPr>
        <p:txBody>
          <a:bodyPr wrap="square" lIns="0" tIns="0" rIns="0" bIns="0" rtlCol="0" anchor="t"/>
          <a:lstStyle/>
          <a:p>
            <a:pPr>
              <a:lnSpc>
                <a:spcPts val="1563"/>
              </a:lnSpc>
            </a:pPr>
            <a:r>
              <a:rPr lang="en-US" sz="1400" dirty="0">
                <a:solidFill>
                  <a:schemeClr val="accent6">
                    <a:lumMod val="50000"/>
                  </a:schemeClr>
                </a:solidFill>
                <a:ea typeface="Nunito Sans" pitchFamily="34" charset="-122"/>
                <a:cs typeface="Nunito Sans" pitchFamily="34" charset="-120"/>
              </a:rPr>
              <a:t>To support ongoing oversight of student workplace activity, ITS will introduce a </a:t>
            </a:r>
            <a:r>
              <a:rPr lang="en-US" sz="1400" b="1" dirty="0">
                <a:solidFill>
                  <a:schemeClr val="accent6">
                    <a:lumMod val="50000"/>
                  </a:schemeClr>
                </a:solidFill>
                <a:ea typeface="Nunito Sans" pitchFamily="34" charset="-122"/>
                <a:cs typeface="Nunito Sans" pitchFamily="34" charset="-120"/>
              </a:rPr>
              <a:t>Timesheet Submission process</a:t>
            </a:r>
            <a:r>
              <a:rPr lang="en-US" sz="1400" dirty="0">
                <a:solidFill>
                  <a:schemeClr val="accent6">
                    <a:lumMod val="50000"/>
                  </a:schemeClr>
                </a:solidFill>
                <a:ea typeface="Nunito Sans" pitchFamily="34" charset="-122"/>
                <a:cs typeface="Nunito Sans" pitchFamily="34" charset="-120"/>
              </a:rPr>
              <a:t> within the system. This gives both students and institutions a structured mechanism to record, review, and validate workplace hours throughout the WIL period.</a:t>
            </a:r>
            <a:endParaRPr lang="en-US" sz="1400" dirty="0">
              <a:solidFill>
                <a:schemeClr val="accent6">
                  <a:lumMod val="50000"/>
                </a:schemeClr>
              </a:solidFill>
            </a:endParaRPr>
          </a:p>
        </p:txBody>
      </p:sp>
      <p:sp>
        <p:nvSpPr>
          <p:cNvPr id="6" name="Text 4"/>
          <p:cNvSpPr/>
          <p:nvPr/>
        </p:nvSpPr>
        <p:spPr>
          <a:xfrm>
            <a:off x="496119" y="2378348"/>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For Students</a:t>
            </a:r>
            <a:endParaRPr lang="en-US" sz="1219" dirty="0">
              <a:solidFill>
                <a:schemeClr val="accent6">
                  <a:lumMod val="50000"/>
                </a:schemeClr>
              </a:solidFill>
            </a:endParaRPr>
          </a:p>
        </p:txBody>
      </p:sp>
      <p:sp>
        <p:nvSpPr>
          <p:cNvPr id="7" name="Text 5"/>
          <p:cNvSpPr/>
          <p:nvPr/>
        </p:nvSpPr>
        <p:spPr>
          <a:xfrm>
            <a:off x="496119" y="2696170"/>
            <a:ext cx="3924598" cy="682154"/>
          </a:xfrm>
          <a:prstGeom prst="rect">
            <a:avLst/>
          </a:prstGeom>
          <a:noFill/>
          <a:ln/>
        </p:spPr>
        <p:txBody>
          <a:bodyPr wrap="square" lIns="0" tIns="0" rIns="0" bIns="0" rtlCol="0" anchor="t"/>
          <a:lstStyle/>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Submit timesheets directly through the ITS system</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Record daily or weekly workplace hours completed</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Track cumulative progress toward the required WIL duration</a:t>
            </a:r>
            <a:endParaRPr lang="en-US" sz="969" dirty="0">
              <a:solidFill>
                <a:schemeClr val="accent6">
                  <a:lumMod val="50000"/>
                </a:schemeClr>
              </a:solidFill>
            </a:endParaRPr>
          </a:p>
        </p:txBody>
      </p:sp>
      <p:sp>
        <p:nvSpPr>
          <p:cNvPr id="8" name="Shape 6"/>
          <p:cNvSpPr/>
          <p:nvPr/>
        </p:nvSpPr>
        <p:spPr>
          <a:xfrm>
            <a:off x="4638750" y="2254374"/>
            <a:ext cx="4103191" cy="1167333"/>
          </a:xfrm>
          <a:prstGeom prst="roundRect">
            <a:avLst>
              <a:gd name="adj" fmla="val 7651"/>
            </a:avLst>
          </a:prstGeom>
          <a:solidFill>
            <a:srgbClr val="84BD40"/>
          </a:solidFill>
          <a:ln/>
        </p:spPr>
        <p:txBody>
          <a:bodyPr/>
          <a:lstStyle/>
          <a:p>
            <a:endParaRPr lang="en-ZA" sz="1125">
              <a:solidFill>
                <a:schemeClr val="accent6">
                  <a:lumMod val="50000"/>
                </a:schemeClr>
              </a:solidFill>
            </a:endParaRPr>
          </a:p>
        </p:txBody>
      </p:sp>
      <p:sp>
        <p:nvSpPr>
          <p:cNvPr id="9" name="Text 7"/>
          <p:cNvSpPr/>
          <p:nvPr/>
        </p:nvSpPr>
        <p:spPr>
          <a:xfrm>
            <a:off x="4762723" y="2378348"/>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For Institutions</a:t>
            </a:r>
            <a:endParaRPr lang="en-US" sz="1219" dirty="0">
              <a:solidFill>
                <a:schemeClr val="accent6">
                  <a:lumMod val="50000"/>
                </a:schemeClr>
              </a:solidFill>
            </a:endParaRPr>
          </a:p>
        </p:txBody>
      </p:sp>
      <p:sp>
        <p:nvSpPr>
          <p:cNvPr id="10" name="Text 8"/>
          <p:cNvSpPr/>
          <p:nvPr/>
        </p:nvSpPr>
        <p:spPr>
          <a:xfrm>
            <a:off x="4762723" y="2696170"/>
            <a:ext cx="3855244" cy="682154"/>
          </a:xfrm>
          <a:prstGeom prst="rect">
            <a:avLst/>
          </a:prstGeom>
          <a:noFill/>
          <a:ln/>
        </p:spPr>
        <p:txBody>
          <a:bodyPr wrap="square" lIns="0" tIns="0" rIns="0" bIns="0" rtlCol="0" anchor="t"/>
          <a:lstStyle/>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Review all submitted timesheets in one place</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Approve submissions or request corrections from students</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Maintain a complete, auditable record of workplace participation</a:t>
            </a:r>
            <a:endParaRPr lang="en-US" sz="969" dirty="0">
              <a:solidFill>
                <a:schemeClr val="accent6">
                  <a:lumMod val="50000"/>
                </a:schemeClr>
              </a:solidFill>
            </a:endParaRPr>
          </a:p>
        </p:txBody>
      </p:sp>
      <p:sp>
        <p:nvSpPr>
          <p:cNvPr id="11" name="Shape 9"/>
          <p:cNvSpPr/>
          <p:nvPr/>
        </p:nvSpPr>
        <p:spPr>
          <a:xfrm>
            <a:off x="496119" y="3561233"/>
            <a:ext cx="8151763" cy="725463"/>
          </a:xfrm>
          <a:prstGeom prst="roundRect">
            <a:avLst>
              <a:gd name="adj" fmla="val 7182"/>
            </a:avLst>
          </a:prstGeom>
          <a:solidFill>
            <a:srgbClr val="B3EAFE"/>
          </a:solidFill>
          <a:ln/>
        </p:spPr>
        <p:txBody>
          <a:bodyPr/>
          <a:lstStyle/>
          <a:p>
            <a:endParaRPr lang="en-ZA" sz="1125">
              <a:solidFill>
                <a:schemeClr val="accent6">
                  <a:lumMod val="50000"/>
                </a:schemeClr>
              </a:solidFill>
            </a:endParaRPr>
          </a:p>
        </p:txBody>
      </p:sp>
      <p:pic>
        <p:nvPicPr>
          <p:cNvPr id="12" name="Image 0" descr="preencoded.png"/>
          <p:cNvPicPr>
            <a:picLocks noChangeAspect="1"/>
          </p:cNvPicPr>
          <p:nvPr/>
        </p:nvPicPr>
        <p:blipFill>
          <a:blip r:embed="rId3"/>
          <a:stretch>
            <a:fillRect/>
          </a:stretch>
        </p:blipFill>
        <p:spPr>
          <a:xfrm>
            <a:off x="620093" y="3745780"/>
            <a:ext cx="155004" cy="123974"/>
          </a:xfrm>
          <a:prstGeom prst="rect">
            <a:avLst/>
          </a:prstGeom>
        </p:spPr>
      </p:pic>
      <p:sp>
        <p:nvSpPr>
          <p:cNvPr id="13" name="Text 10"/>
          <p:cNvSpPr/>
          <p:nvPr/>
        </p:nvSpPr>
        <p:spPr>
          <a:xfrm>
            <a:off x="899071" y="3716164"/>
            <a:ext cx="7624837" cy="396924"/>
          </a:xfrm>
          <a:prstGeom prst="rect">
            <a:avLst/>
          </a:prstGeom>
          <a:noFill/>
          <a:ln/>
        </p:spPr>
        <p:txBody>
          <a:bodyPr wrap="square" lIns="0" tIns="0" rIns="0" bIns="0" rtlCol="0" anchor="t"/>
          <a:lstStyle/>
          <a:p>
            <a:pPr>
              <a:lnSpc>
                <a:spcPts val="1563"/>
              </a:lnSpc>
            </a:pPr>
            <a:r>
              <a:rPr lang="en-US" sz="1100" dirty="0">
                <a:solidFill>
                  <a:schemeClr val="accent6">
                    <a:lumMod val="50000"/>
                  </a:schemeClr>
                </a:solidFill>
                <a:ea typeface="Nunito Sans" pitchFamily="34" charset="-122"/>
                <a:cs typeface="Nunito Sans" pitchFamily="34" charset="-120"/>
              </a:rPr>
              <a:t>Timesheet monitoring provides institutions with the evidence trail needed to validate workplace learning hours ahead of POE submission and final graduation processing.</a:t>
            </a:r>
            <a:endParaRPr lang="en-US" sz="1100" dirty="0">
              <a:solidFill>
                <a:schemeClr val="accent6">
                  <a:lumMod val="50000"/>
                </a:schemeClr>
              </a:solidFill>
            </a:endParaRPr>
          </a:p>
        </p:txBody>
      </p:sp>
      <p:sp>
        <p:nvSpPr>
          <p:cNvPr id="16" name="Title 8">
            <a:extLst>
              <a:ext uri="{FF2B5EF4-FFF2-40B4-BE49-F238E27FC236}">
                <a16:creationId xmlns:a16="http://schemas.microsoft.com/office/drawing/2014/main" id="{88E4B453-E782-58FC-D281-0D63F09BAF00}"/>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Student Timesheet Submission &amp; Monitoring</a:t>
            </a:r>
            <a:endParaRPr lang="en-ZA" b="0" dirty="0"/>
          </a:p>
        </p:txBody>
      </p:sp>
      <p:sp>
        <p:nvSpPr>
          <p:cNvPr id="17" name="Rectangle 16">
            <a:extLst>
              <a:ext uri="{FF2B5EF4-FFF2-40B4-BE49-F238E27FC236}">
                <a16:creationId xmlns:a16="http://schemas.microsoft.com/office/drawing/2014/main" id="{7E983E78-B1AC-C1A8-720C-61B500BCE0AE}"/>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4D99B8F-1699-B5E1-8E49-C82F8BB2D461}"/>
              </a:ext>
            </a:extLst>
          </p:cNvPr>
          <p:cNvGrpSpPr/>
          <p:nvPr/>
        </p:nvGrpSpPr>
        <p:grpSpPr>
          <a:xfrm>
            <a:off x="305594" y="997893"/>
            <a:ext cx="986656" cy="233214"/>
            <a:chOff x="496119" y="369763"/>
            <a:chExt cx="986656" cy="233214"/>
          </a:xfrm>
        </p:grpSpPr>
        <p:sp>
          <p:nvSpPr>
            <p:cNvPr id="2" name="Shape 0"/>
            <p:cNvSpPr/>
            <p:nvPr/>
          </p:nvSpPr>
          <p:spPr>
            <a:xfrm>
              <a:off x="496119" y="369763"/>
              <a:ext cx="986656" cy="233214"/>
            </a:xfrm>
            <a:prstGeom prst="roundRect">
              <a:avLst>
                <a:gd name="adj" fmla="val 17872"/>
              </a:avLst>
            </a:prstGeom>
            <a:solidFill>
              <a:srgbClr val="CDF1FE"/>
            </a:solidFill>
            <a:ln/>
          </p:spPr>
          <p:txBody>
            <a:bodyPr/>
            <a:lstStyle/>
            <a:p>
              <a:endParaRPr lang="en-ZA" sz="1125"/>
            </a:p>
          </p:txBody>
        </p:sp>
        <p:sp>
          <p:nvSpPr>
            <p:cNvPr id="3" name="Text 1"/>
            <p:cNvSpPr/>
            <p:nvPr/>
          </p:nvSpPr>
          <p:spPr>
            <a:xfrm>
              <a:off x="570533" y="406971"/>
              <a:ext cx="837828" cy="158799"/>
            </a:xfrm>
            <a:prstGeom prst="rect">
              <a:avLst/>
            </a:prstGeom>
            <a:noFill/>
            <a:ln/>
          </p:spPr>
          <p:txBody>
            <a:bodyPr wrap="none" lIns="0" tIns="0" rIns="0" bIns="0" rtlCol="0" anchor="t"/>
            <a:lstStyle/>
            <a:p>
              <a:pPr>
                <a:lnSpc>
                  <a:spcPts val="1250"/>
                </a:lnSpc>
              </a:pPr>
              <a:r>
                <a:rPr lang="en-US" sz="781" dirty="0">
                  <a:solidFill>
                    <a:srgbClr val="5F6369"/>
                  </a:solidFill>
                  <a:ea typeface="Nunito Sans" pitchFamily="34" charset="-122"/>
                  <a:cs typeface="Nunito Sans" pitchFamily="34" charset="-120"/>
                </a:rPr>
                <a:t>ENHANCEMENT 4</a:t>
              </a:r>
              <a:endParaRPr lang="en-US" sz="781" dirty="0"/>
            </a:p>
          </p:txBody>
        </p:sp>
      </p:grpSp>
      <p:sp>
        <p:nvSpPr>
          <p:cNvPr id="4" name="Text 2"/>
          <p:cNvSpPr/>
          <p:nvPr/>
        </p:nvSpPr>
        <p:spPr>
          <a:xfrm>
            <a:off x="496119" y="652537"/>
            <a:ext cx="5857205" cy="387549"/>
          </a:xfrm>
          <a:prstGeom prst="rect">
            <a:avLst/>
          </a:prstGeom>
          <a:noFill/>
          <a:ln/>
        </p:spPr>
        <p:txBody>
          <a:bodyPr wrap="none" lIns="0" tIns="0" rIns="0" bIns="0" rtlCol="0" anchor="t"/>
          <a:lstStyle/>
          <a:p>
            <a:pPr>
              <a:lnSpc>
                <a:spcPts val="3031"/>
              </a:lnSpc>
            </a:pPr>
            <a:endParaRPr lang="en-US" sz="2438" dirty="0"/>
          </a:p>
        </p:txBody>
      </p:sp>
      <p:sp>
        <p:nvSpPr>
          <p:cNvPr id="5" name="Text 3"/>
          <p:cNvSpPr/>
          <p:nvPr/>
        </p:nvSpPr>
        <p:spPr>
          <a:xfrm>
            <a:off x="496119" y="1226121"/>
            <a:ext cx="8151763"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To support institutional oversight at every stage of the WIL journey, ITS will introduce </a:t>
            </a:r>
            <a:r>
              <a:rPr lang="en-US" sz="969" b="1" dirty="0">
                <a:solidFill>
                  <a:srgbClr val="5F6369"/>
                </a:solidFill>
                <a:ea typeface="Nunito Sans" pitchFamily="34" charset="-122"/>
                <a:cs typeface="Nunito Sans" pitchFamily="34" charset="-120"/>
              </a:rPr>
              <a:t>Jasper Reports for comprehensive WIL tracking</a:t>
            </a:r>
            <a:r>
              <a:rPr lang="en-US" sz="969" dirty="0">
                <a:solidFill>
                  <a:srgbClr val="5F6369"/>
                </a:solidFill>
                <a:ea typeface="Nunito Sans" pitchFamily="34" charset="-122"/>
                <a:cs typeface="Nunito Sans" pitchFamily="34" charset="-120"/>
              </a:rPr>
              <a:t>. Administrators will have real-time visibility into student progress across all stages of the WIL lifecycle.</a:t>
            </a:r>
            <a:endParaRPr lang="en-US" sz="969" dirty="0"/>
          </a:p>
        </p:txBody>
      </p:sp>
      <p:sp>
        <p:nvSpPr>
          <p:cNvPr id="6" name="Shape 4"/>
          <p:cNvSpPr/>
          <p:nvPr/>
        </p:nvSpPr>
        <p:spPr>
          <a:xfrm>
            <a:off x="496119" y="1762571"/>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7" name="Text 5"/>
          <p:cNvSpPr/>
          <p:nvPr/>
        </p:nvSpPr>
        <p:spPr>
          <a:xfrm>
            <a:off x="624855" y="1891308"/>
            <a:ext cx="155056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Placement Pipeline</a:t>
            </a:r>
            <a:endParaRPr lang="en-US" sz="1219" dirty="0"/>
          </a:p>
        </p:txBody>
      </p:sp>
      <p:sp>
        <p:nvSpPr>
          <p:cNvPr id="8" name="Text 6"/>
          <p:cNvSpPr/>
          <p:nvPr/>
        </p:nvSpPr>
        <p:spPr>
          <a:xfrm>
            <a:off x="624855" y="2159571"/>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View students currently awaiting placement allocation and interview scheduling.</a:t>
            </a:r>
            <a:endParaRPr lang="en-US" sz="969" dirty="0"/>
          </a:p>
        </p:txBody>
      </p:sp>
      <p:sp>
        <p:nvSpPr>
          <p:cNvPr id="9" name="Shape 7"/>
          <p:cNvSpPr/>
          <p:nvPr/>
        </p:nvSpPr>
        <p:spPr>
          <a:xfrm>
            <a:off x="4633987" y="1762571"/>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10" name="Text 8"/>
          <p:cNvSpPr/>
          <p:nvPr/>
        </p:nvSpPr>
        <p:spPr>
          <a:xfrm>
            <a:off x="4762723" y="1891308"/>
            <a:ext cx="155056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Interview Outcomes</a:t>
            </a:r>
            <a:endParaRPr lang="en-US" sz="1219" dirty="0"/>
          </a:p>
        </p:txBody>
      </p:sp>
      <p:sp>
        <p:nvSpPr>
          <p:cNvPr id="11" name="Text 9"/>
          <p:cNvSpPr/>
          <p:nvPr/>
        </p:nvSpPr>
        <p:spPr>
          <a:xfrm>
            <a:off x="4762723" y="2159571"/>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Track results of all placement interviews across departments and cohorts.</a:t>
            </a:r>
            <a:endParaRPr lang="en-US" sz="969" dirty="0"/>
          </a:p>
        </p:txBody>
      </p:sp>
      <p:sp>
        <p:nvSpPr>
          <p:cNvPr id="12" name="Shape 10"/>
          <p:cNvSpPr/>
          <p:nvPr/>
        </p:nvSpPr>
        <p:spPr>
          <a:xfrm>
            <a:off x="496119" y="2809205"/>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13" name="Text 11"/>
          <p:cNvSpPr/>
          <p:nvPr/>
        </p:nvSpPr>
        <p:spPr>
          <a:xfrm>
            <a:off x="624855" y="2937942"/>
            <a:ext cx="173280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WIL Registration Status</a:t>
            </a:r>
            <a:endParaRPr lang="en-US" sz="1219" dirty="0"/>
          </a:p>
        </p:txBody>
      </p:sp>
      <p:sp>
        <p:nvSpPr>
          <p:cNvPr id="14" name="Text 12"/>
          <p:cNvSpPr/>
          <p:nvPr/>
        </p:nvSpPr>
        <p:spPr>
          <a:xfrm>
            <a:off x="624855" y="3206205"/>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Monitor which students are formally registered and actively placed in workplaces.</a:t>
            </a:r>
            <a:endParaRPr lang="en-US" sz="969" dirty="0"/>
          </a:p>
        </p:txBody>
      </p:sp>
      <p:sp>
        <p:nvSpPr>
          <p:cNvPr id="15" name="Shape 13"/>
          <p:cNvSpPr/>
          <p:nvPr/>
        </p:nvSpPr>
        <p:spPr>
          <a:xfrm>
            <a:off x="4633987" y="2809205"/>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16" name="Text 14"/>
          <p:cNvSpPr/>
          <p:nvPr/>
        </p:nvSpPr>
        <p:spPr>
          <a:xfrm>
            <a:off x="4762723" y="2937942"/>
            <a:ext cx="155056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Timesheet Progress</a:t>
            </a:r>
            <a:endParaRPr lang="en-US" sz="1219" dirty="0"/>
          </a:p>
        </p:txBody>
      </p:sp>
      <p:sp>
        <p:nvSpPr>
          <p:cNvPr id="17" name="Text 15"/>
          <p:cNvSpPr/>
          <p:nvPr/>
        </p:nvSpPr>
        <p:spPr>
          <a:xfrm>
            <a:off x="4762723" y="3206205"/>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Track hour submissions and identify students who may be falling behind on reporting.</a:t>
            </a:r>
            <a:endParaRPr lang="en-US" sz="969" dirty="0"/>
          </a:p>
        </p:txBody>
      </p:sp>
      <p:sp>
        <p:nvSpPr>
          <p:cNvPr id="18" name="Shape 16"/>
          <p:cNvSpPr/>
          <p:nvPr/>
        </p:nvSpPr>
        <p:spPr>
          <a:xfrm>
            <a:off x="496119" y="3855839"/>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19" name="Text 17"/>
          <p:cNvSpPr/>
          <p:nvPr/>
        </p:nvSpPr>
        <p:spPr>
          <a:xfrm>
            <a:off x="624855" y="3984575"/>
            <a:ext cx="1691283"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POE Submission Status</a:t>
            </a:r>
            <a:endParaRPr lang="en-US" sz="1219" dirty="0"/>
          </a:p>
        </p:txBody>
      </p:sp>
      <p:sp>
        <p:nvSpPr>
          <p:cNvPr id="20" name="Text 18"/>
          <p:cNvSpPr/>
          <p:nvPr/>
        </p:nvSpPr>
        <p:spPr>
          <a:xfrm>
            <a:off x="624855" y="4252838"/>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View outstanding and submitted POEs, including evaluation and approval status.</a:t>
            </a:r>
            <a:endParaRPr lang="en-US" sz="969" dirty="0"/>
          </a:p>
        </p:txBody>
      </p:sp>
      <p:sp>
        <p:nvSpPr>
          <p:cNvPr id="21" name="Shape 19"/>
          <p:cNvSpPr/>
          <p:nvPr/>
        </p:nvSpPr>
        <p:spPr>
          <a:xfrm>
            <a:off x="4633987" y="3855839"/>
            <a:ext cx="4013894" cy="922660"/>
          </a:xfrm>
          <a:prstGeom prst="roundRect">
            <a:avLst>
              <a:gd name="adj" fmla="val 5647"/>
            </a:avLst>
          </a:prstGeom>
          <a:solidFill>
            <a:srgbClr val="CDF1FE"/>
          </a:solidFill>
          <a:ln w="7620">
            <a:solidFill>
              <a:srgbClr val="B3D7E4"/>
            </a:solidFill>
            <a:prstDash val="solid"/>
          </a:ln>
        </p:spPr>
        <p:txBody>
          <a:bodyPr/>
          <a:lstStyle/>
          <a:p>
            <a:endParaRPr lang="en-ZA" sz="1125"/>
          </a:p>
        </p:txBody>
      </p:sp>
      <p:sp>
        <p:nvSpPr>
          <p:cNvPr id="22" name="Text 20"/>
          <p:cNvSpPr/>
          <p:nvPr/>
        </p:nvSpPr>
        <p:spPr>
          <a:xfrm>
            <a:off x="4762723" y="3984575"/>
            <a:ext cx="1578918"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Graduation Readiness</a:t>
            </a:r>
            <a:endParaRPr lang="en-US" sz="1219" dirty="0"/>
          </a:p>
        </p:txBody>
      </p:sp>
      <p:sp>
        <p:nvSpPr>
          <p:cNvPr id="23" name="Text 21"/>
          <p:cNvSpPr/>
          <p:nvPr/>
        </p:nvSpPr>
        <p:spPr>
          <a:xfrm>
            <a:off x="4762723" y="4252838"/>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Identify students who have met all requirements and are cleared for graduation processing.</a:t>
            </a:r>
            <a:endParaRPr lang="en-US" sz="969" dirty="0"/>
          </a:p>
        </p:txBody>
      </p:sp>
      <p:sp>
        <p:nvSpPr>
          <p:cNvPr id="26" name="Title 8">
            <a:extLst>
              <a:ext uri="{FF2B5EF4-FFF2-40B4-BE49-F238E27FC236}">
                <a16:creationId xmlns:a16="http://schemas.microsoft.com/office/drawing/2014/main" id="{D57602D0-AED3-CE3F-5940-805EF2DDA27F}"/>
              </a:ext>
            </a:extLst>
          </p:cNvPr>
          <p:cNvSpPr txBox="1">
            <a:spLocks/>
          </p:cNvSpPr>
          <p:nvPr/>
        </p:nvSpPr>
        <p:spPr>
          <a:xfrm>
            <a:off x="2430000" y="393858"/>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sv-SE" b="0" dirty="0"/>
              <a:t>WIL Status Reporting via Jasper Reports</a:t>
            </a:r>
            <a:endParaRPr lang="en-ZA" b="0" dirty="0"/>
          </a:p>
        </p:txBody>
      </p:sp>
      <p:sp>
        <p:nvSpPr>
          <p:cNvPr id="27" name="Rectangle 26">
            <a:extLst>
              <a:ext uri="{FF2B5EF4-FFF2-40B4-BE49-F238E27FC236}">
                <a16:creationId xmlns:a16="http://schemas.microsoft.com/office/drawing/2014/main" id="{EA1A161E-512A-894E-9E88-D85F406E4835}"/>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010096" y="438745"/>
            <a:ext cx="3592041" cy="282253"/>
          </a:xfrm>
          <a:prstGeom prst="rect">
            <a:avLst/>
          </a:prstGeom>
          <a:noFill/>
          <a:ln/>
        </p:spPr>
        <p:txBody>
          <a:bodyPr wrap="none" lIns="0" tIns="0" rIns="0" bIns="0" rtlCol="0" anchor="t"/>
          <a:lstStyle/>
          <a:p>
            <a:pPr>
              <a:lnSpc>
                <a:spcPts val="2219"/>
              </a:lnSpc>
            </a:pPr>
            <a:endParaRPr lang="en-US" sz="1750" dirty="0"/>
          </a:p>
        </p:txBody>
      </p:sp>
      <p:sp>
        <p:nvSpPr>
          <p:cNvPr id="3" name="Text 1"/>
          <p:cNvSpPr/>
          <p:nvPr/>
        </p:nvSpPr>
        <p:spPr>
          <a:xfrm>
            <a:off x="976201" y="1029248"/>
            <a:ext cx="7123733" cy="249734"/>
          </a:xfrm>
          <a:prstGeom prst="rect">
            <a:avLst/>
          </a:prstGeom>
          <a:noFill/>
          <a:ln/>
        </p:spPr>
        <p:txBody>
          <a:bodyPr wrap="square" lIns="0" tIns="0" rIns="0" bIns="0" rtlCol="0" anchor="t"/>
          <a:lstStyle/>
          <a:p>
            <a:pPr>
              <a:lnSpc>
                <a:spcPts val="969"/>
              </a:lnSpc>
            </a:pPr>
            <a:r>
              <a:rPr lang="en-US" sz="688" dirty="0">
                <a:solidFill>
                  <a:schemeClr val="accent6">
                    <a:lumMod val="50000"/>
                  </a:schemeClr>
                </a:solidFill>
                <a:ea typeface="Nunito Sans" pitchFamily="34" charset="-122"/>
                <a:cs typeface="Nunito Sans" pitchFamily="34" charset="-120"/>
              </a:rPr>
              <a:t>With all enhancements in place, the ITS Student System will provide </a:t>
            </a:r>
            <a:r>
              <a:rPr lang="en-US" sz="688" b="1" dirty="0">
                <a:solidFill>
                  <a:schemeClr val="accent6">
                    <a:lumMod val="50000"/>
                  </a:schemeClr>
                </a:solidFill>
                <a:ea typeface="Nunito Sans" pitchFamily="34" charset="-122"/>
                <a:cs typeface="Nunito Sans" pitchFamily="34" charset="-120"/>
              </a:rPr>
              <a:t>end-to-end management of Work Integrated Learning</a:t>
            </a:r>
            <a:r>
              <a:rPr lang="en-US" sz="688" dirty="0">
                <a:solidFill>
                  <a:schemeClr val="accent6">
                    <a:lumMod val="50000"/>
                  </a:schemeClr>
                </a:solidFill>
                <a:ea typeface="Nunito Sans" pitchFamily="34" charset="-122"/>
                <a:cs typeface="Nunito Sans" pitchFamily="34" charset="-120"/>
              </a:rPr>
              <a:t> — from initial student request through to final qualification award — within a single, integrated platform.</a:t>
            </a:r>
            <a:endParaRPr lang="en-US" sz="688" dirty="0">
              <a:solidFill>
                <a:schemeClr val="accent6">
                  <a:lumMod val="50000"/>
                </a:schemeClr>
              </a:solidFill>
            </a:endParaRPr>
          </a:p>
        </p:txBody>
      </p:sp>
      <p:sp>
        <p:nvSpPr>
          <p:cNvPr id="4" name="Shape 2"/>
          <p:cNvSpPr/>
          <p:nvPr/>
        </p:nvSpPr>
        <p:spPr>
          <a:xfrm>
            <a:off x="4567163" y="1176263"/>
            <a:ext cx="9525" cy="3016969"/>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5" name="Shape 3"/>
          <p:cNvSpPr/>
          <p:nvPr/>
        </p:nvSpPr>
        <p:spPr>
          <a:xfrm>
            <a:off x="4400848" y="1273075"/>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6" name="Shape 4"/>
          <p:cNvSpPr/>
          <p:nvPr/>
        </p:nvSpPr>
        <p:spPr>
          <a:xfrm>
            <a:off x="4538068" y="1243980"/>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7" name="Text 5"/>
          <p:cNvSpPr/>
          <p:nvPr/>
        </p:nvSpPr>
        <p:spPr>
          <a:xfrm>
            <a:off x="3081486" y="1207294"/>
            <a:ext cx="1129159" cy="141089"/>
          </a:xfrm>
          <a:prstGeom prst="rect">
            <a:avLst/>
          </a:prstGeom>
          <a:noFill/>
          <a:ln/>
        </p:spPr>
        <p:txBody>
          <a:bodyPr wrap="none" lIns="0" tIns="0" rIns="0" bIns="0" rtlCol="0" anchor="t"/>
          <a:lstStyle/>
          <a:p>
            <a:pPr algn="r">
              <a:lnSpc>
                <a:spcPts val="1094"/>
              </a:lnSpc>
            </a:pPr>
            <a:r>
              <a:rPr lang="en-US" sz="875" b="1" dirty="0">
                <a:solidFill>
                  <a:schemeClr val="accent6">
                    <a:lumMod val="50000"/>
                  </a:schemeClr>
                </a:solidFill>
                <a:ea typeface="Nunito Sans Bold" pitchFamily="34" charset="-122"/>
                <a:cs typeface="Nunito Sans Bold" pitchFamily="34" charset="-120"/>
              </a:rPr>
              <a:t>WIL Request</a:t>
            </a:r>
            <a:endParaRPr lang="en-US" sz="875" dirty="0">
              <a:solidFill>
                <a:schemeClr val="accent6">
                  <a:lumMod val="50000"/>
                </a:schemeClr>
              </a:solidFill>
            </a:endParaRPr>
          </a:p>
        </p:txBody>
      </p:sp>
      <p:sp>
        <p:nvSpPr>
          <p:cNvPr id="8" name="Text 6"/>
          <p:cNvSpPr/>
          <p:nvPr/>
        </p:nvSpPr>
        <p:spPr>
          <a:xfrm>
            <a:off x="1010096" y="1387823"/>
            <a:ext cx="3200549" cy="124867"/>
          </a:xfrm>
          <a:prstGeom prst="rect">
            <a:avLst/>
          </a:prstGeom>
          <a:noFill/>
          <a:ln/>
        </p:spPr>
        <p:txBody>
          <a:bodyPr wrap="none" lIns="0" tIns="0" rIns="0" bIns="0" rtlCol="0" anchor="t"/>
          <a:lstStyle/>
          <a:p>
            <a:pPr algn="r">
              <a:lnSpc>
                <a:spcPts val="969"/>
              </a:lnSpc>
            </a:pPr>
            <a:r>
              <a:rPr lang="en-US" sz="688" dirty="0">
                <a:solidFill>
                  <a:schemeClr val="accent6">
                    <a:lumMod val="50000"/>
                  </a:schemeClr>
                </a:solidFill>
                <a:ea typeface="Nunito Sans" pitchFamily="34" charset="-122"/>
                <a:cs typeface="Nunito Sans" pitchFamily="34" charset="-120"/>
              </a:rPr>
              <a:t>Student submits WIL Service Request to begin the process</a:t>
            </a:r>
            <a:endParaRPr lang="en-US" sz="688" dirty="0">
              <a:solidFill>
                <a:schemeClr val="accent6">
                  <a:lumMod val="50000"/>
                </a:schemeClr>
              </a:solidFill>
            </a:endParaRPr>
          </a:p>
        </p:txBody>
      </p:sp>
      <p:sp>
        <p:nvSpPr>
          <p:cNvPr id="9" name="Shape 7"/>
          <p:cNvSpPr/>
          <p:nvPr/>
        </p:nvSpPr>
        <p:spPr>
          <a:xfrm>
            <a:off x="4562401" y="1765920"/>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10" name="Shape 8"/>
          <p:cNvSpPr/>
          <p:nvPr/>
        </p:nvSpPr>
        <p:spPr>
          <a:xfrm>
            <a:off x="4538068" y="1736824"/>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11" name="Text 9"/>
          <p:cNvSpPr/>
          <p:nvPr/>
        </p:nvSpPr>
        <p:spPr>
          <a:xfrm>
            <a:off x="4933206" y="1700138"/>
            <a:ext cx="1129159" cy="141089"/>
          </a:xfrm>
          <a:prstGeom prst="rect">
            <a:avLst/>
          </a:prstGeom>
          <a:noFill/>
          <a:ln/>
        </p:spPr>
        <p:txBody>
          <a:bodyPr wrap="none" lIns="0" tIns="0" rIns="0" bIns="0" rtlCol="0" anchor="t"/>
          <a:lstStyle/>
          <a:p>
            <a:pPr>
              <a:lnSpc>
                <a:spcPts val="1094"/>
              </a:lnSpc>
            </a:pPr>
            <a:r>
              <a:rPr lang="en-US" sz="875" b="1" dirty="0">
                <a:solidFill>
                  <a:schemeClr val="accent6">
                    <a:lumMod val="50000"/>
                  </a:schemeClr>
                </a:solidFill>
                <a:ea typeface="Nunito Sans Bold" pitchFamily="34" charset="-122"/>
                <a:cs typeface="Nunito Sans Bold" pitchFamily="34" charset="-120"/>
              </a:rPr>
              <a:t>Interview Process</a:t>
            </a:r>
            <a:endParaRPr lang="en-US" sz="875" dirty="0">
              <a:solidFill>
                <a:schemeClr val="accent6">
                  <a:lumMod val="50000"/>
                </a:schemeClr>
              </a:solidFill>
            </a:endParaRPr>
          </a:p>
        </p:txBody>
      </p:sp>
      <p:sp>
        <p:nvSpPr>
          <p:cNvPr id="12" name="Text 10"/>
          <p:cNvSpPr/>
          <p:nvPr/>
        </p:nvSpPr>
        <p:spPr>
          <a:xfrm>
            <a:off x="4933206" y="1880667"/>
            <a:ext cx="3200623" cy="124867"/>
          </a:xfrm>
          <a:prstGeom prst="rect">
            <a:avLst/>
          </a:prstGeom>
          <a:noFill/>
          <a:ln/>
        </p:spPr>
        <p:txBody>
          <a:bodyPr wrap="none" lIns="0" tIns="0" rIns="0" bIns="0" rtlCol="0" anchor="t"/>
          <a:lstStyle/>
          <a:p>
            <a:pPr>
              <a:lnSpc>
                <a:spcPts val="969"/>
              </a:lnSpc>
            </a:pPr>
            <a:r>
              <a:rPr lang="en-US" sz="688" dirty="0">
                <a:solidFill>
                  <a:schemeClr val="accent6">
                    <a:lumMod val="50000"/>
                  </a:schemeClr>
                </a:solidFill>
                <a:ea typeface="Nunito Sans" pitchFamily="34" charset="-122"/>
                <a:cs typeface="Nunito Sans" pitchFamily="34" charset="-120"/>
              </a:rPr>
              <a:t>Placement interviews scheduled, conducted, and outcomes recorded</a:t>
            </a:r>
            <a:endParaRPr lang="en-US" sz="688" dirty="0">
              <a:solidFill>
                <a:schemeClr val="accent6">
                  <a:lumMod val="50000"/>
                </a:schemeClr>
              </a:solidFill>
            </a:endParaRPr>
          </a:p>
        </p:txBody>
      </p:sp>
      <p:sp>
        <p:nvSpPr>
          <p:cNvPr id="13" name="Shape 11"/>
          <p:cNvSpPr/>
          <p:nvPr/>
        </p:nvSpPr>
        <p:spPr>
          <a:xfrm>
            <a:off x="4400848" y="2208535"/>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14" name="Shape 12"/>
          <p:cNvSpPr/>
          <p:nvPr/>
        </p:nvSpPr>
        <p:spPr>
          <a:xfrm>
            <a:off x="4538068" y="2179439"/>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15" name="Text 13"/>
          <p:cNvSpPr/>
          <p:nvPr/>
        </p:nvSpPr>
        <p:spPr>
          <a:xfrm>
            <a:off x="3081486" y="2142753"/>
            <a:ext cx="1129159" cy="141089"/>
          </a:xfrm>
          <a:prstGeom prst="rect">
            <a:avLst/>
          </a:prstGeom>
          <a:noFill/>
          <a:ln/>
        </p:spPr>
        <p:txBody>
          <a:bodyPr wrap="none" lIns="0" tIns="0" rIns="0" bIns="0" rtlCol="0" anchor="t"/>
          <a:lstStyle/>
          <a:p>
            <a:pPr algn="r">
              <a:lnSpc>
                <a:spcPts val="1094"/>
              </a:lnSpc>
            </a:pPr>
            <a:r>
              <a:rPr lang="en-US" sz="875" b="1" dirty="0">
                <a:solidFill>
                  <a:schemeClr val="accent6">
                    <a:lumMod val="50000"/>
                  </a:schemeClr>
                </a:solidFill>
                <a:ea typeface="Nunito Sans Bold" pitchFamily="34" charset="-122"/>
                <a:cs typeface="Nunito Sans Bold" pitchFamily="34" charset="-120"/>
              </a:rPr>
              <a:t>Placement Allocation</a:t>
            </a:r>
            <a:endParaRPr lang="en-US" sz="875" dirty="0">
              <a:solidFill>
                <a:schemeClr val="accent6">
                  <a:lumMod val="50000"/>
                </a:schemeClr>
              </a:solidFill>
            </a:endParaRPr>
          </a:p>
        </p:txBody>
      </p:sp>
      <p:sp>
        <p:nvSpPr>
          <p:cNvPr id="16" name="Text 14"/>
          <p:cNvSpPr/>
          <p:nvPr/>
        </p:nvSpPr>
        <p:spPr>
          <a:xfrm>
            <a:off x="1010096" y="2323281"/>
            <a:ext cx="3200549" cy="124867"/>
          </a:xfrm>
          <a:prstGeom prst="rect">
            <a:avLst/>
          </a:prstGeom>
          <a:noFill/>
          <a:ln/>
        </p:spPr>
        <p:txBody>
          <a:bodyPr wrap="none" lIns="0" tIns="0" rIns="0" bIns="0" rtlCol="0" anchor="t"/>
          <a:lstStyle/>
          <a:p>
            <a:pPr algn="r">
              <a:lnSpc>
                <a:spcPts val="969"/>
              </a:lnSpc>
            </a:pPr>
            <a:r>
              <a:rPr lang="en-US" sz="688" dirty="0">
                <a:solidFill>
                  <a:schemeClr val="accent6">
                    <a:lumMod val="50000"/>
                  </a:schemeClr>
                </a:solidFill>
                <a:ea typeface="Nunito Sans" pitchFamily="34" charset="-122"/>
                <a:cs typeface="Nunito Sans" pitchFamily="34" charset="-120"/>
              </a:rPr>
              <a:t>Student formally allocated and registered for workplace learning</a:t>
            </a:r>
            <a:endParaRPr lang="en-US" sz="688" dirty="0">
              <a:solidFill>
                <a:schemeClr val="accent6">
                  <a:lumMod val="50000"/>
                </a:schemeClr>
              </a:solidFill>
            </a:endParaRPr>
          </a:p>
        </p:txBody>
      </p:sp>
      <p:sp>
        <p:nvSpPr>
          <p:cNvPr id="17" name="Shape 15"/>
          <p:cNvSpPr/>
          <p:nvPr/>
        </p:nvSpPr>
        <p:spPr>
          <a:xfrm>
            <a:off x="4562401" y="2651150"/>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18" name="Shape 16"/>
          <p:cNvSpPr/>
          <p:nvPr/>
        </p:nvSpPr>
        <p:spPr>
          <a:xfrm>
            <a:off x="4538068" y="2622054"/>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19" name="Text 17"/>
          <p:cNvSpPr/>
          <p:nvPr/>
        </p:nvSpPr>
        <p:spPr>
          <a:xfrm>
            <a:off x="4933206" y="2585368"/>
            <a:ext cx="1149102" cy="141089"/>
          </a:xfrm>
          <a:prstGeom prst="rect">
            <a:avLst/>
          </a:prstGeom>
          <a:noFill/>
          <a:ln/>
        </p:spPr>
        <p:txBody>
          <a:bodyPr wrap="none" lIns="0" tIns="0" rIns="0" bIns="0" rtlCol="0" anchor="t"/>
          <a:lstStyle/>
          <a:p>
            <a:pPr>
              <a:lnSpc>
                <a:spcPts val="1094"/>
              </a:lnSpc>
            </a:pPr>
            <a:r>
              <a:rPr lang="en-US" sz="875" b="1" dirty="0">
                <a:solidFill>
                  <a:schemeClr val="accent6">
                    <a:lumMod val="50000"/>
                  </a:schemeClr>
                </a:solidFill>
                <a:ea typeface="Nunito Sans Bold" pitchFamily="34" charset="-122"/>
                <a:cs typeface="Nunito Sans Bold" pitchFamily="34" charset="-120"/>
              </a:rPr>
              <a:t>Timesheet Monitoring</a:t>
            </a:r>
            <a:endParaRPr lang="en-US" sz="875" dirty="0">
              <a:solidFill>
                <a:schemeClr val="accent6">
                  <a:lumMod val="50000"/>
                </a:schemeClr>
              </a:solidFill>
            </a:endParaRPr>
          </a:p>
        </p:txBody>
      </p:sp>
      <p:sp>
        <p:nvSpPr>
          <p:cNvPr id="20" name="Text 18"/>
          <p:cNvSpPr/>
          <p:nvPr/>
        </p:nvSpPr>
        <p:spPr>
          <a:xfrm>
            <a:off x="4933206" y="2765896"/>
            <a:ext cx="3200623" cy="124867"/>
          </a:xfrm>
          <a:prstGeom prst="rect">
            <a:avLst/>
          </a:prstGeom>
          <a:noFill/>
          <a:ln/>
        </p:spPr>
        <p:txBody>
          <a:bodyPr wrap="none" lIns="0" tIns="0" rIns="0" bIns="0" rtlCol="0" anchor="t"/>
          <a:lstStyle/>
          <a:p>
            <a:pPr>
              <a:lnSpc>
                <a:spcPts val="969"/>
              </a:lnSpc>
            </a:pPr>
            <a:r>
              <a:rPr lang="en-US" sz="688" dirty="0">
                <a:solidFill>
                  <a:schemeClr val="accent6">
                    <a:lumMod val="50000"/>
                  </a:schemeClr>
                </a:solidFill>
                <a:ea typeface="Nunito Sans" pitchFamily="34" charset="-122"/>
                <a:cs typeface="Nunito Sans" pitchFamily="34" charset="-120"/>
              </a:rPr>
              <a:t>Ongoing workplace hours captured, reviewed, and approved</a:t>
            </a:r>
            <a:endParaRPr lang="en-US" sz="688" dirty="0">
              <a:solidFill>
                <a:schemeClr val="accent6">
                  <a:lumMod val="50000"/>
                </a:schemeClr>
              </a:solidFill>
            </a:endParaRPr>
          </a:p>
        </p:txBody>
      </p:sp>
      <p:sp>
        <p:nvSpPr>
          <p:cNvPr id="21" name="Shape 19"/>
          <p:cNvSpPr/>
          <p:nvPr/>
        </p:nvSpPr>
        <p:spPr>
          <a:xfrm>
            <a:off x="4400848" y="3093764"/>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22" name="Shape 20"/>
          <p:cNvSpPr/>
          <p:nvPr/>
        </p:nvSpPr>
        <p:spPr>
          <a:xfrm>
            <a:off x="4538068" y="3064669"/>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23" name="Text 21"/>
          <p:cNvSpPr/>
          <p:nvPr/>
        </p:nvSpPr>
        <p:spPr>
          <a:xfrm>
            <a:off x="3081486" y="3027983"/>
            <a:ext cx="1129159" cy="141089"/>
          </a:xfrm>
          <a:prstGeom prst="rect">
            <a:avLst/>
          </a:prstGeom>
          <a:noFill/>
          <a:ln/>
        </p:spPr>
        <p:txBody>
          <a:bodyPr wrap="none" lIns="0" tIns="0" rIns="0" bIns="0" rtlCol="0" anchor="t"/>
          <a:lstStyle/>
          <a:p>
            <a:pPr algn="r">
              <a:lnSpc>
                <a:spcPts val="1094"/>
              </a:lnSpc>
            </a:pPr>
            <a:r>
              <a:rPr lang="en-US" sz="875" b="1" dirty="0">
                <a:solidFill>
                  <a:schemeClr val="accent6">
                    <a:lumMod val="50000"/>
                  </a:schemeClr>
                </a:solidFill>
                <a:ea typeface="Nunito Sans Bold" pitchFamily="34" charset="-122"/>
                <a:cs typeface="Nunito Sans Bold" pitchFamily="34" charset="-120"/>
              </a:rPr>
              <a:t>POE Submission</a:t>
            </a:r>
            <a:endParaRPr lang="en-US" sz="875" dirty="0">
              <a:solidFill>
                <a:schemeClr val="accent6">
                  <a:lumMod val="50000"/>
                </a:schemeClr>
              </a:solidFill>
            </a:endParaRPr>
          </a:p>
        </p:txBody>
      </p:sp>
      <p:sp>
        <p:nvSpPr>
          <p:cNvPr id="24" name="Text 22"/>
          <p:cNvSpPr/>
          <p:nvPr/>
        </p:nvSpPr>
        <p:spPr>
          <a:xfrm>
            <a:off x="1010096" y="3208511"/>
            <a:ext cx="3200549" cy="124867"/>
          </a:xfrm>
          <a:prstGeom prst="rect">
            <a:avLst/>
          </a:prstGeom>
          <a:noFill/>
          <a:ln/>
        </p:spPr>
        <p:txBody>
          <a:bodyPr wrap="none" lIns="0" tIns="0" rIns="0" bIns="0" rtlCol="0" anchor="t"/>
          <a:lstStyle/>
          <a:p>
            <a:pPr algn="r">
              <a:lnSpc>
                <a:spcPts val="969"/>
              </a:lnSpc>
            </a:pPr>
            <a:r>
              <a:rPr lang="en-US" sz="688" dirty="0">
                <a:solidFill>
                  <a:schemeClr val="accent6">
                    <a:lumMod val="50000"/>
                  </a:schemeClr>
                </a:solidFill>
                <a:ea typeface="Nunito Sans" pitchFamily="34" charset="-122"/>
                <a:cs typeface="Nunito Sans" pitchFamily="34" charset="-120"/>
              </a:rPr>
              <a:t>Portfolio of Evidence submitted, reviewed, and approved</a:t>
            </a:r>
            <a:endParaRPr lang="en-US" sz="688" dirty="0">
              <a:solidFill>
                <a:schemeClr val="accent6">
                  <a:lumMod val="50000"/>
                </a:schemeClr>
              </a:solidFill>
            </a:endParaRPr>
          </a:p>
        </p:txBody>
      </p:sp>
      <p:sp>
        <p:nvSpPr>
          <p:cNvPr id="25" name="Shape 23"/>
          <p:cNvSpPr/>
          <p:nvPr/>
        </p:nvSpPr>
        <p:spPr>
          <a:xfrm>
            <a:off x="4562401" y="3536379"/>
            <a:ext cx="180603" cy="9525"/>
          </a:xfrm>
          <a:prstGeom prst="roundRect">
            <a:avLst>
              <a:gd name="adj" fmla="val 398338"/>
            </a:avLst>
          </a:prstGeom>
          <a:solidFill>
            <a:srgbClr val="B3D7E4"/>
          </a:solidFill>
          <a:ln/>
        </p:spPr>
        <p:txBody>
          <a:bodyPr/>
          <a:lstStyle/>
          <a:p>
            <a:endParaRPr lang="en-ZA" sz="1125">
              <a:solidFill>
                <a:schemeClr val="accent6">
                  <a:lumMod val="50000"/>
                </a:schemeClr>
              </a:solidFill>
            </a:endParaRPr>
          </a:p>
        </p:txBody>
      </p:sp>
      <p:sp>
        <p:nvSpPr>
          <p:cNvPr id="26" name="Shape 24"/>
          <p:cNvSpPr/>
          <p:nvPr/>
        </p:nvSpPr>
        <p:spPr>
          <a:xfrm>
            <a:off x="4538068" y="3507284"/>
            <a:ext cx="67717" cy="67717"/>
          </a:xfrm>
          <a:prstGeom prst="roundRect">
            <a:avLst>
              <a:gd name="adj" fmla="val 421978"/>
            </a:avLst>
          </a:prstGeom>
          <a:solidFill>
            <a:srgbClr val="03AEEF"/>
          </a:solidFill>
          <a:ln/>
        </p:spPr>
        <p:txBody>
          <a:bodyPr/>
          <a:lstStyle/>
          <a:p>
            <a:endParaRPr lang="en-ZA" sz="1125">
              <a:solidFill>
                <a:schemeClr val="accent6">
                  <a:lumMod val="50000"/>
                </a:schemeClr>
              </a:solidFill>
            </a:endParaRPr>
          </a:p>
        </p:txBody>
      </p:sp>
      <p:sp>
        <p:nvSpPr>
          <p:cNvPr id="27" name="Text 25"/>
          <p:cNvSpPr/>
          <p:nvPr/>
        </p:nvSpPr>
        <p:spPr>
          <a:xfrm>
            <a:off x="4933206" y="3470598"/>
            <a:ext cx="1184449" cy="141089"/>
          </a:xfrm>
          <a:prstGeom prst="rect">
            <a:avLst/>
          </a:prstGeom>
          <a:noFill/>
          <a:ln/>
        </p:spPr>
        <p:txBody>
          <a:bodyPr wrap="none" lIns="0" tIns="0" rIns="0" bIns="0" rtlCol="0" anchor="t"/>
          <a:lstStyle/>
          <a:p>
            <a:pPr>
              <a:lnSpc>
                <a:spcPts val="1094"/>
              </a:lnSpc>
            </a:pPr>
            <a:r>
              <a:rPr lang="en-US" sz="875" b="1" dirty="0">
                <a:solidFill>
                  <a:schemeClr val="accent6">
                    <a:lumMod val="50000"/>
                  </a:schemeClr>
                </a:solidFill>
                <a:ea typeface="Nunito Sans Bold" pitchFamily="34" charset="-122"/>
                <a:cs typeface="Nunito Sans Bold" pitchFamily="34" charset="-120"/>
              </a:rPr>
              <a:t>Graduation Processing</a:t>
            </a:r>
            <a:endParaRPr lang="en-US" sz="875" dirty="0">
              <a:solidFill>
                <a:schemeClr val="accent6">
                  <a:lumMod val="50000"/>
                </a:schemeClr>
              </a:solidFill>
            </a:endParaRPr>
          </a:p>
        </p:txBody>
      </p:sp>
      <p:sp>
        <p:nvSpPr>
          <p:cNvPr id="28" name="Text 26"/>
          <p:cNvSpPr/>
          <p:nvPr/>
        </p:nvSpPr>
        <p:spPr>
          <a:xfrm>
            <a:off x="4933206" y="3651126"/>
            <a:ext cx="3200623" cy="124867"/>
          </a:xfrm>
          <a:prstGeom prst="rect">
            <a:avLst/>
          </a:prstGeom>
          <a:noFill/>
          <a:ln/>
        </p:spPr>
        <p:txBody>
          <a:bodyPr wrap="none" lIns="0" tIns="0" rIns="0" bIns="0" rtlCol="0" anchor="t"/>
          <a:lstStyle/>
          <a:p>
            <a:pPr>
              <a:lnSpc>
                <a:spcPts val="969"/>
              </a:lnSpc>
            </a:pPr>
            <a:r>
              <a:rPr lang="en-US" sz="688" dirty="0">
                <a:solidFill>
                  <a:schemeClr val="accent6">
                    <a:lumMod val="50000"/>
                  </a:schemeClr>
                </a:solidFill>
                <a:ea typeface="Nunito Sans" pitchFamily="34" charset="-122"/>
                <a:cs typeface="Nunito Sans" pitchFamily="34" charset="-120"/>
              </a:rPr>
              <a:t>All requirements met — qualification record automatically generated</a:t>
            </a:r>
            <a:endParaRPr lang="en-US" sz="688" dirty="0">
              <a:solidFill>
                <a:schemeClr val="accent6">
                  <a:lumMod val="50000"/>
                </a:schemeClr>
              </a:solidFill>
            </a:endParaRPr>
          </a:p>
        </p:txBody>
      </p:sp>
      <p:sp>
        <p:nvSpPr>
          <p:cNvPr id="29" name="Shape 27"/>
          <p:cNvSpPr/>
          <p:nvPr/>
        </p:nvSpPr>
        <p:spPr>
          <a:xfrm>
            <a:off x="1010096" y="4267200"/>
            <a:ext cx="7123733" cy="442317"/>
          </a:xfrm>
          <a:prstGeom prst="roundRect">
            <a:avLst>
              <a:gd name="adj" fmla="val 8578"/>
            </a:avLst>
          </a:prstGeom>
          <a:solidFill>
            <a:srgbClr val="B3EAFE"/>
          </a:solidFill>
          <a:ln/>
        </p:spPr>
        <p:txBody>
          <a:bodyPr/>
          <a:lstStyle/>
          <a:p>
            <a:endParaRPr lang="en-ZA" sz="1125">
              <a:solidFill>
                <a:schemeClr val="accent6">
                  <a:lumMod val="50000"/>
                </a:schemeClr>
              </a:solidFill>
            </a:endParaRPr>
          </a:p>
        </p:txBody>
      </p:sp>
      <p:pic>
        <p:nvPicPr>
          <p:cNvPr id="30" name="Image 0" descr="preencoded.png"/>
          <p:cNvPicPr>
            <a:picLocks noChangeAspect="1"/>
          </p:cNvPicPr>
          <p:nvPr/>
        </p:nvPicPr>
        <p:blipFill>
          <a:blip r:embed="rId3"/>
          <a:stretch>
            <a:fillRect/>
          </a:stretch>
        </p:blipFill>
        <p:spPr>
          <a:xfrm>
            <a:off x="1100361" y="4391472"/>
            <a:ext cx="112886" cy="90264"/>
          </a:xfrm>
          <a:prstGeom prst="rect">
            <a:avLst/>
          </a:prstGeom>
        </p:spPr>
      </p:pic>
      <p:sp>
        <p:nvSpPr>
          <p:cNvPr id="31" name="Text 28"/>
          <p:cNvSpPr/>
          <p:nvPr/>
        </p:nvSpPr>
        <p:spPr>
          <a:xfrm>
            <a:off x="1303511" y="4355529"/>
            <a:ext cx="6740054" cy="249734"/>
          </a:xfrm>
          <a:prstGeom prst="rect">
            <a:avLst/>
          </a:prstGeom>
          <a:noFill/>
          <a:ln/>
        </p:spPr>
        <p:txBody>
          <a:bodyPr wrap="square" lIns="0" tIns="0" rIns="0" bIns="0" rtlCol="0" anchor="t"/>
          <a:lstStyle/>
          <a:p>
            <a:pPr>
              <a:lnSpc>
                <a:spcPts val="969"/>
              </a:lnSpc>
            </a:pPr>
            <a:r>
              <a:rPr lang="en-US" sz="688" b="1" dirty="0">
                <a:solidFill>
                  <a:schemeClr val="accent6">
                    <a:lumMod val="50000"/>
                  </a:schemeClr>
                </a:solidFill>
                <a:ea typeface="Nunito Sans" pitchFamily="34" charset="-122"/>
                <a:cs typeface="Nunito Sans" pitchFamily="34" charset="-120"/>
              </a:rPr>
              <a:t>Key Outcome:</a:t>
            </a:r>
            <a:r>
              <a:rPr lang="en-US" sz="688" dirty="0">
                <a:solidFill>
                  <a:schemeClr val="accent6">
                    <a:lumMod val="50000"/>
                  </a:schemeClr>
                </a:solidFill>
                <a:ea typeface="Nunito Sans" pitchFamily="34" charset="-122"/>
                <a:cs typeface="Nunito Sans" pitchFamily="34" charset="-120"/>
              </a:rPr>
              <a:t> Institutions can now manage both academic learning and workplace experience within a single integrated system — reducing manual effort, improving compliance, and supporting every student on their path to qualification.</a:t>
            </a:r>
            <a:endParaRPr lang="en-US" sz="688" dirty="0">
              <a:solidFill>
                <a:schemeClr val="accent6">
                  <a:lumMod val="50000"/>
                </a:schemeClr>
              </a:solidFill>
            </a:endParaRPr>
          </a:p>
        </p:txBody>
      </p:sp>
      <p:sp>
        <p:nvSpPr>
          <p:cNvPr id="33" name="Title 8">
            <a:extLst>
              <a:ext uri="{FF2B5EF4-FFF2-40B4-BE49-F238E27FC236}">
                <a16:creationId xmlns:a16="http://schemas.microsoft.com/office/drawing/2014/main" id="{E77F6C73-25FD-64EE-9FC9-AE05D7CE4AA7}"/>
              </a:ext>
            </a:extLst>
          </p:cNvPr>
          <p:cNvSpPr txBox="1">
            <a:spLocks/>
          </p:cNvSpPr>
          <p:nvPr/>
        </p:nvSpPr>
        <p:spPr>
          <a:xfrm>
            <a:off x="2420401" y="382490"/>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The Complete WIL Lifecycle in ITS</a:t>
            </a:r>
            <a:endParaRPr lang="en-ZA" b="0" dirty="0"/>
          </a:p>
        </p:txBody>
      </p:sp>
      <p:sp>
        <p:nvSpPr>
          <p:cNvPr id="34" name="Rectangle 33">
            <a:extLst>
              <a:ext uri="{FF2B5EF4-FFF2-40B4-BE49-F238E27FC236}">
                <a16:creationId xmlns:a16="http://schemas.microsoft.com/office/drawing/2014/main" id="{E3187B54-726F-4FBF-FA17-44287400134F}"/>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C451-E4D9-5516-AF38-BE02BE972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0FB15-A9E4-9407-D3BC-941D0A12EB14}"/>
              </a:ext>
            </a:extLst>
          </p:cNvPr>
          <p:cNvSpPr>
            <a:spLocks noGrp="1"/>
          </p:cNvSpPr>
          <p:nvPr>
            <p:ph type="title"/>
          </p:nvPr>
        </p:nvSpPr>
        <p:spPr/>
        <p:txBody>
          <a:bodyPr/>
          <a:lstStyle/>
          <a:p>
            <a:r>
              <a:rPr lang="en-US" dirty="0"/>
              <a:t>Learner Profile &amp; PACE Integration</a:t>
            </a:r>
          </a:p>
        </p:txBody>
      </p:sp>
    </p:spTree>
    <p:extLst>
      <p:ext uri="{BB962C8B-B14F-4D97-AF65-F5344CB8AC3E}">
        <p14:creationId xmlns:p14="http://schemas.microsoft.com/office/powerpoint/2010/main" val="197179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21512" y="871832"/>
            <a:ext cx="2652714" cy="3979071"/>
          </a:xfrm>
          <a:prstGeom prst="rect">
            <a:avLst/>
          </a:prstGeom>
        </p:spPr>
      </p:pic>
      <p:sp>
        <p:nvSpPr>
          <p:cNvPr id="3" name="Text 0"/>
          <p:cNvSpPr/>
          <p:nvPr/>
        </p:nvSpPr>
        <p:spPr>
          <a:xfrm>
            <a:off x="496119" y="1708696"/>
            <a:ext cx="4722763" cy="775097"/>
          </a:xfrm>
          <a:prstGeom prst="rect">
            <a:avLst/>
          </a:prstGeom>
          <a:noFill/>
          <a:ln/>
        </p:spPr>
        <p:txBody>
          <a:bodyPr wrap="squar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4" name="Text 1"/>
          <p:cNvSpPr/>
          <p:nvPr/>
        </p:nvSpPr>
        <p:spPr>
          <a:xfrm>
            <a:off x="496119" y="1510234"/>
            <a:ext cx="4722763" cy="677292"/>
          </a:xfrm>
          <a:prstGeom prst="rect">
            <a:avLst/>
          </a:prstGeom>
          <a:noFill/>
          <a:ln/>
        </p:spPr>
        <p:txBody>
          <a:bodyPr wrap="square" lIns="0" tIns="0" rIns="0" bIns="0" rtlCol="0" anchor="t"/>
          <a:lstStyle/>
          <a:p>
            <a:pPr defTabSz="571500">
              <a:lnSpc>
                <a:spcPts val="1563"/>
              </a:lnSpc>
            </a:pPr>
            <a:r>
              <a:rPr lang="en-US" sz="1400" dirty="0">
                <a:solidFill>
                  <a:srgbClr val="272525"/>
                </a:solidFill>
                <a:ea typeface="Inter" pitchFamily="34" charset="-122"/>
                <a:cs typeface="Inter" pitchFamily="34" charset="-120"/>
              </a:rPr>
              <a:t>Enhancing student insights from the application stage — platform capability update for institutional product managers and implementation teams.</a:t>
            </a:r>
            <a:endParaRPr lang="en-US" sz="1400" dirty="0">
              <a:solidFill>
                <a:prstClr val="black"/>
              </a:solidFill>
            </a:endParaRPr>
          </a:p>
        </p:txBody>
      </p:sp>
      <p:sp>
        <p:nvSpPr>
          <p:cNvPr id="5" name="Shape 2"/>
          <p:cNvSpPr/>
          <p:nvPr/>
        </p:nvSpPr>
        <p:spPr>
          <a:xfrm>
            <a:off x="469774" y="2385988"/>
            <a:ext cx="3077075" cy="260194"/>
          </a:xfrm>
          <a:prstGeom prst="roundRect">
            <a:avLst>
              <a:gd name="adj" fmla="val 17872"/>
            </a:avLst>
          </a:prstGeom>
          <a:solidFill>
            <a:srgbClr val="DADBF1"/>
          </a:solidFill>
          <a:ln/>
        </p:spPr>
        <p:txBody>
          <a:bodyPr/>
          <a:lstStyle/>
          <a:p>
            <a:pPr defTabSz="571500"/>
            <a:endParaRPr lang="en-ZA" sz="1125">
              <a:solidFill>
                <a:prstClr val="black"/>
              </a:solidFill>
            </a:endParaRPr>
          </a:p>
        </p:txBody>
      </p:sp>
      <p:sp>
        <p:nvSpPr>
          <p:cNvPr id="6" name="Text 3"/>
          <p:cNvSpPr/>
          <p:nvPr/>
        </p:nvSpPr>
        <p:spPr>
          <a:xfrm>
            <a:off x="544188" y="2450176"/>
            <a:ext cx="2503884" cy="158799"/>
          </a:xfrm>
          <a:prstGeom prst="rect">
            <a:avLst/>
          </a:prstGeom>
          <a:noFill/>
          <a:ln/>
        </p:spPr>
        <p:txBody>
          <a:bodyPr wrap="none" lIns="0" tIns="0" rIns="0" bIns="0" rtlCol="0" anchor="t"/>
          <a:lstStyle/>
          <a:p>
            <a:pPr defTabSz="571500">
              <a:lnSpc>
                <a:spcPts val="1250"/>
              </a:lnSpc>
            </a:pPr>
            <a:r>
              <a:rPr lang="en-US" sz="1100" dirty="0">
                <a:solidFill>
                  <a:srgbClr val="272525"/>
                </a:solidFill>
                <a:ea typeface="Inter" pitchFamily="34" charset="-122"/>
                <a:cs typeface="Inter" pitchFamily="34" charset="-120"/>
              </a:rPr>
              <a:t>DEVELOPMENT COMPLETE · TESTING IN PROGRESS</a:t>
            </a:r>
            <a:endParaRPr lang="en-US" sz="1100" dirty="0">
              <a:solidFill>
                <a:prstClr val="black"/>
              </a:solidFill>
            </a:endParaRPr>
          </a:p>
        </p:txBody>
      </p:sp>
      <p:sp>
        <p:nvSpPr>
          <p:cNvPr id="8" name="Title 8">
            <a:extLst>
              <a:ext uri="{FF2B5EF4-FFF2-40B4-BE49-F238E27FC236}">
                <a16:creationId xmlns:a16="http://schemas.microsoft.com/office/drawing/2014/main" id="{ECFD7BF6-EF88-4565-6FA7-AB91B714370D}"/>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Learner Profile &amp; PACE Integration</a:t>
            </a:r>
            <a:endParaRPr lang="en-ZA" b="0" dirty="0"/>
          </a:p>
        </p:txBody>
      </p:sp>
      <p:sp>
        <p:nvSpPr>
          <p:cNvPr id="9" name="Rectangle 8">
            <a:extLst>
              <a:ext uri="{FF2B5EF4-FFF2-40B4-BE49-F238E27FC236}">
                <a16:creationId xmlns:a16="http://schemas.microsoft.com/office/drawing/2014/main" id="{3A4F90A8-06D0-6BEB-4CAF-4E99F6B26C69}"/>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866435-1BD5-A8B1-667E-25B7A342F685}"/>
              </a:ext>
            </a:extLst>
          </p:cNvPr>
          <p:cNvGrpSpPr/>
          <p:nvPr/>
        </p:nvGrpSpPr>
        <p:grpSpPr>
          <a:xfrm>
            <a:off x="416942" y="1012928"/>
            <a:ext cx="2621680" cy="288303"/>
            <a:chOff x="416942" y="569979"/>
            <a:chExt cx="2621680" cy="288303"/>
          </a:xfrm>
        </p:grpSpPr>
        <p:sp>
          <p:nvSpPr>
            <p:cNvPr id="2" name="Shape 0"/>
            <p:cNvSpPr/>
            <p:nvPr/>
          </p:nvSpPr>
          <p:spPr>
            <a:xfrm>
              <a:off x="416942" y="569979"/>
              <a:ext cx="2621680" cy="288303"/>
            </a:xfrm>
            <a:prstGeom prst="roundRect">
              <a:avLst>
                <a:gd name="adj" fmla="val 17171"/>
              </a:avLst>
            </a:prstGeom>
            <a:noFill/>
            <a:ln w="7620">
              <a:solidFill>
                <a:srgbClr val="4950BC"/>
              </a:solidFill>
              <a:prstDash val="solid"/>
            </a:ln>
          </p:spPr>
          <p:txBody>
            <a:bodyPr/>
            <a:lstStyle/>
            <a:p>
              <a:pPr defTabSz="571500"/>
              <a:endParaRPr lang="en-ZA" sz="1125">
                <a:solidFill>
                  <a:prstClr val="black"/>
                </a:solidFill>
              </a:endParaRPr>
            </a:p>
          </p:txBody>
        </p:sp>
        <p:sp>
          <p:nvSpPr>
            <p:cNvPr id="3" name="Text 1"/>
            <p:cNvSpPr/>
            <p:nvPr/>
          </p:nvSpPr>
          <p:spPr>
            <a:xfrm>
              <a:off x="496119" y="630628"/>
              <a:ext cx="1939603" cy="158799"/>
            </a:xfrm>
            <a:prstGeom prst="rect">
              <a:avLst/>
            </a:prstGeom>
            <a:noFill/>
            <a:ln/>
          </p:spPr>
          <p:txBody>
            <a:bodyPr wrap="none" lIns="0" tIns="0" rIns="0" bIns="0" rtlCol="0" anchor="t"/>
            <a:lstStyle/>
            <a:p>
              <a:pPr defTabSz="571500">
                <a:lnSpc>
                  <a:spcPts val="1250"/>
                </a:lnSpc>
              </a:pPr>
              <a:r>
                <a:rPr lang="en-US" sz="1200" dirty="0">
                  <a:solidFill>
                    <a:srgbClr val="4950BC"/>
                  </a:solidFill>
                  <a:ea typeface="Inter" pitchFamily="34" charset="-122"/>
                  <a:cs typeface="Inter" pitchFamily="34" charset="-120"/>
                </a:rPr>
                <a:t>CHAPTER 1 — LEARNER PROFILE &amp; PACE</a:t>
              </a:r>
              <a:endParaRPr lang="en-US" sz="1200" dirty="0">
                <a:solidFill>
                  <a:prstClr val="black"/>
                </a:solidFill>
              </a:endParaRPr>
            </a:p>
          </p:txBody>
        </p:sp>
      </p:grpSp>
      <p:sp>
        <p:nvSpPr>
          <p:cNvPr id="4" name="Text 2"/>
          <p:cNvSpPr/>
          <p:nvPr/>
        </p:nvSpPr>
        <p:spPr>
          <a:xfrm>
            <a:off x="496119" y="1276796"/>
            <a:ext cx="7709148"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5" name="Text 3"/>
          <p:cNvSpPr/>
          <p:nvPr/>
        </p:nvSpPr>
        <p:spPr>
          <a:xfrm>
            <a:off x="418953" y="1420592"/>
            <a:ext cx="8151763"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The </a:t>
            </a:r>
            <a:r>
              <a:rPr lang="en-US" sz="1200" b="1" dirty="0">
                <a:solidFill>
                  <a:srgbClr val="272525"/>
                </a:solidFill>
                <a:ea typeface="Inter" pitchFamily="34" charset="-122"/>
                <a:cs typeface="Inter" pitchFamily="34" charset="-120"/>
              </a:rPr>
              <a:t>Learner Profile &amp; PACE Integration</a:t>
            </a:r>
            <a:r>
              <a:rPr lang="en-US" sz="1200" dirty="0">
                <a:solidFill>
                  <a:srgbClr val="272525"/>
                </a:solidFill>
                <a:ea typeface="Inter" pitchFamily="34" charset="-122"/>
                <a:cs typeface="Inter" pitchFamily="34" charset="-120"/>
              </a:rPr>
              <a:t> capability has been developed and is currently in system testing. It enables institutions to build a richer picture of each learner from the moment they apply — not just once they enrol.</a:t>
            </a:r>
            <a:endParaRPr lang="en-US" sz="1200" dirty="0">
              <a:solidFill>
                <a:prstClr val="black"/>
              </a:solidFill>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942" y="2076748"/>
            <a:ext cx="310083" cy="310083"/>
          </a:xfrm>
          <a:prstGeom prst="rect">
            <a:avLst/>
          </a:prstGeom>
        </p:spPr>
      </p:pic>
      <p:sp>
        <p:nvSpPr>
          <p:cNvPr id="7" name="Text 4"/>
          <p:cNvSpPr/>
          <p:nvPr/>
        </p:nvSpPr>
        <p:spPr>
          <a:xfrm>
            <a:off x="882030" y="2118568"/>
            <a:ext cx="1990130"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External Assessment Data</a:t>
            </a:r>
            <a:endParaRPr lang="en-US" sz="1219" dirty="0">
              <a:solidFill>
                <a:prstClr val="black"/>
              </a:solidFill>
            </a:endParaRPr>
          </a:p>
        </p:txBody>
      </p:sp>
      <p:sp>
        <p:nvSpPr>
          <p:cNvPr id="8" name="Text 5"/>
          <p:cNvSpPr/>
          <p:nvPr/>
        </p:nvSpPr>
        <p:spPr>
          <a:xfrm>
            <a:off x="882031" y="2386831"/>
            <a:ext cx="3533254"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Capture learner capability scores from third-party assessment platforms at the point of application.</a:t>
            </a:r>
            <a:endParaRPr lang="en-US" sz="969" dirty="0">
              <a:solidFill>
                <a:prstClr val="black"/>
              </a:solidFill>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9465" y="2118568"/>
            <a:ext cx="310083" cy="310083"/>
          </a:xfrm>
          <a:prstGeom prst="rect">
            <a:avLst/>
          </a:prstGeom>
        </p:spPr>
      </p:pic>
      <p:sp>
        <p:nvSpPr>
          <p:cNvPr id="10" name="Text 6"/>
          <p:cNvSpPr/>
          <p:nvPr/>
        </p:nvSpPr>
        <p:spPr>
          <a:xfrm>
            <a:off x="5114553" y="2118568"/>
            <a:ext cx="1550566"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360° Learner Profile</a:t>
            </a:r>
            <a:endParaRPr lang="en-US" sz="1219" dirty="0">
              <a:solidFill>
                <a:prstClr val="black"/>
              </a:solidFill>
            </a:endParaRPr>
          </a:p>
        </p:txBody>
      </p:sp>
      <p:sp>
        <p:nvSpPr>
          <p:cNvPr id="11" name="Text 7"/>
          <p:cNvSpPr/>
          <p:nvPr/>
        </p:nvSpPr>
        <p:spPr>
          <a:xfrm>
            <a:off x="5114553" y="2386831"/>
            <a:ext cx="3533329"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Aggregate assessment results into a holistic learner profile that travels with the student through their journey.</a:t>
            </a:r>
            <a:endParaRPr lang="en-US" sz="969" dirty="0">
              <a:solidFill>
                <a:prstClr val="black"/>
              </a:solidFill>
            </a:endParaRPr>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7" y="3165871"/>
            <a:ext cx="310083" cy="310083"/>
          </a:xfrm>
          <a:prstGeom prst="rect">
            <a:avLst/>
          </a:prstGeom>
        </p:spPr>
      </p:pic>
      <p:sp>
        <p:nvSpPr>
          <p:cNvPr id="13" name="Text 8"/>
          <p:cNvSpPr/>
          <p:nvPr/>
        </p:nvSpPr>
        <p:spPr>
          <a:xfrm>
            <a:off x="961205" y="3165870"/>
            <a:ext cx="2371948"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Programme Suitability Analysis</a:t>
            </a:r>
            <a:endParaRPr lang="en-US" sz="1219" dirty="0">
              <a:solidFill>
                <a:prstClr val="black"/>
              </a:solidFill>
            </a:endParaRPr>
          </a:p>
        </p:txBody>
      </p:sp>
      <p:sp>
        <p:nvSpPr>
          <p:cNvPr id="14" name="Text 9"/>
          <p:cNvSpPr/>
          <p:nvPr/>
        </p:nvSpPr>
        <p:spPr>
          <a:xfrm>
            <a:off x="961205" y="3434133"/>
            <a:ext cx="3533254"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Enable academic staff to evaluate whether a student's profile aligns with programme requirements before registration.</a:t>
            </a:r>
            <a:endParaRPr lang="en-US" sz="969" dirty="0">
              <a:solidFill>
                <a:prstClr val="black"/>
              </a:solidFill>
            </a:endParaRPr>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9463" y="3165871"/>
            <a:ext cx="310083" cy="310083"/>
          </a:xfrm>
          <a:prstGeom prst="rect">
            <a:avLst/>
          </a:prstGeom>
        </p:spPr>
      </p:pic>
      <p:sp>
        <p:nvSpPr>
          <p:cNvPr id="16" name="Text 10"/>
          <p:cNvSpPr/>
          <p:nvPr/>
        </p:nvSpPr>
        <p:spPr>
          <a:xfrm>
            <a:off x="5114553" y="3165870"/>
            <a:ext cx="2201614"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Data-Driven Student Support</a:t>
            </a:r>
            <a:endParaRPr lang="en-US" sz="1219" dirty="0">
              <a:solidFill>
                <a:prstClr val="black"/>
              </a:solidFill>
            </a:endParaRPr>
          </a:p>
        </p:txBody>
      </p:sp>
      <p:sp>
        <p:nvSpPr>
          <p:cNvPr id="17" name="Text 11"/>
          <p:cNvSpPr/>
          <p:nvPr/>
        </p:nvSpPr>
        <p:spPr>
          <a:xfrm>
            <a:off x="5114552" y="3434133"/>
            <a:ext cx="3533329"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Equip support teams with early insight to design targeted interventions and reduce misaligned enrolments.</a:t>
            </a:r>
            <a:endParaRPr lang="en-US" sz="969" dirty="0">
              <a:solidFill>
                <a:prstClr val="black"/>
              </a:solidFill>
            </a:endParaRPr>
          </a:p>
        </p:txBody>
      </p:sp>
      <p:sp>
        <p:nvSpPr>
          <p:cNvPr id="20" name="Title 8">
            <a:extLst>
              <a:ext uri="{FF2B5EF4-FFF2-40B4-BE49-F238E27FC236}">
                <a16:creationId xmlns:a16="http://schemas.microsoft.com/office/drawing/2014/main" id="{06DC220C-C728-4EEE-200C-87120775E68E}"/>
              </a:ext>
            </a:extLst>
          </p:cNvPr>
          <p:cNvSpPr txBox="1">
            <a:spLocks/>
          </p:cNvSpPr>
          <p:nvPr/>
        </p:nvSpPr>
        <p:spPr>
          <a:xfrm>
            <a:off x="2147181" y="387074"/>
            <a:ext cx="488616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Enhancing Student Insights from Application Stage</a:t>
            </a:r>
            <a:endParaRPr lang="en-ZA" b="0" dirty="0"/>
          </a:p>
        </p:txBody>
      </p:sp>
      <p:sp>
        <p:nvSpPr>
          <p:cNvPr id="21" name="Rectangle 20">
            <a:extLst>
              <a:ext uri="{FF2B5EF4-FFF2-40B4-BE49-F238E27FC236}">
                <a16:creationId xmlns:a16="http://schemas.microsoft.com/office/drawing/2014/main" id="{1E3952AB-0A51-8915-E804-FE1512C60CD5}"/>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657150"/>
            <a:ext cx="7198742"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3" name="Text 1"/>
          <p:cNvSpPr/>
          <p:nvPr/>
        </p:nvSpPr>
        <p:spPr>
          <a:xfrm>
            <a:off x="496118" y="1082797"/>
            <a:ext cx="8151763"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The solution supports two distinct integration interfaces for retrieving learner capability data from third-party assessment systems. Institutions will </a:t>
            </a:r>
            <a:r>
              <a:rPr lang="en-US" sz="1200" b="1" dirty="0">
                <a:solidFill>
                  <a:srgbClr val="272525"/>
                </a:solidFill>
                <a:ea typeface="Inter" pitchFamily="34" charset="-122"/>
                <a:cs typeface="Inter" pitchFamily="34" charset="-120"/>
              </a:rPr>
              <a:t>activate only one interface</a:t>
            </a:r>
            <a:r>
              <a:rPr lang="en-US" sz="1200" dirty="0">
                <a:solidFill>
                  <a:srgbClr val="272525"/>
                </a:solidFill>
                <a:ea typeface="Inter" pitchFamily="34" charset="-122"/>
                <a:cs typeface="Inter" pitchFamily="34" charset="-120"/>
              </a:rPr>
              <a:t> depending on their assessment platform of choice.</a:t>
            </a:r>
            <a:endParaRPr lang="en-US" sz="1200" dirty="0">
              <a:solidFill>
                <a:prstClr val="black"/>
              </a:solidFill>
            </a:endParaRPr>
          </a:p>
        </p:txBody>
      </p:sp>
      <p:sp>
        <p:nvSpPr>
          <p:cNvPr id="4" name="Shape 2"/>
          <p:cNvSpPr/>
          <p:nvPr/>
        </p:nvSpPr>
        <p:spPr>
          <a:xfrm>
            <a:off x="406822" y="1829172"/>
            <a:ext cx="4103191" cy="1796876"/>
          </a:xfrm>
          <a:prstGeom prst="roundRect">
            <a:avLst>
              <a:gd name="adj" fmla="val 3355"/>
            </a:avLst>
          </a:prstGeom>
          <a:solidFill>
            <a:schemeClr val="tx2">
              <a:lumMod val="50000"/>
            </a:schemeClr>
          </a:solidFill>
          <a:ln/>
        </p:spPr>
        <p:txBody>
          <a:bodyPr/>
          <a:lstStyle/>
          <a:p>
            <a:pPr defTabSz="571500"/>
            <a:endParaRPr lang="en-ZA" sz="1125">
              <a:solidFill>
                <a:prstClr val="black"/>
              </a:solidFill>
            </a:endParaRPr>
          </a:p>
        </p:txBody>
      </p:sp>
      <p:sp>
        <p:nvSpPr>
          <p:cNvPr id="5" name="Text 3"/>
          <p:cNvSpPr/>
          <p:nvPr/>
        </p:nvSpPr>
        <p:spPr>
          <a:xfrm>
            <a:off x="530796" y="1953145"/>
            <a:ext cx="1920627" cy="193849"/>
          </a:xfrm>
          <a:prstGeom prst="rect">
            <a:avLst/>
          </a:prstGeom>
          <a:noFill/>
          <a:ln/>
        </p:spPr>
        <p:txBody>
          <a:bodyPr wrap="none" lIns="0" tIns="0" rIns="0" bIns="0" rtlCol="0" anchor="t"/>
          <a:lstStyle/>
          <a:p>
            <a:pPr defTabSz="571500">
              <a:lnSpc>
                <a:spcPts val="1500"/>
              </a:lnSpc>
            </a:pPr>
            <a:r>
              <a:rPr lang="en-US" sz="1219" b="1" dirty="0">
                <a:solidFill>
                  <a:srgbClr val="FFFFFF"/>
                </a:solidFill>
                <a:ea typeface="Inter Bold" pitchFamily="34" charset="-122"/>
                <a:cs typeface="Inter Bold" pitchFamily="34" charset="-120"/>
              </a:rPr>
              <a:t>PACE / GoStudy Interface</a:t>
            </a:r>
            <a:endParaRPr lang="en-US" sz="1219" dirty="0">
              <a:solidFill>
                <a:prstClr val="black"/>
              </a:solidFill>
            </a:endParaRPr>
          </a:p>
        </p:txBody>
      </p:sp>
      <p:sp>
        <p:nvSpPr>
          <p:cNvPr id="6" name="Text 4"/>
          <p:cNvSpPr/>
          <p:nvPr/>
        </p:nvSpPr>
        <p:spPr>
          <a:xfrm>
            <a:off x="530796" y="2270968"/>
            <a:ext cx="3855244" cy="198463"/>
          </a:xfrm>
          <a:prstGeom prst="rect">
            <a:avLst/>
          </a:prstGeom>
          <a:noFill/>
          <a:ln/>
        </p:spPr>
        <p:txBody>
          <a:bodyPr wrap="none" lIns="0" tIns="0" rIns="0" bIns="0" rtlCol="0" anchor="t"/>
          <a:lstStyle/>
          <a:p>
            <a:pPr defTabSz="571500">
              <a:lnSpc>
                <a:spcPts val="1563"/>
              </a:lnSpc>
            </a:pPr>
            <a:r>
              <a:rPr lang="en-US" sz="969" dirty="0">
                <a:solidFill>
                  <a:srgbClr val="FFFFFF"/>
                </a:solidFill>
                <a:ea typeface="Inter" pitchFamily="34" charset="-122"/>
                <a:cs typeface="Inter" pitchFamily="34" charset="-120"/>
              </a:rPr>
              <a:t>Used by institutions running the GoStudy assessment platform.</a:t>
            </a:r>
            <a:endParaRPr lang="en-US" sz="969" dirty="0">
              <a:solidFill>
                <a:prstClr val="black"/>
              </a:solidFill>
            </a:endParaRPr>
          </a:p>
        </p:txBody>
      </p:sp>
      <p:sp>
        <p:nvSpPr>
          <p:cNvPr id="7" name="Text 5"/>
          <p:cNvSpPr/>
          <p:nvPr/>
        </p:nvSpPr>
        <p:spPr>
          <a:xfrm>
            <a:off x="530796" y="2581051"/>
            <a:ext cx="3855244" cy="198463"/>
          </a:xfrm>
          <a:prstGeom prst="rect">
            <a:avLst/>
          </a:prstGeom>
          <a:noFill/>
          <a:ln/>
        </p:spPr>
        <p:txBody>
          <a:bodyPr wrap="none" lIns="0" tIns="0" rIns="0" bIns="0" rtlCol="0" anchor="t"/>
          <a:lstStyle/>
          <a:p>
            <a:pPr defTabSz="571500">
              <a:lnSpc>
                <a:spcPts val="1563"/>
              </a:lnSpc>
            </a:pPr>
            <a:r>
              <a:rPr lang="en-US" sz="969" dirty="0">
                <a:solidFill>
                  <a:srgbClr val="FFFFFF"/>
                </a:solidFill>
                <a:highlight>
                  <a:srgbClr val="808080"/>
                </a:highlight>
                <a:ea typeface="Consolas" pitchFamily="34" charset="-122"/>
                <a:cs typeface="Consolas" pitchFamily="34" charset="-120"/>
              </a:rPr>
              <a:t>stud.izypkg.getGoStudyInfo</a:t>
            </a:r>
            <a:endParaRPr lang="en-US" sz="969" dirty="0">
              <a:solidFill>
                <a:prstClr val="black"/>
              </a:solidFill>
              <a:highlight>
                <a:srgbClr val="808080"/>
              </a:highlight>
            </a:endParaRPr>
          </a:p>
        </p:txBody>
      </p:sp>
      <p:sp>
        <p:nvSpPr>
          <p:cNvPr id="8" name="Text 6"/>
          <p:cNvSpPr/>
          <p:nvPr/>
        </p:nvSpPr>
        <p:spPr>
          <a:xfrm>
            <a:off x="530796" y="2891135"/>
            <a:ext cx="3855244" cy="396924"/>
          </a:xfrm>
          <a:prstGeom prst="rect">
            <a:avLst/>
          </a:prstGeom>
          <a:noFill/>
          <a:ln/>
        </p:spPr>
        <p:txBody>
          <a:bodyPr wrap="square" lIns="0" tIns="0" rIns="0" bIns="0" rtlCol="0" anchor="t"/>
          <a:lstStyle/>
          <a:p>
            <a:pPr defTabSz="571500">
              <a:lnSpc>
                <a:spcPts val="1563"/>
              </a:lnSpc>
            </a:pPr>
            <a:r>
              <a:rPr lang="en-US" sz="969" dirty="0">
                <a:solidFill>
                  <a:srgbClr val="FFFFFF"/>
                </a:solidFill>
                <a:ea typeface="Inter" pitchFamily="34" charset="-122"/>
                <a:cs typeface="Inter" pitchFamily="34" charset="-120"/>
              </a:rPr>
              <a:t>Data is retrieved via a </a:t>
            </a:r>
            <a:r>
              <a:rPr lang="en-US" sz="969" b="1" dirty="0">
                <a:solidFill>
                  <a:srgbClr val="FFFFFF"/>
                </a:solidFill>
                <a:ea typeface="Inter" pitchFamily="34" charset="-122"/>
                <a:cs typeface="Inter" pitchFamily="34" charset="-120"/>
              </a:rPr>
              <a:t>scheduled batch process</a:t>
            </a:r>
            <a:r>
              <a:rPr lang="en-US" sz="969" dirty="0">
                <a:solidFill>
                  <a:srgbClr val="FFFFFF"/>
                </a:solidFill>
                <a:ea typeface="Inter" pitchFamily="34" charset="-122"/>
                <a:cs typeface="Inter" pitchFamily="34" charset="-120"/>
              </a:rPr>
              <a:t> executed through </a:t>
            </a:r>
            <a:r>
              <a:rPr lang="en-US" sz="969" dirty="0">
                <a:solidFill>
                  <a:srgbClr val="FFFFFF"/>
                </a:solidFill>
                <a:highlight>
                  <a:srgbClr val="808080"/>
                </a:highlight>
                <a:ea typeface="Consolas" pitchFamily="34" charset="-122"/>
                <a:cs typeface="Consolas" pitchFamily="34" charset="-120"/>
              </a:rPr>
              <a:t>{BATCH-9}</a:t>
            </a:r>
            <a:r>
              <a:rPr lang="en-US" sz="969" dirty="0">
                <a:solidFill>
                  <a:srgbClr val="FFFFFF"/>
                </a:solidFill>
                <a:highlight>
                  <a:srgbClr val="808080"/>
                </a:highlight>
                <a:ea typeface="Inter" pitchFamily="34" charset="-122"/>
                <a:cs typeface="Inter" pitchFamily="34" charset="-120"/>
              </a:rPr>
              <a:t>.</a:t>
            </a:r>
            <a:endParaRPr lang="en-US" sz="969" dirty="0">
              <a:solidFill>
                <a:prstClr val="black"/>
              </a:solidFill>
              <a:highlight>
                <a:srgbClr val="808080"/>
              </a:highlight>
            </a:endParaRPr>
          </a:p>
        </p:txBody>
      </p:sp>
      <p:sp>
        <p:nvSpPr>
          <p:cNvPr id="9" name="Text 7"/>
          <p:cNvSpPr/>
          <p:nvPr/>
        </p:nvSpPr>
        <p:spPr>
          <a:xfrm>
            <a:off x="4728046" y="1833942"/>
            <a:ext cx="1870100" cy="193849"/>
          </a:xfrm>
          <a:prstGeom prst="rect">
            <a:avLst/>
          </a:prstGeom>
          <a:noFill/>
          <a:ln/>
        </p:spPr>
        <p:txBody>
          <a:bodyPr wrap="none" lIns="0" tIns="0" rIns="0" bIns="0" rtlCol="0" anchor="t"/>
          <a:lstStyle/>
          <a:p>
            <a:pPr defTabSz="571500">
              <a:lnSpc>
                <a:spcPts val="1500"/>
              </a:lnSpc>
            </a:pPr>
            <a:r>
              <a:rPr lang="en-US" sz="1400" b="1" dirty="0">
                <a:solidFill>
                  <a:srgbClr val="000000"/>
                </a:solidFill>
                <a:ea typeface="Inter Bold" pitchFamily="34" charset="-122"/>
                <a:cs typeface="Inter Bold" pitchFamily="34" charset="-120"/>
              </a:rPr>
              <a:t>LearnerProfiler Interface</a:t>
            </a:r>
            <a:endParaRPr lang="en-US" sz="1400" dirty="0">
              <a:solidFill>
                <a:prstClr val="black"/>
              </a:solidFill>
            </a:endParaRPr>
          </a:p>
        </p:txBody>
      </p:sp>
      <p:sp>
        <p:nvSpPr>
          <p:cNvPr id="10" name="Text 8"/>
          <p:cNvSpPr/>
          <p:nvPr/>
        </p:nvSpPr>
        <p:spPr>
          <a:xfrm>
            <a:off x="4728046" y="2099678"/>
            <a:ext cx="3924598"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Used by institutions running the LearnerProfiler assessment platform.</a:t>
            </a:r>
            <a:endParaRPr lang="en-US" sz="969" dirty="0">
              <a:solidFill>
                <a:prstClr val="black"/>
              </a:solidFill>
            </a:endParaRPr>
          </a:p>
        </p:txBody>
      </p:sp>
      <p:sp>
        <p:nvSpPr>
          <p:cNvPr id="11" name="Text 9"/>
          <p:cNvSpPr/>
          <p:nvPr/>
        </p:nvSpPr>
        <p:spPr>
          <a:xfrm>
            <a:off x="4728046" y="2339383"/>
            <a:ext cx="3924598" cy="198463"/>
          </a:xfrm>
          <a:prstGeom prst="rect">
            <a:avLst/>
          </a:prstGeom>
          <a:noFill/>
          <a:ln/>
        </p:spPr>
        <p:txBody>
          <a:bodyPr wrap="none" lIns="0" tIns="0" rIns="0" bIns="0" rtlCol="0" anchor="t"/>
          <a:lstStyle/>
          <a:p>
            <a:pPr defTabSz="571500">
              <a:lnSpc>
                <a:spcPts val="1563"/>
              </a:lnSpc>
            </a:pPr>
            <a:r>
              <a:rPr lang="en-US" sz="969" dirty="0">
                <a:solidFill>
                  <a:srgbClr val="272525"/>
                </a:solidFill>
                <a:highlight>
                  <a:srgbClr val="F2F2F2"/>
                </a:highlight>
                <a:ea typeface="Consolas" pitchFamily="34" charset="-122"/>
                <a:cs typeface="Consolas" pitchFamily="34" charset="-120"/>
              </a:rPr>
              <a:t>stud.izkpkg.getLearnerProfiles</a:t>
            </a:r>
            <a:endParaRPr lang="en-US" sz="969" dirty="0">
              <a:solidFill>
                <a:prstClr val="black"/>
              </a:solidFill>
            </a:endParaRPr>
          </a:p>
        </p:txBody>
      </p:sp>
      <p:sp>
        <p:nvSpPr>
          <p:cNvPr id="12" name="Text 10"/>
          <p:cNvSpPr/>
          <p:nvPr/>
        </p:nvSpPr>
        <p:spPr>
          <a:xfrm>
            <a:off x="4728046" y="2649467"/>
            <a:ext cx="3924598"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Also executed through the same </a:t>
            </a:r>
            <a:r>
              <a:rPr lang="en-US" sz="969" dirty="0">
                <a:solidFill>
                  <a:srgbClr val="272525"/>
                </a:solidFill>
                <a:highlight>
                  <a:srgbClr val="F2F2F2"/>
                </a:highlight>
                <a:ea typeface="Consolas" pitchFamily="34" charset="-122"/>
                <a:cs typeface="Consolas" pitchFamily="34" charset="-120"/>
              </a:rPr>
              <a:t>{BATCH-9}</a:t>
            </a:r>
            <a:r>
              <a:rPr lang="en-US" sz="969" dirty="0">
                <a:solidFill>
                  <a:srgbClr val="272525"/>
                </a:solidFill>
                <a:ea typeface="Inter" pitchFamily="34" charset="-122"/>
                <a:cs typeface="Inter" pitchFamily="34" charset="-120"/>
              </a:rPr>
              <a:t> scheduled batch process, with a configurable </a:t>
            </a:r>
            <a:r>
              <a:rPr lang="en-US" sz="969" b="1" dirty="0">
                <a:solidFill>
                  <a:srgbClr val="272525"/>
                </a:solidFill>
                <a:ea typeface="Inter" pitchFamily="34" charset="-122"/>
                <a:cs typeface="Inter" pitchFamily="34" charset="-120"/>
              </a:rPr>
              <a:t>start date parameter</a:t>
            </a:r>
            <a:r>
              <a:rPr lang="en-US" sz="969" dirty="0">
                <a:solidFill>
                  <a:srgbClr val="272525"/>
                </a:solidFill>
                <a:ea typeface="Inter" pitchFamily="34" charset="-122"/>
                <a:cs typeface="Inter" pitchFamily="34" charset="-120"/>
              </a:rPr>
              <a:t>.</a:t>
            </a:r>
            <a:endParaRPr lang="en-US" sz="969" dirty="0">
              <a:solidFill>
                <a:prstClr val="black"/>
              </a:solidFill>
            </a:endParaRPr>
          </a:p>
        </p:txBody>
      </p:sp>
      <p:sp>
        <p:nvSpPr>
          <p:cNvPr id="13" name="Shape 11"/>
          <p:cNvSpPr/>
          <p:nvPr/>
        </p:nvSpPr>
        <p:spPr>
          <a:xfrm>
            <a:off x="4728046" y="3185917"/>
            <a:ext cx="3924598" cy="725463"/>
          </a:xfrm>
          <a:prstGeom prst="roundRect">
            <a:avLst>
              <a:gd name="adj" fmla="val 7182"/>
            </a:avLst>
          </a:prstGeom>
          <a:solidFill>
            <a:srgbClr val="C7C9EA"/>
          </a:solidFill>
          <a:ln/>
        </p:spPr>
        <p:txBody>
          <a:bodyPr/>
          <a:lstStyle/>
          <a:p>
            <a:pPr defTabSz="571500"/>
            <a:endParaRPr lang="en-ZA" sz="1125">
              <a:solidFill>
                <a:prstClr val="black"/>
              </a:solidFill>
            </a:endParaRPr>
          </a:p>
        </p:txBody>
      </p:sp>
      <p:pic>
        <p:nvPicPr>
          <p:cNvPr id="14" name="Image 0" descr="preencoded.png"/>
          <p:cNvPicPr>
            <a:picLocks noChangeAspect="1"/>
          </p:cNvPicPr>
          <p:nvPr/>
        </p:nvPicPr>
        <p:blipFill>
          <a:blip r:embed="rId3"/>
          <a:stretch>
            <a:fillRect/>
          </a:stretch>
        </p:blipFill>
        <p:spPr>
          <a:xfrm>
            <a:off x="4852021" y="3375227"/>
            <a:ext cx="155004" cy="123974"/>
          </a:xfrm>
          <a:prstGeom prst="rect">
            <a:avLst/>
          </a:prstGeom>
        </p:spPr>
      </p:pic>
      <p:sp>
        <p:nvSpPr>
          <p:cNvPr id="15" name="Text 12"/>
          <p:cNvSpPr/>
          <p:nvPr/>
        </p:nvSpPr>
        <p:spPr>
          <a:xfrm>
            <a:off x="5130999" y="3340848"/>
            <a:ext cx="3397672" cy="396924"/>
          </a:xfrm>
          <a:prstGeom prst="rect">
            <a:avLst/>
          </a:prstGeom>
          <a:noFill/>
          <a:ln/>
        </p:spPr>
        <p:txBody>
          <a:bodyPr wrap="square" lIns="0" tIns="0" rIns="0" bIns="0" rtlCol="0" anchor="t"/>
          <a:lstStyle/>
          <a:p>
            <a:pPr defTabSz="571500">
              <a:lnSpc>
                <a:spcPts val="1563"/>
              </a:lnSpc>
            </a:pPr>
            <a:r>
              <a:rPr lang="en-US" sz="969" dirty="0">
                <a:solidFill>
                  <a:srgbClr val="000000"/>
                </a:solidFill>
                <a:ea typeface="Inter" pitchFamily="34" charset="-122"/>
                <a:cs typeface="Inter" pitchFamily="34" charset="-120"/>
              </a:rPr>
              <a:t>Both interfaces share the same batch execution mechanism. Only one should be active per institution.</a:t>
            </a:r>
            <a:endParaRPr lang="en-US" sz="969" dirty="0">
              <a:solidFill>
                <a:prstClr val="black"/>
              </a:solidFill>
            </a:endParaRPr>
          </a:p>
        </p:txBody>
      </p:sp>
      <p:sp>
        <p:nvSpPr>
          <p:cNvPr id="17" name="Title 8">
            <a:extLst>
              <a:ext uri="{FF2B5EF4-FFF2-40B4-BE49-F238E27FC236}">
                <a16:creationId xmlns:a16="http://schemas.microsoft.com/office/drawing/2014/main" id="{B3E3824E-DFBB-B6E2-000B-2EC4F7C57BCC}"/>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Integration with External Assessment Platforms</a:t>
            </a:r>
            <a:endParaRPr lang="en-ZA" b="0" dirty="0"/>
          </a:p>
        </p:txBody>
      </p:sp>
      <p:sp>
        <p:nvSpPr>
          <p:cNvPr id="18" name="Rectangle 17">
            <a:extLst>
              <a:ext uri="{FF2B5EF4-FFF2-40B4-BE49-F238E27FC236}">
                <a16:creationId xmlns:a16="http://schemas.microsoft.com/office/drawing/2014/main" id="{D6C85CD4-CCF8-9B24-8630-284D53D0E6F8}"/>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907926"/>
            <a:ext cx="6297662"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3" name="Text 1"/>
          <p:cNvSpPr/>
          <p:nvPr/>
        </p:nvSpPr>
        <p:spPr>
          <a:xfrm>
            <a:off x="496119" y="1113825"/>
            <a:ext cx="8151763"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The integration extracts learner assessment information from third-party systems and validates the data before loading it into ITS. Key differences exist between the two interfaces in how historical data is managed.</a:t>
            </a:r>
            <a:endParaRPr lang="en-US" sz="1200" dirty="0">
              <a:solidFill>
                <a:prstClr val="black"/>
              </a:solidFill>
            </a:endParaRPr>
          </a:p>
        </p:txBody>
      </p:sp>
      <p:sp>
        <p:nvSpPr>
          <p:cNvPr id="4" name="Shape 2"/>
          <p:cNvSpPr/>
          <p:nvPr/>
        </p:nvSpPr>
        <p:spPr>
          <a:xfrm>
            <a:off x="496120" y="1815188"/>
            <a:ext cx="4013894" cy="1822326"/>
          </a:xfrm>
          <a:prstGeom prst="roundRect">
            <a:avLst>
              <a:gd name="adj" fmla="val 3763"/>
            </a:avLst>
          </a:prstGeom>
          <a:solidFill>
            <a:srgbClr val="FFFFFF"/>
          </a:solidFill>
          <a:ln w="22860">
            <a:solidFill>
              <a:srgbClr val="C0C1D7"/>
            </a:solidFill>
            <a:prstDash val="solid"/>
          </a:ln>
        </p:spPr>
        <p:txBody>
          <a:bodyPr/>
          <a:lstStyle/>
          <a:p>
            <a:pPr defTabSz="571500"/>
            <a:endParaRPr lang="en-ZA" sz="1125">
              <a:solidFill>
                <a:prstClr val="black"/>
              </a:solidFill>
            </a:endParaRPr>
          </a:p>
        </p:txBody>
      </p:sp>
      <p:sp>
        <p:nvSpPr>
          <p:cNvPr id="5" name="Shape 3"/>
          <p:cNvSpPr/>
          <p:nvPr/>
        </p:nvSpPr>
        <p:spPr>
          <a:xfrm>
            <a:off x="481832" y="1815188"/>
            <a:ext cx="57150" cy="1822326"/>
          </a:xfrm>
          <a:prstGeom prst="roundRect">
            <a:avLst>
              <a:gd name="adj" fmla="val 91163"/>
            </a:avLst>
          </a:prstGeom>
          <a:solidFill>
            <a:srgbClr val="4950BC"/>
          </a:solidFill>
          <a:ln/>
        </p:spPr>
        <p:txBody>
          <a:bodyPr/>
          <a:lstStyle/>
          <a:p>
            <a:pPr defTabSz="571500"/>
            <a:endParaRPr lang="en-ZA" sz="1125">
              <a:solidFill>
                <a:prstClr val="black"/>
              </a:solidFill>
            </a:endParaRPr>
          </a:p>
        </p:txBody>
      </p:sp>
      <p:sp>
        <p:nvSpPr>
          <p:cNvPr id="6" name="Text 4"/>
          <p:cNvSpPr/>
          <p:nvPr/>
        </p:nvSpPr>
        <p:spPr>
          <a:xfrm>
            <a:off x="677244" y="1953449"/>
            <a:ext cx="2937346"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PACE Interface — Extraction Behaviour</a:t>
            </a:r>
            <a:endParaRPr lang="en-US" sz="1219" dirty="0">
              <a:solidFill>
                <a:prstClr val="black"/>
              </a:solidFill>
            </a:endParaRPr>
          </a:p>
        </p:txBody>
      </p:sp>
      <p:sp>
        <p:nvSpPr>
          <p:cNvPr id="7" name="Text 5"/>
          <p:cNvSpPr/>
          <p:nvPr/>
        </p:nvSpPr>
        <p:spPr>
          <a:xfrm>
            <a:off x="677244" y="2221712"/>
            <a:ext cx="3694509" cy="1079078"/>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Extracts </a:t>
            </a:r>
            <a:r>
              <a:rPr lang="en-US" sz="969" b="1" dirty="0">
                <a:solidFill>
                  <a:srgbClr val="272525"/>
                </a:solidFill>
                <a:ea typeface="Inter" pitchFamily="34" charset="-122"/>
                <a:cs typeface="Inter" pitchFamily="34" charset="-120"/>
              </a:rPr>
              <a:t>all available assessment records</a:t>
            </a:r>
            <a:r>
              <a:rPr lang="en-US" sz="969" dirty="0">
                <a:solidFill>
                  <a:srgbClr val="272525"/>
                </a:solidFill>
                <a:ea typeface="Inter" pitchFamily="34" charset="-122"/>
                <a:cs typeface="Inter" pitchFamily="34" charset="-120"/>
              </a:rPr>
              <a:t> for the institution</a:t>
            </a:r>
            <a:endParaRPr lang="en-US" sz="969" dirty="0">
              <a:solidFill>
                <a:prstClr val="black"/>
              </a:solidFill>
            </a:endParaRPr>
          </a:p>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No period restrictions applied during extraction</a:t>
            </a:r>
            <a:endParaRPr lang="en-US" sz="969" dirty="0">
              <a:solidFill>
                <a:prstClr val="black"/>
              </a:solidFill>
            </a:endParaRPr>
          </a:p>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Responsibility lies with the </a:t>
            </a:r>
            <a:r>
              <a:rPr lang="en-US" sz="969" b="1" dirty="0">
                <a:solidFill>
                  <a:srgbClr val="272525"/>
                </a:solidFill>
                <a:ea typeface="Inter" pitchFamily="34" charset="-122"/>
                <a:cs typeface="Inter" pitchFamily="34" charset="-120"/>
              </a:rPr>
              <a:t>third-party system</a:t>
            </a:r>
            <a:r>
              <a:rPr lang="en-US" sz="969" dirty="0">
                <a:solidFill>
                  <a:srgbClr val="272525"/>
                </a:solidFill>
                <a:ea typeface="Inter" pitchFamily="34" charset="-122"/>
                <a:cs typeface="Inter" pitchFamily="34" charset="-120"/>
              </a:rPr>
              <a:t> to filter historical records</a:t>
            </a:r>
            <a:endParaRPr lang="en-US" sz="969" dirty="0">
              <a:solidFill>
                <a:prstClr val="black"/>
              </a:solidFill>
            </a:endParaRPr>
          </a:p>
        </p:txBody>
      </p:sp>
      <p:sp>
        <p:nvSpPr>
          <p:cNvPr id="8" name="Shape 6"/>
          <p:cNvSpPr/>
          <p:nvPr/>
        </p:nvSpPr>
        <p:spPr>
          <a:xfrm>
            <a:off x="4633988" y="1815188"/>
            <a:ext cx="4013894" cy="1822326"/>
          </a:xfrm>
          <a:prstGeom prst="roundRect">
            <a:avLst>
              <a:gd name="adj" fmla="val 3763"/>
            </a:avLst>
          </a:prstGeom>
          <a:solidFill>
            <a:srgbClr val="FFFFFF"/>
          </a:solidFill>
          <a:ln w="22860">
            <a:solidFill>
              <a:srgbClr val="C0C1D7"/>
            </a:solidFill>
            <a:prstDash val="solid"/>
          </a:ln>
        </p:spPr>
        <p:txBody>
          <a:bodyPr/>
          <a:lstStyle/>
          <a:p>
            <a:pPr defTabSz="571500"/>
            <a:endParaRPr lang="en-ZA" sz="1125">
              <a:solidFill>
                <a:prstClr val="black"/>
              </a:solidFill>
            </a:endParaRPr>
          </a:p>
        </p:txBody>
      </p:sp>
      <p:sp>
        <p:nvSpPr>
          <p:cNvPr id="9" name="Shape 7"/>
          <p:cNvSpPr/>
          <p:nvPr/>
        </p:nvSpPr>
        <p:spPr>
          <a:xfrm>
            <a:off x="4619700" y="1815188"/>
            <a:ext cx="57150" cy="1822326"/>
          </a:xfrm>
          <a:prstGeom prst="roundRect">
            <a:avLst>
              <a:gd name="adj" fmla="val 91163"/>
            </a:avLst>
          </a:prstGeom>
          <a:solidFill>
            <a:srgbClr val="4950BC"/>
          </a:solidFill>
          <a:ln/>
        </p:spPr>
        <p:txBody>
          <a:bodyPr/>
          <a:lstStyle/>
          <a:p>
            <a:pPr defTabSz="571500"/>
            <a:endParaRPr lang="en-ZA" sz="1125">
              <a:solidFill>
                <a:prstClr val="black"/>
              </a:solidFill>
            </a:endParaRPr>
          </a:p>
        </p:txBody>
      </p:sp>
      <p:sp>
        <p:nvSpPr>
          <p:cNvPr id="10" name="Text 8"/>
          <p:cNvSpPr/>
          <p:nvPr/>
        </p:nvSpPr>
        <p:spPr>
          <a:xfrm>
            <a:off x="4815112" y="1953449"/>
            <a:ext cx="3252862"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LearnerProfiler API — Extraction Behaviour</a:t>
            </a:r>
            <a:endParaRPr lang="en-US" sz="1219" dirty="0">
              <a:solidFill>
                <a:prstClr val="black"/>
              </a:solidFill>
            </a:endParaRPr>
          </a:p>
        </p:txBody>
      </p:sp>
      <p:sp>
        <p:nvSpPr>
          <p:cNvPr id="11" name="Text 9"/>
          <p:cNvSpPr/>
          <p:nvPr/>
        </p:nvSpPr>
        <p:spPr>
          <a:xfrm>
            <a:off x="4815112" y="2221712"/>
            <a:ext cx="3694509" cy="1277541"/>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Requires a </a:t>
            </a:r>
            <a:r>
              <a:rPr lang="en-US" sz="969" b="1" dirty="0">
                <a:solidFill>
                  <a:srgbClr val="272525"/>
                </a:solidFill>
                <a:ea typeface="Inter" pitchFamily="34" charset="-122"/>
                <a:cs typeface="Inter" pitchFamily="34" charset="-120"/>
              </a:rPr>
              <a:t>start date parameter</a:t>
            </a:r>
            <a:r>
              <a:rPr lang="en-US" sz="969" dirty="0">
                <a:solidFill>
                  <a:srgbClr val="272525"/>
                </a:solidFill>
                <a:ea typeface="Inter" pitchFamily="34" charset="-122"/>
                <a:cs typeface="Inter" pitchFamily="34" charset="-120"/>
              </a:rPr>
              <a:t> to scope the extraction window</a:t>
            </a:r>
            <a:endParaRPr lang="en-US" sz="969" dirty="0">
              <a:solidFill>
                <a:prstClr val="black"/>
              </a:solidFill>
            </a:endParaRPr>
          </a:p>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Prevents unnecessary extraction of historical assessment records</a:t>
            </a:r>
            <a:endParaRPr lang="en-US" sz="969" dirty="0">
              <a:solidFill>
                <a:prstClr val="black"/>
              </a:solidFill>
            </a:endParaRPr>
          </a:p>
          <a:p>
            <a:pPr marL="214313" indent="-214313" defTabSz="571500">
              <a:lnSpc>
                <a:spcPts val="1563"/>
              </a:lnSpc>
              <a:buSzPct val="100000"/>
              <a:buFontTx/>
              <a:buChar char="•"/>
            </a:pPr>
            <a:r>
              <a:rPr lang="en-US" sz="969" dirty="0">
                <a:solidFill>
                  <a:srgbClr val="272525"/>
                </a:solidFill>
                <a:ea typeface="Inter" pitchFamily="34" charset="-122"/>
                <a:cs typeface="Inter" pitchFamily="34" charset="-120"/>
              </a:rPr>
              <a:t>Institutions may </a:t>
            </a:r>
            <a:r>
              <a:rPr lang="en-US" sz="969" b="1" dirty="0">
                <a:solidFill>
                  <a:srgbClr val="272525"/>
                </a:solidFill>
                <a:ea typeface="Inter" pitchFamily="34" charset="-122"/>
                <a:cs typeface="Inter" pitchFamily="34" charset="-120"/>
              </a:rPr>
              <a:t>update this start date annually</a:t>
            </a:r>
            <a:r>
              <a:rPr lang="en-US" sz="969" dirty="0">
                <a:solidFill>
                  <a:srgbClr val="272525"/>
                </a:solidFill>
                <a:ea typeface="Inter" pitchFamily="34" charset="-122"/>
                <a:cs typeface="Inter" pitchFamily="34" charset="-120"/>
              </a:rPr>
              <a:t> to control data volume</a:t>
            </a:r>
            <a:endParaRPr lang="en-US" sz="969" dirty="0">
              <a:solidFill>
                <a:prstClr val="black"/>
              </a:solidFill>
            </a:endParaRPr>
          </a:p>
        </p:txBody>
      </p:sp>
      <p:sp>
        <p:nvSpPr>
          <p:cNvPr id="12" name="Text 10"/>
          <p:cNvSpPr/>
          <p:nvPr/>
        </p:nvSpPr>
        <p:spPr>
          <a:xfrm>
            <a:off x="496119" y="3845575"/>
            <a:ext cx="8151763" cy="198463"/>
          </a:xfrm>
          <a:prstGeom prst="rect">
            <a:avLst/>
          </a:prstGeom>
          <a:noFill/>
          <a:ln/>
        </p:spPr>
        <p:txBody>
          <a:bodyPr wrap="none" lIns="0" tIns="0" rIns="0" bIns="0" rtlCol="0" anchor="t"/>
          <a:lstStyle/>
          <a:p>
            <a:pPr defTabSz="571500">
              <a:lnSpc>
                <a:spcPts val="1563"/>
              </a:lnSpc>
            </a:pPr>
            <a:r>
              <a:rPr lang="en-US" sz="1200" dirty="0">
                <a:solidFill>
                  <a:srgbClr val="272525"/>
                </a:solidFill>
                <a:ea typeface="Inter" pitchFamily="34" charset="-122"/>
                <a:cs typeface="Inter" pitchFamily="34" charset="-120"/>
              </a:rPr>
              <a:t>Configuration for the extraction start date is maintained in: </a:t>
            </a:r>
            <a:r>
              <a:rPr lang="en-US" sz="1200" dirty="0">
                <a:solidFill>
                  <a:srgbClr val="272525"/>
                </a:solidFill>
                <a:highlight>
                  <a:srgbClr val="F2F2F2"/>
                </a:highlight>
                <a:ea typeface="Consolas" pitchFamily="34" charset="-122"/>
                <a:cs typeface="Consolas" pitchFamily="34" charset="-120"/>
              </a:rPr>
              <a:t>{GCS2-18} DEVAOA / ExtractFrom</a:t>
            </a:r>
            <a:endParaRPr lang="en-US" sz="1200" dirty="0">
              <a:solidFill>
                <a:prstClr val="black"/>
              </a:solidFill>
            </a:endParaRPr>
          </a:p>
        </p:txBody>
      </p:sp>
      <p:sp>
        <p:nvSpPr>
          <p:cNvPr id="14" name="Title 8">
            <a:extLst>
              <a:ext uri="{FF2B5EF4-FFF2-40B4-BE49-F238E27FC236}">
                <a16:creationId xmlns:a16="http://schemas.microsoft.com/office/drawing/2014/main" id="{6CF3F3E9-DFB0-5902-15E4-1EBD55BAFC57}"/>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Assessment Data Processing &amp; Validation</a:t>
            </a:r>
            <a:endParaRPr lang="en-ZA" b="0" dirty="0"/>
          </a:p>
        </p:txBody>
      </p:sp>
      <p:sp>
        <p:nvSpPr>
          <p:cNvPr id="15" name="Rectangle 14">
            <a:extLst>
              <a:ext uri="{FF2B5EF4-FFF2-40B4-BE49-F238E27FC236}">
                <a16:creationId xmlns:a16="http://schemas.microsoft.com/office/drawing/2014/main" id="{E00BC4D6-751E-F182-184E-D1E4DE2B413E}"/>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81757" y="333598"/>
            <a:ext cx="3494633" cy="376386"/>
          </a:xfrm>
          <a:prstGeom prst="rect">
            <a:avLst/>
          </a:prstGeom>
          <a:noFill/>
          <a:ln/>
        </p:spPr>
        <p:txBody>
          <a:bodyPr wrap="none" lIns="0" tIns="0" rIns="0" bIns="0" rtlCol="0" anchor="t"/>
          <a:lstStyle/>
          <a:p>
            <a:pPr defTabSz="571500">
              <a:lnSpc>
                <a:spcPts val="2938"/>
              </a:lnSpc>
            </a:pPr>
            <a:endParaRPr lang="en-US" sz="2344" dirty="0">
              <a:solidFill>
                <a:prstClr val="black"/>
              </a:solidFill>
            </a:endParaRPr>
          </a:p>
        </p:txBody>
      </p:sp>
      <p:sp>
        <p:nvSpPr>
          <p:cNvPr id="3" name="Text 1"/>
          <p:cNvSpPr/>
          <p:nvPr/>
        </p:nvSpPr>
        <p:spPr>
          <a:xfrm>
            <a:off x="495074" y="1039950"/>
            <a:ext cx="8180487" cy="457569"/>
          </a:xfrm>
          <a:prstGeom prst="rect">
            <a:avLst/>
          </a:prstGeom>
          <a:noFill/>
          <a:ln/>
        </p:spPr>
        <p:txBody>
          <a:bodyPr wrap="square" lIns="0" tIns="0" rIns="0" bIns="0" rtlCol="0" anchor="t"/>
          <a:lstStyle/>
          <a:p>
            <a:pPr defTabSz="571500">
              <a:lnSpc>
                <a:spcPts val="1469"/>
              </a:lnSpc>
            </a:pPr>
            <a:r>
              <a:rPr lang="en-US" sz="1200" dirty="0">
                <a:solidFill>
                  <a:srgbClr val="272525"/>
                </a:solidFill>
                <a:ea typeface="Inter" pitchFamily="34" charset="-122"/>
                <a:cs typeface="Inter" pitchFamily="34" charset="-120"/>
              </a:rPr>
              <a:t>Once assessment data is received from the third-party system, the platform applies a structured matching process to link each assessment record to the correct student. The logic follows a two-step lookup with a defined fallback.</a:t>
            </a:r>
            <a:endParaRPr lang="en-US" sz="1200" dirty="0">
              <a:solidFill>
                <a:prstClr val="black"/>
              </a:solidFill>
            </a:endParaRPr>
          </a:p>
        </p:txBody>
      </p:sp>
      <p:pic>
        <p:nvPicPr>
          <p:cNvPr id="4" name="Image 0" descr="preencoded.png"/>
          <p:cNvPicPr>
            <a:picLocks noChangeAspect="1"/>
          </p:cNvPicPr>
          <p:nvPr/>
        </p:nvPicPr>
        <p:blipFill>
          <a:blip r:embed="rId3"/>
          <a:stretch>
            <a:fillRect/>
          </a:stretch>
        </p:blipFill>
        <p:spPr>
          <a:xfrm>
            <a:off x="2169691" y="1455241"/>
            <a:ext cx="4804618" cy="2851547"/>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8178" y="2152207"/>
            <a:ext cx="409013" cy="409012"/>
          </a:xfrm>
          <a:prstGeom prst="rect">
            <a:avLst/>
          </a:prstGeom>
        </p:spPr>
      </p:pic>
      <p:sp>
        <p:nvSpPr>
          <p:cNvPr id="6" name="Text 2"/>
          <p:cNvSpPr/>
          <p:nvPr/>
        </p:nvSpPr>
        <p:spPr>
          <a:xfrm>
            <a:off x="5513774" y="3291170"/>
            <a:ext cx="1194315" cy="460139"/>
          </a:xfrm>
          <a:prstGeom prst="rect">
            <a:avLst/>
          </a:prstGeom>
          <a:noFill/>
          <a:ln/>
        </p:spPr>
        <p:txBody>
          <a:bodyPr wrap="square" lIns="0" tIns="0" rIns="0" bIns="0" rtlCol="0" anchor="t"/>
          <a:lstStyle/>
          <a:p>
            <a:pPr algn="ctr" defTabSz="571500">
              <a:lnSpc>
                <a:spcPts val="1781"/>
              </a:lnSpc>
            </a:pPr>
            <a:r>
              <a:rPr lang="en-US" sz="1438" b="1" dirty="0">
                <a:solidFill>
                  <a:srgbClr val="272525"/>
                </a:solidFill>
                <a:ea typeface="Inter Bold" pitchFamily="34" charset="-122"/>
                <a:cs typeface="Inter Bold" pitchFamily="34" charset="-120"/>
              </a:rPr>
              <a:t>Apply Fallback</a:t>
            </a:r>
            <a:endParaRPr lang="en-US" sz="1438" dirty="0">
              <a:solidFill>
                <a:prstClr val="black"/>
              </a:solidFill>
            </a:endParaRPr>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0812" y="2152974"/>
            <a:ext cx="409012" cy="409012"/>
          </a:xfrm>
          <a:prstGeom prst="rect">
            <a:avLst/>
          </a:prstGeom>
        </p:spPr>
      </p:pic>
      <p:sp>
        <p:nvSpPr>
          <p:cNvPr id="8" name="Text 3"/>
          <p:cNvSpPr/>
          <p:nvPr/>
        </p:nvSpPr>
        <p:spPr>
          <a:xfrm>
            <a:off x="4008611" y="3291170"/>
            <a:ext cx="1194315" cy="460139"/>
          </a:xfrm>
          <a:prstGeom prst="rect">
            <a:avLst/>
          </a:prstGeom>
          <a:noFill/>
          <a:ln/>
        </p:spPr>
        <p:txBody>
          <a:bodyPr wrap="square" lIns="0" tIns="0" rIns="0" bIns="0" rtlCol="0" anchor="t"/>
          <a:lstStyle/>
          <a:p>
            <a:pPr algn="ctr" defTabSz="571500">
              <a:lnSpc>
                <a:spcPts val="1781"/>
              </a:lnSpc>
            </a:pPr>
            <a:r>
              <a:rPr lang="en-US" sz="1438" b="1" dirty="0">
                <a:solidFill>
                  <a:srgbClr val="272525"/>
                </a:solidFill>
                <a:ea typeface="Inter Bold" pitchFamily="34" charset="-122"/>
                <a:cs typeface="Inter Bold" pitchFamily="34" charset="-120"/>
              </a:rPr>
              <a:t>Check Applications</a:t>
            </a:r>
            <a:endParaRPr lang="en-US" sz="1438" dirty="0">
              <a:solidFill>
                <a:prstClr val="black"/>
              </a:solidFill>
            </a:endParaRPr>
          </a:p>
        </p:txBody>
      </p:sp>
      <p:pic>
        <p:nvPicPr>
          <p:cNvPr id="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75648" y="2152974"/>
            <a:ext cx="409012" cy="409012"/>
          </a:xfrm>
          <a:prstGeom prst="rect">
            <a:avLst/>
          </a:prstGeom>
        </p:spPr>
      </p:pic>
      <p:sp>
        <p:nvSpPr>
          <p:cNvPr id="10" name="Text 4"/>
          <p:cNvSpPr/>
          <p:nvPr/>
        </p:nvSpPr>
        <p:spPr>
          <a:xfrm>
            <a:off x="2478906" y="3291170"/>
            <a:ext cx="1194315" cy="460139"/>
          </a:xfrm>
          <a:prstGeom prst="rect">
            <a:avLst/>
          </a:prstGeom>
          <a:noFill/>
          <a:ln/>
        </p:spPr>
        <p:txBody>
          <a:bodyPr wrap="square" lIns="0" tIns="0" rIns="0" bIns="0" rtlCol="0" anchor="t"/>
          <a:lstStyle/>
          <a:p>
            <a:pPr algn="ctr" defTabSz="571500">
              <a:lnSpc>
                <a:spcPts val="1781"/>
              </a:lnSpc>
            </a:pPr>
            <a:r>
              <a:rPr lang="en-US" sz="1438" b="1" dirty="0">
                <a:solidFill>
                  <a:srgbClr val="272525"/>
                </a:solidFill>
                <a:ea typeface="Inter Bold" pitchFamily="34" charset="-122"/>
                <a:cs typeface="Inter Bold" pitchFamily="34" charset="-120"/>
              </a:rPr>
              <a:t>Check Enrolments</a:t>
            </a:r>
            <a:endParaRPr lang="en-US" sz="1438" dirty="0">
              <a:solidFill>
                <a:prstClr val="black"/>
              </a:solidFill>
            </a:endParaRPr>
          </a:p>
        </p:txBody>
      </p:sp>
      <p:sp>
        <p:nvSpPr>
          <p:cNvPr id="11" name="Text 5"/>
          <p:cNvSpPr/>
          <p:nvPr/>
        </p:nvSpPr>
        <p:spPr>
          <a:xfrm>
            <a:off x="481756" y="3974124"/>
            <a:ext cx="8180487" cy="538054"/>
          </a:xfrm>
          <a:prstGeom prst="rect">
            <a:avLst/>
          </a:prstGeom>
          <a:noFill/>
          <a:ln/>
        </p:spPr>
        <p:txBody>
          <a:bodyPr wrap="square" lIns="0" tIns="0" rIns="0" bIns="0" rtlCol="0" anchor="t"/>
          <a:lstStyle/>
          <a:p>
            <a:pPr defTabSz="571500">
              <a:lnSpc>
                <a:spcPts val="1469"/>
              </a:lnSpc>
            </a:pPr>
            <a:r>
              <a:rPr lang="en-US" sz="1100" dirty="0">
                <a:solidFill>
                  <a:srgbClr val="272525"/>
                </a:solidFill>
                <a:ea typeface="Inter" pitchFamily="34" charset="-122"/>
                <a:cs typeface="Inter" pitchFamily="34" charset="-120"/>
              </a:rPr>
              <a:t>This structured fallback logic ensures </a:t>
            </a:r>
            <a:r>
              <a:rPr lang="en-US" sz="1100" b="1" dirty="0">
                <a:solidFill>
                  <a:srgbClr val="272525"/>
                </a:solidFill>
                <a:ea typeface="Inter" pitchFamily="34" charset="-122"/>
                <a:cs typeface="Inter" pitchFamily="34" charset="-120"/>
              </a:rPr>
              <a:t>data integrity is maintained</a:t>
            </a:r>
            <a:r>
              <a:rPr lang="en-US" sz="1100" dirty="0">
                <a:solidFill>
                  <a:srgbClr val="272525"/>
                </a:solidFill>
                <a:ea typeface="Inter" pitchFamily="34" charset="-122"/>
                <a:cs typeface="Inter" pitchFamily="34" charset="-120"/>
              </a:rPr>
              <a:t> even when no direct student match can be established — preventing processing errors while retaining the assessment record for future reconciliation.</a:t>
            </a:r>
            <a:endParaRPr lang="en-US" sz="1100" dirty="0">
              <a:solidFill>
                <a:prstClr val="black"/>
              </a:solidFill>
            </a:endParaRPr>
          </a:p>
        </p:txBody>
      </p:sp>
      <p:sp>
        <p:nvSpPr>
          <p:cNvPr id="13" name="Title 8">
            <a:extLst>
              <a:ext uri="{FF2B5EF4-FFF2-40B4-BE49-F238E27FC236}">
                <a16:creationId xmlns:a16="http://schemas.microsoft.com/office/drawing/2014/main" id="{52C41995-4DA6-D180-5C96-4D6D2BB6A8C0}"/>
              </a:ext>
            </a:extLst>
          </p:cNvPr>
          <p:cNvSpPr txBox="1">
            <a:spLocks/>
          </p:cNvSpPr>
          <p:nvPr/>
        </p:nvSpPr>
        <p:spPr>
          <a:xfrm>
            <a:off x="2424089" y="368161"/>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Student Matching Logic</a:t>
            </a:r>
            <a:endParaRPr lang="en-ZA" b="0" dirty="0"/>
          </a:p>
        </p:txBody>
      </p:sp>
      <p:sp>
        <p:nvSpPr>
          <p:cNvPr id="14" name="Rectangle 13">
            <a:extLst>
              <a:ext uri="{FF2B5EF4-FFF2-40B4-BE49-F238E27FC236}">
                <a16:creationId xmlns:a16="http://schemas.microsoft.com/office/drawing/2014/main" id="{000F8D21-6B98-BA6D-F4EB-87DC5719687E}"/>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0" y="0"/>
            <a:ext cx="9144000" cy="436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565394" y="1990725"/>
            <a:ext cx="4711456" cy="2162174"/>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565393" y="1181100"/>
            <a:ext cx="7930502" cy="590550"/>
          </a:xfrm>
        </p:spPr>
        <p:txBody>
          <a:bodyPr anchor="b"/>
          <a:lstStyle/>
          <a:p>
            <a:pPr>
              <a:lnSpc>
                <a:spcPts val="2460"/>
              </a:lnSpc>
            </a:pPr>
            <a:r>
              <a:rPr lang="en-GB" sz="2400"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5450272" y="1107554"/>
            <a:ext cx="3731828" cy="3279709"/>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5067300" y="4368800"/>
            <a:ext cx="4076700" cy="199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050437" y="1016739"/>
            <a:ext cx="2432381" cy="3648572"/>
          </a:xfrm>
          <a:prstGeom prst="rect">
            <a:avLst/>
          </a:prstGeom>
        </p:spPr>
      </p:pic>
      <p:sp>
        <p:nvSpPr>
          <p:cNvPr id="3" name="Text 0"/>
          <p:cNvSpPr/>
          <p:nvPr/>
        </p:nvSpPr>
        <p:spPr>
          <a:xfrm>
            <a:off x="480120" y="368870"/>
            <a:ext cx="4754761" cy="750243"/>
          </a:xfrm>
          <a:prstGeom prst="rect">
            <a:avLst/>
          </a:prstGeom>
          <a:noFill/>
          <a:ln/>
        </p:spPr>
        <p:txBody>
          <a:bodyPr wrap="square" lIns="0" tIns="0" rIns="0" bIns="0" rtlCol="0" anchor="t"/>
          <a:lstStyle/>
          <a:p>
            <a:pPr defTabSz="571500">
              <a:lnSpc>
                <a:spcPts val="2938"/>
              </a:lnSpc>
            </a:pPr>
            <a:endParaRPr lang="en-US" sz="2344" dirty="0">
              <a:solidFill>
                <a:prstClr val="black"/>
              </a:solidFill>
              <a:latin typeface="Calibri" panose="020F0502020204030204"/>
            </a:endParaRPr>
          </a:p>
        </p:txBody>
      </p:sp>
      <p:sp>
        <p:nvSpPr>
          <p:cNvPr id="4" name="Text 1"/>
          <p:cNvSpPr/>
          <p:nvPr/>
        </p:nvSpPr>
        <p:spPr>
          <a:xfrm>
            <a:off x="436050" y="1046783"/>
            <a:ext cx="4754761" cy="882616"/>
          </a:xfrm>
          <a:prstGeom prst="rect">
            <a:avLst/>
          </a:prstGeom>
          <a:noFill/>
          <a:ln/>
        </p:spPr>
        <p:txBody>
          <a:bodyPr wrap="square" lIns="0" tIns="0" rIns="0" bIns="0" rtlCol="0" anchor="t"/>
          <a:lstStyle/>
          <a:p>
            <a:pPr defTabSz="571500"/>
            <a:r>
              <a:rPr lang="en-US" sz="1200" dirty="0">
                <a:solidFill>
                  <a:srgbClr val="272525"/>
                </a:solidFill>
                <a:ea typeface="Inter" pitchFamily="34" charset="-122"/>
                <a:cs typeface="Inter" pitchFamily="34" charset="-120"/>
              </a:rPr>
              <a:t>Students can access their learner profile resources and external assessment tools directly through the </a:t>
            </a:r>
            <a:r>
              <a:rPr lang="en-US" sz="1200" b="1" dirty="0">
                <a:solidFill>
                  <a:srgbClr val="272525"/>
                </a:solidFill>
                <a:ea typeface="Inter" pitchFamily="34" charset="-122"/>
                <a:cs typeface="Inter" pitchFamily="34" charset="-120"/>
              </a:rPr>
              <a:t>iEnabler self-service portal</a:t>
            </a:r>
            <a:r>
              <a:rPr lang="en-US" sz="1200" dirty="0">
                <a:solidFill>
                  <a:srgbClr val="272525"/>
                </a:solidFill>
                <a:ea typeface="Inter" pitchFamily="34" charset="-122"/>
                <a:cs typeface="Inter" pitchFamily="34" charset="-120"/>
              </a:rPr>
              <a:t>. Institutions configure a web link that is surfaced to the student within the portal interface.</a:t>
            </a:r>
            <a:endParaRPr lang="en-US" sz="1200" dirty="0">
              <a:solidFill>
                <a:prstClr val="black"/>
              </a:solidFill>
            </a:endParaRPr>
          </a:p>
        </p:txBody>
      </p:sp>
      <p:sp>
        <p:nvSpPr>
          <p:cNvPr id="5" name="Shape 2"/>
          <p:cNvSpPr/>
          <p:nvPr/>
        </p:nvSpPr>
        <p:spPr>
          <a:xfrm>
            <a:off x="393651" y="1990800"/>
            <a:ext cx="2403872" cy="1659766"/>
          </a:xfrm>
          <a:prstGeom prst="roundRect">
            <a:avLst>
              <a:gd name="adj" fmla="val 3596"/>
            </a:avLst>
          </a:prstGeom>
          <a:solidFill>
            <a:schemeClr val="tx2">
              <a:lumMod val="50000"/>
            </a:schemeClr>
          </a:solidFill>
          <a:ln/>
        </p:spPr>
        <p:txBody>
          <a:bodyPr/>
          <a:lstStyle/>
          <a:p>
            <a:pPr defTabSz="571500"/>
            <a:endParaRPr lang="en-ZA" sz="1125">
              <a:solidFill>
                <a:prstClr val="black"/>
              </a:solidFill>
            </a:endParaRPr>
          </a:p>
        </p:txBody>
      </p:sp>
      <p:sp>
        <p:nvSpPr>
          <p:cNvPr id="6" name="Text 3"/>
          <p:cNvSpPr/>
          <p:nvPr/>
        </p:nvSpPr>
        <p:spPr>
          <a:xfrm>
            <a:off x="513680" y="2106960"/>
            <a:ext cx="1798588" cy="187598"/>
          </a:xfrm>
          <a:prstGeom prst="rect">
            <a:avLst/>
          </a:prstGeom>
          <a:noFill/>
          <a:ln/>
        </p:spPr>
        <p:txBody>
          <a:bodyPr wrap="none" lIns="0" tIns="0" rIns="0" bIns="0" rtlCol="0" anchor="t"/>
          <a:lstStyle/>
          <a:p>
            <a:pPr defTabSz="571500">
              <a:lnSpc>
                <a:spcPts val="1469"/>
              </a:lnSpc>
            </a:pPr>
            <a:r>
              <a:rPr lang="en-US" sz="1156" b="1" dirty="0">
                <a:solidFill>
                  <a:srgbClr val="FFFFFF"/>
                </a:solidFill>
                <a:ea typeface="Inter Bold" pitchFamily="34" charset="-122"/>
                <a:cs typeface="Inter Bold" pitchFamily="34" charset="-120"/>
              </a:rPr>
              <a:t>Configuration Reference</a:t>
            </a:r>
            <a:endParaRPr lang="en-US" sz="1156" dirty="0">
              <a:solidFill>
                <a:prstClr val="black"/>
              </a:solidFill>
            </a:endParaRPr>
          </a:p>
        </p:txBody>
      </p:sp>
      <p:sp>
        <p:nvSpPr>
          <p:cNvPr id="7" name="Text 4"/>
          <p:cNvSpPr/>
          <p:nvPr/>
        </p:nvSpPr>
        <p:spPr>
          <a:xfrm>
            <a:off x="513680" y="2410718"/>
            <a:ext cx="2163812" cy="188938"/>
          </a:xfrm>
          <a:prstGeom prst="rect">
            <a:avLst/>
          </a:prstGeom>
          <a:noFill/>
          <a:ln/>
        </p:spPr>
        <p:txBody>
          <a:bodyPr wrap="none" lIns="0" tIns="0" rIns="0" bIns="0" rtlCol="0" anchor="t"/>
          <a:lstStyle/>
          <a:p>
            <a:pPr defTabSz="571500">
              <a:lnSpc>
                <a:spcPts val="1469"/>
              </a:lnSpc>
            </a:pPr>
            <a:r>
              <a:rPr lang="en-US" sz="938" dirty="0">
                <a:solidFill>
                  <a:srgbClr val="FFFFFF"/>
                </a:solidFill>
                <a:ea typeface="Inter" pitchFamily="34" charset="-122"/>
                <a:cs typeface="Inter" pitchFamily="34" charset="-120"/>
              </a:rPr>
              <a:t>Portal configuration is maintained in:</a:t>
            </a:r>
            <a:endParaRPr lang="en-US" sz="938" dirty="0">
              <a:solidFill>
                <a:prstClr val="black"/>
              </a:solidFill>
            </a:endParaRPr>
          </a:p>
        </p:txBody>
      </p:sp>
      <p:sp>
        <p:nvSpPr>
          <p:cNvPr id="8" name="Text 5"/>
          <p:cNvSpPr/>
          <p:nvPr/>
        </p:nvSpPr>
        <p:spPr>
          <a:xfrm>
            <a:off x="513680" y="2704207"/>
            <a:ext cx="2163812" cy="193700"/>
          </a:xfrm>
          <a:prstGeom prst="rect">
            <a:avLst/>
          </a:prstGeom>
          <a:noFill/>
          <a:ln/>
        </p:spPr>
        <p:txBody>
          <a:bodyPr wrap="none" lIns="0" tIns="0" rIns="0" bIns="0" rtlCol="0" anchor="t"/>
          <a:lstStyle/>
          <a:p>
            <a:pPr defTabSz="571500">
              <a:lnSpc>
                <a:spcPts val="1469"/>
              </a:lnSpc>
            </a:pPr>
            <a:r>
              <a:rPr lang="en-US" sz="938" dirty="0">
                <a:solidFill>
                  <a:srgbClr val="FFFFFF"/>
                </a:solidFill>
                <a:ea typeface="Consolas" pitchFamily="34" charset="-122"/>
                <a:cs typeface="Consolas" pitchFamily="34" charset="-120"/>
              </a:rPr>
              <a:t>{GS2-18} PACE / ATTR / ENV</a:t>
            </a:r>
            <a:endParaRPr lang="en-US" sz="938" dirty="0">
              <a:solidFill>
                <a:prstClr val="black"/>
              </a:solidFill>
            </a:endParaRPr>
          </a:p>
        </p:txBody>
      </p:sp>
      <p:sp>
        <p:nvSpPr>
          <p:cNvPr id="9" name="Text 6"/>
          <p:cNvSpPr/>
          <p:nvPr/>
        </p:nvSpPr>
        <p:spPr>
          <a:xfrm>
            <a:off x="513680" y="3002459"/>
            <a:ext cx="2163812" cy="377874"/>
          </a:xfrm>
          <a:prstGeom prst="rect">
            <a:avLst/>
          </a:prstGeom>
          <a:noFill/>
          <a:ln/>
        </p:spPr>
        <p:txBody>
          <a:bodyPr wrap="square" lIns="0" tIns="0" rIns="0" bIns="0" rtlCol="0" anchor="t"/>
          <a:lstStyle/>
          <a:p>
            <a:pPr defTabSz="571500">
              <a:lnSpc>
                <a:spcPts val="1469"/>
              </a:lnSpc>
            </a:pPr>
            <a:r>
              <a:rPr lang="en-US" sz="938" dirty="0">
                <a:solidFill>
                  <a:srgbClr val="FFFFFF"/>
                </a:solidFill>
                <a:ea typeface="Inter" pitchFamily="34" charset="-122"/>
                <a:cs typeface="Inter" pitchFamily="34" charset="-120"/>
              </a:rPr>
              <a:t>The </a:t>
            </a:r>
            <a:r>
              <a:rPr lang="en-US" sz="938" b="1" dirty="0">
                <a:solidFill>
                  <a:srgbClr val="FFFFFF"/>
                </a:solidFill>
                <a:ea typeface="Inter" pitchFamily="34" charset="-122"/>
                <a:cs typeface="Inter" pitchFamily="34" charset="-120"/>
              </a:rPr>
              <a:t>LOGINURL parameter</a:t>
            </a:r>
            <a:r>
              <a:rPr lang="en-US" sz="938" dirty="0">
                <a:solidFill>
                  <a:srgbClr val="FFFFFF"/>
                </a:solidFill>
                <a:ea typeface="Inter" pitchFamily="34" charset="-122"/>
                <a:cs typeface="Inter" pitchFamily="34" charset="-120"/>
              </a:rPr>
              <a:t> defines the link displayed to the student.</a:t>
            </a:r>
            <a:endParaRPr lang="en-US" sz="938" dirty="0">
              <a:solidFill>
                <a:prstClr val="black"/>
              </a:solidFill>
            </a:endParaRPr>
          </a:p>
        </p:txBody>
      </p:sp>
      <p:sp>
        <p:nvSpPr>
          <p:cNvPr id="10" name="Text 7"/>
          <p:cNvSpPr/>
          <p:nvPr/>
        </p:nvSpPr>
        <p:spPr>
          <a:xfrm>
            <a:off x="3008709" y="2106960"/>
            <a:ext cx="2086794" cy="187598"/>
          </a:xfrm>
          <a:prstGeom prst="rect">
            <a:avLst/>
          </a:prstGeom>
          <a:noFill/>
          <a:ln/>
        </p:spPr>
        <p:txBody>
          <a:bodyPr wrap="none" lIns="0" tIns="0" rIns="0" bIns="0" rtlCol="0" anchor="t"/>
          <a:lstStyle/>
          <a:p>
            <a:pPr defTabSz="571500">
              <a:lnSpc>
                <a:spcPts val="1469"/>
              </a:lnSpc>
            </a:pPr>
            <a:r>
              <a:rPr lang="en-US" sz="1156" b="1" dirty="0">
                <a:solidFill>
                  <a:srgbClr val="000000"/>
                </a:solidFill>
                <a:ea typeface="Inter Bold" pitchFamily="34" charset="-122"/>
                <a:cs typeface="Inter Bold" pitchFamily="34" charset="-120"/>
              </a:rPr>
              <a:t>Use Cases for the LOGINURL</a:t>
            </a:r>
            <a:endParaRPr lang="en-US" sz="1156" dirty="0">
              <a:solidFill>
                <a:prstClr val="black"/>
              </a:solidFill>
            </a:endParaRPr>
          </a:p>
        </p:txBody>
      </p:sp>
      <p:sp>
        <p:nvSpPr>
          <p:cNvPr id="11" name="Text 8"/>
          <p:cNvSpPr/>
          <p:nvPr/>
        </p:nvSpPr>
        <p:spPr>
          <a:xfrm>
            <a:off x="3008709" y="2410718"/>
            <a:ext cx="2230934" cy="1403821"/>
          </a:xfrm>
          <a:prstGeom prst="rect">
            <a:avLst/>
          </a:prstGeom>
          <a:noFill/>
          <a:ln/>
        </p:spPr>
        <p:txBody>
          <a:bodyPr wrap="square" lIns="0" tIns="0" rIns="0" bIns="0" rtlCol="0" anchor="t"/>
          <a:lstStyle/>
          <a:p>
            <a:pPr marL="214313" indent="-214313" defTabSz="571500">
              <a:lnSpc>
                <a:spcPts val="1469"/>
              </a:lnSpc>
              <a:buSzPct val="100000"/>
              <a:buFontTx/>
              <a:buChar char="•"/>
            </a:pPr>
            <a:r>
              <a:rPr lang="en-US" sz="938" dirty="0">
                <a:solidFill>
                  <a:srgbClr val="272525"/>
                </a:solidFill>
                <a:ea typeface="Inter" pitchFamily="34" charset="-122"/>
                <a:cs typeface="Inter" pitchFamily="34" charset="-120"/>
              </a:rPr>
              <a:t>Redirect students to external assessment platforms for self-assessment</a:t>
            </a:r>
            <a:endParaRPr lang="en-US" sz="938" dirty="0">
              <a:solidFill>
                <a:prstClr val="black"/>
              </a:solidFill>
            </a:endParaRPr>
          </a:p>
          <a:p>
            <a:pPr marL="214313" indent="-214313" defTabSz="571500">
              <a:lnSpc>
                <a:spcPts val="1469"/>
              </a:lnSpc>
              <a:buSzPct val="100000"/>
              <a:buFontTx/>
              <a:buChar char="•"/>
            </a:pPr>
            <a:r>
              <a:rPr lang="en-US" sz="938" dirty="0">
                <a:solidFill>
                  <a:srgbClr val="272525"/>
                </a:solidFill>
                <a:ea typeface="Inter" pitchFamily="34" charset="-122"/>
                <a:cs typeface="Inter" pitchFamily="34" charset="-120"/>
              </a:rPr>
              <a:t>Provide access to learner profiling tools and results</a:t>
            </a:r>
            <a:endParaRPr lang="en-US" sz="938" dirty="0">
              <a:solidFill>
                <a:prstClr val="black"/>
              </a:solidFill>
            </a:endParaRPr>
          </a:p>
          <a:p>
            <a:pPr marL="214313" indent="-214313" defTabSz="571500">
              <a:lnSpc>
                <a:spcPts val="1469"/>
              </a:lnSpc>
              <a:buSzPct val="100000"/>
              <a:buFontTx/>
              <a:buChar char="•"/>
            </a:pPr>
            <a:r>
              <a:rPr lang="en-US" sz="938" dirty="0">
                <a:solidFill>
                  <a:srgbClr val="272525"/>
                </a:solidFill>
                <a:ea typeface="Inter" pitchFamily="34" charset="-122"/>
                <a:cs typeface="Inter" pitchFamily="34" charset="-120"/>
              </a:rPr>
              <a:t>Launch integrated assessment portals from within iEnabler</a:t>
            </a:r>
            <a:endParaRPr lang="en-US" sz="938" dirty="0">
              <a:solidFill>
                <a:prstClr val="black"/>
              </a:solidFill>
            </a:endParaRPr>
          </a:p>
        </p:txBody>
      </p:sp>
      <p:sp>
        <p:nvSpPr>
          <p:cNvPr id="12" name="Text 9"/>
          <p:cNvSpPr/>
          <p:nvPr/>
        </p:nvSpPr>
        <p:spPr>
          <a:xfrm>
            <a:off x="436050" y="3919092"/>
            <a:ext cx="4803593" cy="755749"/>
          </a:xfrm>
          <a:prstGeom prst="rect">
            <a:avLst/>
          </a:prstGeom>
          <a:noFill/>
          <a:ln/>
        </p:spPr>
        <p:txBody>
          <a:bodyPr wrap="square" lIns="0" tIns="0" rIns="0" bIns="0" rtlCol="0" anchor="t"/>
          <a:lstStyle/>
          <a:p>
            <a:pPr defTabSz="571500">
              <a:lnSpc>
                <a:spcPts val="1469"/>
              </a:lnSpc>
            </a:pPr>
            <a:r>
              <a:rPr lang="en-US" sz="1100" dirty="0">
                <a:solidFill>
                  <a:srgbClr val="272525"/>
                </a:solidFill>
                <a:ea typeface="Inter" pitchFamily="34" charset="-122"/>
                <a:cs typeface="Inter" pitchFamily="34" charset="-120"/>
              </a:rPr>
              <a:t>This approach keeps the student experience </a:t>
            </a:r>
            <a:r>
              <a:rPr lang="en-US" sz="1100" b="1" dirty="0">
                <a:solidFill>
                  <a:srgbClr val="272525"/>
                </a:solidFill>
                <a:ea typeface="Inter" pitchFamily="34" charset="-122"/>
                <a:cs typeface="Inter" pitchFamily="34" charset="-120"/>
              </a:rPr>
              <a:t>seamless and centralised</a:t>
            </a:r>
            <a:r>
              <a:rPr lang="en-US" sz="1100" dirty="0">
                <a:solidFill>
                  <a:srgbClr val="272525"/>
                </a:solidFill>
                <a:ea typeface="Inter" pitchFamily="34" charset="-122"/>
                <a:cs typeface="Inter" pitchFamily="34" charset="-120"/>
              </a:rPr>
              <a:t> without requiring separate logins to external systems.</a:t>
            </a:r>
            <a:endParaRPr lang="en-US" sz="1100" dirty="0">
              <a:solidFill>
                <a:prstClr val="black"/>
              </a:solidFill>
            </a:endParaRPr>
          </a:p>
        </p:txBody>
      </p:sp>
      <p:sp>
        <p:nvSpPr>
          <p:cNvPr id="14" name="Title 8">
            <a:extLst>
              <a:ext uri="{FF2B5EF4-FFF2-40B4-BE49-F238E27FC236}">
                <a16:creationId xmlns:a16="http://schemas.microsoft.com/office/drawing/2014/main" id="{85472101-21C9-3DA7-4E73-09DF1EF3E4EE}"/>
              </a:ext>
            </a:extLst>
          </p:cNvPr>
          <p:cNvSpPr txBox="1">
            <a:spLocks/>
          </p:cNvSpPr>
          <p:nvPr/>
        </p:nvSpPr>
        <p:spPr>
          <a:xfrm>
            <a:off x="2427619" y="349094"/>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Student Access via </a:t>
            </a:r>
            <a:r>
              <a:rPr lang="en-US" b="0" dirty="0" err="1"/>
              <a:t>iEnabler</a:t>
            </a:r>
            <a:r>
              <a:rPr lang="en-US" b="0" dirty="0"/>
              <a:t> Portal</a:t>
            </a:r>
            <a:endParaRPr lang="en-ZA" b="0" dirty="0"/>
          </a:p>
        </p:txBody>
      </p:sp>
      <p:sp>
        <p:nvSpPr>
          <p:cNvPr id="15" name="Rectangle 14">
            <a:extLst>
              <a:ext uri="{FF2B5EF4-FFF2-40B4-BE49-F238E27FC236}">
                <a16:creationId xmlns:a16="http://schemas.microsoft.com/office/drawing/2014/main" id="{07ABDACF-2020-0F83-81E5-169054E2C4C6}"/>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562049"/>
            <a:ext cx="7014493"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3" name="Text 1"/>
          <p:cNvSpPr/>
          <p:nvPr/>
        </p:nvSpPr>
        <p:spPr>
          <a:xfrm>
            <a:off x="496119" y="1034059"/>
            <a:ext cx="8151763" cy="396924"/>
          </a:xfrm>
          <a:prstGeom prst="rect">
            <a:avLst/>
          </a:prstGeom>
          <a:noFill/>
          <a:ln/>
        </p:spPr>
        <p:txBody>
          <a:bodyPr wrap="square" lIns="0" tIns="0" rIns="0" bIns="0" rtlCol="0" anchor="t"/>
          <a:lstStyle/>
          <a:p>
            <a:pPr defTabSz="571500">
              <a:lnSpc>
                <a:spcPts val="1563"/>
              </a:lnSpc>
            </a:pPr>
            <a:r>
              <a:rPr lang="en-US" sz="1100" dirty="0">
                <a:solidFill>
                  <a:srgbClr val="272525"/>
                </a:solidFill>
                <a:ea typeface="Inter" pitchFamily="34" charset="-122"/>
                <a:cs typeface="Inter" pitchFamily="34" charset="-120"/>
              </a:rPr>
              <a:t>Learner profile data is exposed through </a:t>
            </a:r>
            <a:r>
              <a:rPr lang="en-US" sz="1100" b="1" dirty="0">
                <a:solidFill>
                  <a:srgbClr val="272525"/>
                </a:solidFill>
                <a:ea typeface="Inter" pitchFamily="34" charset="-122"/>
                <a:cs typeface="Inter" pitchFamily="34" charset="-120"/>
              </a:rPr>
              <a:t>Jasper Domain Views</a:t>
            </a:r>
            <a:r>
              <a:rPr lang="en-US" sz="1100" dirty="0">
                <a:solidFill>
                  <a:srgbClr val="272525"/>
                </a:solidFill>
                <a:ea typeface="Inter" pitchFamily="34" charset="-122"/>
                <a:cs typeface="Inter" pitchFamily="34" charset="-120"/>
              </a:rPr>
              <a:t>, enabling institutional reporting teams to build custom reports on assessment outcomes, student capabilities, and programme suitability insights.</a:t>
            </a:r>
            <a:endParaRPr lang="en-US" sz="1100" dirty="0">
              <a:solidFill>
                <a:prstClr val="black"/>
              </a:solidFill>
            </a:endParaRPr>
          </a:p>
        </p:txBody>
      </p:sp>
      <p:sp>
        <p:nvSpPr>
          <p:cNvPr id="4" name="Shape 2"/>
          <p:cNvSpPr/>
          <p:nvPr/>
        </p:nvSpPr>
        <p:spPr>
          <a:xfrm>
            <a:off x="496046" y="1559719"/>
            <a:ext cx="4013894" cy="1785119"/>
          </a:xfrm>
          <a:prstGeom prst="roundRect">
            <a:avLst>
              <a:gd name="adj" fmla="val 2919"/>
            </a:avLst>
          </a:prstGeom>
          <a:solidFill>
            <a:srgbClr val="FFFFFF"/>
          </a:solidFill>
          <a:ln w="22860">
            <a:solidFill>
              <a:srgbClr val="C0C1D7"/>
            </a:solidFill>
            <a:prstDash val="solid"/>
          </a:ln>
        </p:spPr>
        <p:txBody>
          <a:bodyPr/>
          <a:lstStyle/>
          <a:p>
            <a:pPr defTabSz="571500"/>
            <a:endParaRPr lang="en-ZA" sz="1125">
              <a:solidFill>
                <a:prstClr val="black"/>
              </a:solidFill>
            </a:endParaRPr>
          </a:p>
        </p:txBody>
      </p:sp>
      <p:sp>
        <p:nvSpPr>
          <p:cNvPr id="5" name="Shape 3"/>
          <p:cNvSpPr/>
          <p:nvPr/>
        </p:nvSpPr>
        <p:spPr>
          <a:xfrm>
            <a:off x="510334" y="1574007"/>
            <a:ext cx="3985319" cy="372071"/>
          </a:xfrm>
          <a:prstGeom prst="roundRect">
            <a:avLst>
              <a:gd name="adj" fmla="val 9395"/>
            </a:avLst>
          </a:prstGeom>
          <a:solidFill>
            <a:srgbClr val="DADBF1"/>
          </a:solidFill>
          <a:ln/>
        </p:spPr>
        <p:txBody>
          <a:bodyPr/>
          <a:lstStyle/>
          <a:p>
            <a:pPr defTabSz="571500"/>
            <a:endParaRPr lang="en-ZA" sz="1125">
              <a:solidFill>
                <a:prstClr val="black"/>
              </a:solidFill>
            </a:endParaRPr>
          </a:p>
        </p:txBody>
      </p:sp>
      <p:sp>
        <p:nvSpPr>
          <p:cNvPr id="6" name="Text 4"/>
          <p:cNvSpPr/>
          <p:nvPr/>
        </p:nvSpPr>
        <p:spPr>
          <a:xfrm>
            <a:off x="2409975" y="1641352"/>
            <a:ext cx="186035" cy="232544"/>
          </a:xfrm>
          <a:prstGeom prst="rect">
            <a:avLst/>
          </a:prstGeom>
          <a:noFill/>
          <a:ln/>
        </p:spPr>
        <p:txBody>
          <a:bodyPr wrap="none" lIns="0" tIns="0" rIns="0" bIns="0" rtlCol="0" anchor="t"/>
          <a:lstStyle/>
          <a:p>
            <a:pPr defTabSz="571500">
              <a:lnSpc>
                <a:spcPts val="1438"/>
              </a:lnSpc>
            </a:pPr>
            <a:r>
              <a:rPr lang="en-US" sz="1438" b="1" dirty="0">
                <a:solidFill>
                  <a:srgbClr val="272525"/>
                </a:solidFill>
                <a:ea typeface="Inter Bold" pitchFamily="34" charset="-122"/>
                <a:cs typeface="Inter Bold" pitchFamily="34" charset="-120"/>
              </a:rPr>
              <a:t>1</a:t>
            </a:r>
            <a:endParaRPr lang="en-US" sz="1438" dirty="0">
              <a:solidFill>
                <a:prstClr val="black"/>
              </a:solidFill>
            </a:endParaRPr>
          </a:p>
        </p:txBody>
      </p:sp>
      <p:sp>
        <p:nvSpPr>
          <p:cNvPr id="7" name="Text 5"/>
          <p:cNvSpPr/>
          <p:nvPr/>
        </p:nvSpPr>
        <p:spPr>
          <a:xfrm>
            <a:off x="634307" y="2070051"/>
            <a:ext cx="2592735"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PACE / GoStudy Reporting Domain</a:t>
            </a:r>
            <a:endParaRPr lang="en-US" sz="1219" dirty="0">
              <a:solidFill>
                <a:prstClr val="black"/>
              </a:solidFill>
            </a:endParaRPr>
          </a:p>
        </p:txBody>
      </p:sp>
      <p:sp>
        <p:nvSpPr>
          <p:cNvPr id="8" name="Text 6"/>
          <p:cNvSpPr/>
          <p:nvPr/>
        </p:nvSpPr>
        <p:spPr>
          <a:xfrm>
            <a:off x="634307" y="2338314"/>
            <a:ext cx="3737372" cy="198463"/>
          </a:xfrm>
          <a:prstGeom prst="rect">
            <a:avLst/>
          </a:prstGeom>
          <a:noFill/>
          <a:ln/>
        </p:spPr>
        <p:txBody>
          <a:bodyPr wrap="none" lIns="0" tIns="0" rIns="0" bIns="0" rtlCol="0" anchor="t"/>
          <a:lstStyle/>
          <a:p>
            <a:pPr defTabSz="571500">
              <a:lnSpc>
                <a:spcPts val="1563"/>
              </a:lnSpc>
            </a:pPr>
            <a:r>
              <a:rPr lang="en-US" sz="969" dirty="0">
                <a:solidFill>
                  <a:srgbClr val="272525"/>
                </a:solidFill>
                <a:highlight>
                  <a:srgbClr val="F2F2F2"/>
                </a:highlight>
                <a:ea typeface="Consolas" pitchFamily="34" charset="-122"/>
                <a:cs typeface="Consolas" pitchFamily="34" charset="-120"/>
              </a:rPr>
              <a:t>DM_STUDPERSINFO_12PACELearnerProfileInfo</a:t>
            </a:r>
            <a:endParaRPr lang="en-US" sz="969" dirty="0">
              <a:solidFill>
                <a:prstClr val="black"/>
              </a:solidFill>
            </a:endParaRPr>
          </a:p>
        </p:txBody>
      </p:sp>
      <p:sp>
        <p:nvSpPr>
          <p:cNvPr id="9" name="Text 7"/>
          <p:cNvSpPr/>
          <p:nvPr/>
        </p:nvSpPr>
        <p:spPr>
          <a:xfrm>
            <a:off x="634307" y="2611191"/>
            <a:ext cx="3737372"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Supports reporting on GoStudy assessment outcomes and learner profile indicators for students processed through the PACE interface.</a:t>
            </a:r>
            <a:endParaRPr lang="en-US" sz="969" dirty="0">
              <a:solidFill>
                <a:prstClr val="black"/>
              </a:solidFill>
            </a:endParaRPr>
          </a:p>
        </p:txBody>
      </p:sp>
      <p:sp>
        <p:nvSpPr>
          <p:cNvPr id="10" name="Shape 8"/>
          <p:cNvSpPr/>
          <p:nvPr/>
        </p:nvSpPr>
        <p:spPr>
          <a:xfrm>
            <a:off x="4633914" y="1559719"/>
            <a:ext cx="4013894" cy="1785119"/>
          </a:xfrm>
          <a:prstGeom prst="roundRect">
            <a:avLst>
              <a:gd name="adj" fmla="val 2919"/>
            </a:avLst>
          </a:prstGeom>
          <a:solidFill>
            <a:srgbClr val="FFFFFF"/>
          </a:solidFill>
          <a:ln w="22860">
            <a:solidFill>
              <a:srgbClr val="C0C1D7"/>
            </a:solidFill>
            <a:prstDash val="solid"/>
          </a:ln>
        </p:spPr>
        <p:txBody>
          <a:bodyPr/>
          <a:lstStyle/>
          <a:p>
            <a:pPr defTabSz="571500"/>
            <a:endParaRPr lang="en-ZA" sz="1125">
              <a:solidFill>
                <a:prstClr val="black"/>
              </a:solidFill>
            </a:endParaRPr>
          </a:p>
        </p:txBody>
      </p:sp>
      <p:sp>
        <p:nvSpPr>
          <p:cNvPr id="11" name="Shape 9"/>
          <p:cNvSpPr/>
          <p:nvPr/>
        </p:nvSpPr>
        <p:spPr>
          <a:xfrm>
            <a:off x="4648202" y="1574007"/>
            <a:ext cx="3985319" cy="372071"/>
          </a:xfrm>
          <a:prstGeom prst="roundRect">
            <a:avLst>
              <a:gd name="adj" fmla="val 9395"/>
            </a:avLst>
          </a:prstGeom>
          <a:solidFill>
            <a:srgbClr val="DADBF1"/>
          </a:solidFill>
          <a:ln/>
        </p:spPr>
        <p:txBody>
          <a:bodyPr/>
          <a:lstStyle/>
          <a:p>
            <a:pPr defTabSz="571500"/>
            <a:endParaRPr lang="en-ZA" sz="1125">
              <a:solidFill>
                <a:prstClr val="black"/>
              </a:solidFill>
            </a:endParaRPr>
          </a:p>
        </p:txBody>
      </p:sp>
      <p:sp>
        <p:nvSpPr>
          <p:cNvPr id="12" name="Text 10"/>
          <p:cNvSpPr/>
          <p:nvPr/>
        </p:nvSpPr>
        <p:spPr>
          <a:xfrm>
            <a:off x="6547844" y="1641352"/>
            <a:ext cx="186035" cy="232544"/>
          </a:xfrm>
          <a:prstGeom prst="rect">
            <a:avLst/>
          </a:prstGeom>
          <a:noFill/>
          <a:ln/>
        </p:spPr>
        <p:txBody>
          <a:bodyPr wrap="none" lIns="0" tIns="0" rIns="0" bIns="0" rtlCol="0" anchor="t"/>
          <a:lstStyle/>
          <a:p>
            <a:pPr defTabSz="571500">
              <a:lnSpc>
                <a:spcPts val="1438"/>
              </a:lnSpc>
            </a:pPr>
            <a:r>
              <a:rPr lang="en-US" sz="1438" b="1" dirty="0">
                <a:solidFill>
                  <a:srgbClr val="272525"/>
                </a:solidFill>
                <a:ea typeface="Inter Bold" pitchFamily="34" charset="-122"/>
                <a:cs typeface="Inter Bold" pitchFamily="34" charset="-120"/>
              </a:rPr>
              <a:t>2</a:t>
            </a:r>
            <a:endParaRPr lang="en-US" sz="1438" dirty="0">
              <a:solidFill>
                <a:prstClr val="black"/>
              </a:solidFill>
            </a:endParaRPr>
          </a:p>
        </p:txBody>
      </p:sp>
      <p:sp>
        <p:nvSpPr>
          <p:cNvPr id="13" name="Text 11"/>
          <p:cNvSpPr/>
          <p:nvPr/>
        </p:nvSpPr>
        <p:spPr>
          <a:xfrm>
            <a:off x="4772175" y="2070051"/>
            <a:ext cx="2542208"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LearnerProfiler Reporting Domain</a:t>
            </a:r>
            <a:endParaRPr lang="en-US" sz="1219" dirty="0">
              <a:solidFill>
                <a:prstClr val="black"/>
              </a:solidFill>
            </a:endParaRPr>
          </a:p>
        </p:txBody>
      </p:sp>
      <p:sp>
        <p:nvSpPr>
          <p:cNvPr id="14" name="Text 12"/>
          <p:cNvSpPr/>
          <p:nvPr/>
        </p:nvSpPr>
        <p:spPr>
          <a:xfrm>
            <a:off x="4772175" y="2338314"/>
            <a:ext cx="3737372" cy="198463"/>
          </a:xfrm>
          <a:prstGeom prst="rect">
            <a:avLst/>
          </a:prstGeom>
          <a:noFill/>
          <a:ln/>
        </p:spPr>
        <p:txBody>
          <a:bodyPr wrap="none" lIns="0" tIns="0" rIns="0" bIns="0" rtlCol="0" anchor="t"/>
          <a:lstStyle/>
          <a:p>
            <a:pPr defTabSz="571500">
              <a:lnSpc>
                <a:spcPts val="1563"/>
              </a:lnSpc>
            </a:pPr>
            <a:r>
              <a:rPr lang="en-US" sz="969" dirty="0">
                <a:solidFill>
                  <a:srgbClr val="272525"/>
                </a:solidFill>
                <a:highlight>
                  <a:srgbClr val="F2F2F2"/>
                </a:highlight>
                <a:ea typeface="Consolas" pitchFamily="34" charset="-122"/>
                <a:cs typeface="Consolas" pitchFamily="34" charset="-120"/>
              </a:rPr>
              <a:t>DM_STUDPERSINFO_11LearnerProfilerInfo</a:t>
            </a:r>
            <a:endParaRPr lang="en-US" sz="969" dirty="0">
              <a:solidFill>
                <a:prstClr val="black"/>
              </a:solidFill>
            </a:endParaRPr>
          </a:p>
        </p:txBody>
      </p:sp>
      <p:sp>
        <p:nvSpPr>
          <p:cNvPr id="15" name="Text 13"/>
          <p:cNvSpPr/>
          <p:nvPr/>
        </p:nvSpPr>
        <p:spPr>
          <a:xfrm>
            <a:off x="4772175" y="2611191"/>
            <a:ext cx="3737372"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Supports reporting on LearnerProfiler assessment data for institutions using the alternative interface.</a:t>
            </a:r>
            <a:endParaRPr lang="en-US" sz="969" dirty="0">
              <a:solidFill>
                <a:prstClr val="black"/>
              </a:solidFill>
            </a:endParaRPr>
          </a:p>
        </p:txBody>
      </p:sp>
      <p:sp>
        <p:nvSpPr>
          <p:cNvPr id="16" name="Shape 14"/>
          <p:cNvSpPr/>
          <p:nvPr/>
        </p:nvSpPr>
        <p:spPr>
          <a:xfrm>
            <a:off x="496046" y="3491247"/>
            <a:ext cx="2634556" cy="927423"/>
          </a:xfrm>
          <a:prstGeom prst="roundRect">
            <a:avLst>
              <a:gd name="adj" fmla="val 5618"/>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17" name="Text 15"/>
          <p:cNvSpPr/>
          <p:nvPr/>
        </p:nvSpPr>
        <p:spPr>
          <a:xfrm>
            <a:off x="624782" y="3619983"/>
            <a:ext cx="1985144"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Assessment Outcomes</a:t>
            </a:r>
            <a:endParaRPr lang="en-US" sz="1219" dirty="0">
              <a:solidFill>
                <a:prstClr val="black"/>
              </a:solidFill>
            </a:endParaRPr>
          </a:p>
        </p:txBody>
      </p:sp>
      <p:sp>
        <p:nvSpPr>
          <p:cNvPr id="18" name="Text 16"/>
          <p:cNvSpPr/>
          <p:nvPr/>
        </p:nvSpPr>
        <p:spPr>
          <a:xfrm>
            <a:off x="624782" y="3893009"/>
            <a:ext cx="2377083"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Report on individual and cohort-level assessment scores.</a:t>
            </a:r>
            <a:endParaRPr lang="en-US" sz="969" dirty="0">
              <a:solidFill>
                <a:prstClr val="black"/>
              </a:solidFill>
            </a:endParaRPr>
          </a:p>
        </p:txBody>
      </p:sp>
      <p:sp>
        <p:nvSpPr>
          <p:cNvPr id="19" name="Shape 17"/>
          <p:cNvSpPr/>
          <p:nvPr/>
        </p:nvSpPr>
        <p:spPr>
          <a:xfrm>
            <a:off x="3254575" y="3491247"/>
            <a:ext cx="2634630" cy="927423"/>
          </a:xfrm>
          <a:prstGeom prst="roundRect">
            <a:avLst>
              <a:gd name="adj" fmla="val 5618"/>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20" name="Text 18"/>
          <p:cNvSpPr/>
          <p:nvPr/>
        </p:nvSpPr>
        <p:spPr>
          <a:xfrm>
            <a:off x="3383311" y="3619983"/>
            <a:ext cx="1800225"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Capability Indicators</a:t>
            </a:r>
            <a:endParaRPr lang="en-US" sz="1219" dirty="0">
              <a:solidFill>
                <a:prstClr val="black"/>
              </a:solidFill>
            </a:endParaRPr>
          </a:p>
        </p:txBody>
      </p:sp>
      <p:sp>
        <p:nvSpPr>
          <p:cNvPr id="21" name="Text 19"/>
          <p:cNvSpPr/>
          <p:nvPr/>
        </p:nvSpPr>
        <p:spPr>
          <a:xfrm>
            <a:off x="3383311" y="3893009"/>
            <a:ext cx="2377158"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Surface student capability dimensions for academic review.</a:t>
            </a:r>
            <a:endParaRPr lang="en-US" sz="969" dirty="0">
              <a:solidFill>
                <a:prstClr val="black"/>
              </a:solidFill>
            </a:endParaRPr>
          </a:p>
        </p:txBody>
      </p:sp>
      <p:sp>
        <p:nvSpPr>
          <p:cNvPr id="22" name="Shape 20"/>
          <p:cNvSpPr/>
          <p:nvPr/>
        </p:nvSpPr>
        <p:spPr>
          <a:xfrm>
            <a:off x="6013179" y="3491247"/>
            <a:ext cx="2634556" cy="927423"/>
          </a:xfrm>
          <a:prstGeom prst="roundRect">
            <a:avLst>
              <a:gd name="adj" fmla="val 5618"/>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23" name="Text 21"/>
          <p:cNvSpPr/>
          <p:nvPr/>
        </p:nvSpPr>
        <p:spPr>
          <a:xfrm>
            <a:off x="6141915" y="3619983"/>
            <a:ext cx="1910209"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Programme Suitability</a:t>
            </a:r>
            <a:endParaRPr lang="en-US" sz="1219" dirty="0">
              <a:solidFill>
                <a:prstClr val="black"/>
              </a:solidFill>
            </a:endParaRPr>
          </a:p>
        </p:txBody>
      </p:sp>
      <p:sp>
        <p:nvSpPr>
          <p:cNvPr id="24" name="Text 22"/>
          <p:cNvSpPr/>
          <p:nvPr/>
        </p:nvSpPr>
        <p:spPr>
          <a:xfrm>
            <a:off x="6141916" y="3893009"/>
            <a:ext cx="2377083"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Identify alignment between learner profiles and programme requirements.</a:t>
            </a:r>
            <a:endParaRPr lang="en-US" sz="969" dirty="0">
              <a:solidFill>
                <a:prstClr val="black"/>
              </a:solidFill>
            </a:endParaRPr>
          </a:p>
        </p:txBody>
      </p:sp>
      <p:sp>
        <p:nvSpPr>
          <p:cNvPr id="26" name="Title 8">
            <a:extLst>
              <a:ext uri="{FF2B5EF4-FFF2-40B4-BE49-F238E27FC236}">
                <a16:creationId xmlns:a16="http://schemas.microsoft.com/office/drawing/2014/main" id="{936695BB-FFF8-EFF2-BA16-F26E47907BAE}"/>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Reporting &amp; Analytics — Jasper Domain Views</a:t>
            </a:r>
            <a:endParaRPr lang="en-ZA" b="0" dirty="0"/>
          </a:p>
        </p:txBody>
      </p:sp>
      <p:sp>
        <p:nvSpPr>
          <p:cNvPr id="27" name="Rectangle 26">
            <a:extLst>
              <a:ext uri="{FF2B5EF4-FFF2-40B4-BE49-F238E27FC236}">
                <a16:creationId xmlns:a16="http://schemas.microsoft.com/office/drawing/2014/main" id="{D367AE33-A014-7D56-0755-915FFC64279B}"/>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96118" y="1040532"/>
            <a:ext cx="8151763"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The Learner Profile &amp; PACE Integration capability has completed development and has entered the </a:t>
            </a:r>
            <a:r>
              <a:rPr lang="en-US" sz="969" b="1" dirty="0">
                <a:solidFill>
                  <a:srgbClr val="272525"/>
                </a:solidFill>
                <a:ea typeface="Inter" pitchFamily="34" charset="-122"/>
                <a:cs typeface="Inter" pitchFamily="34" charset="-120"/>
              </a:rPr>
              <a:t>system testing phase</a:t>
            </a:r>
            <a:r>
              <a:rPr lang="en-US" sz="969" dirty="0">
                <a:solidFill>
                  <a:srgbClr val="272525"/>
                </a:solidFill>
                <a:ea typeface="Inter" pitchFamily="34" charset="-122"/>
                <a:cs typeface="Inter" pitchFamily="34" charset="-120"/>
              </a:rPr>
              <a:t>. The following testing activities are currently underway before the capability is made available for client activation.</a:t>
            </a:r>
            <a:endParaRPr lang="en-US" sz="969" dirty="0">
              <a:solidFill>
                <a:prstClr val="black"/>
              </a:solidFill>
            </a:endParaRPr>
          </a:p>
        </p:txBody>
      </p:sp>
      <p:sp>
        <p:nvSpPr>
          <p:cNvPr id="4" name="Text 2"/>
          <p:cNvSpPr/>
          <p:nvPr/>
        </p:nvSpPr>
        <p:spPr>
          <a:xfrm>
            <a:off x="496119" y="1521173"/>
            <a:ext cx="123974" cy="155004"/>
          </a:xfrm>
          <a:prstGeom prst="rect">
            <a:avLst/>
          </a:prstGeom>
          <a:noFill/>
          <a:ln/>
        </p:spPr>
        <p:txBody>
          <a:bodyPr wrap="none" lIns="0" tIns="0" rIns="0" bIns="0" rtlCol="0" anchor="t"/>
          <a:lstStyle/>
          <a:p>
            <a:pPr defTabSz="571500">
              <a:lnSpc>
                <a:spcPts val="1563"/>
              </a:lnSpc>
            </a:pPr>
            <a:r>
              <a:rPr lang="en-US" sz="969" dirty="0">
                <a:solidFill>
                  <a:srgbClr val="272525"/>
                </a:solidFill>
                <a:ea typeface="Inter Light" pitchFamily="34" charset="-122"/>
                <a:cs typeface="Inter Light" pitchFamily="34" charset="-120"/>
              </a:rPr>
              <a:t>01</a:t>
            </a:r>
            <a:endParaRPr lang="en-US" sz="969" dirty="0">
              <a:solidFill>
                <a:prstClr val="black"/>
              </a:solidFill>
            </a:endParaRPr>
          </a:p>
        </p:txBody>
      </p:sp>
      <p:sp>
        <p:nvSpPr>
          <p:cNvPr id="5" name="Shape 3"/>
          <p:cNvSpPr/>
          <p:nvPr/>
        </p:nvSpPr>
        <p:spPr>
          <a:xfrm>
            <a:off x="496119" y="1717625"/>
            <a:ext cx="4013894" cy="14288"/>
          </a:xfrm>
          <a:prstGeom prst="rect">
            <a:avLst/>
          </a:prstGeom>
          <a:solidFill>
            <a:srgbClr val="4950BC"/>
          </a:solidFill>
          <a:ln/>
        </p:spPr>
        <p:txBody>
          <a:bodyPr/>
          <a:lstStyle/>
          <a:p>
            <a:pPr defTabSz="571500"/>
            <a:endParaRPr lang="en-ZA" sz="1125">
              <a:solidFill>
                <a:prstClr val="black"/>
              </a:solidFill>
            </a:endParaRPr>
          </a:p>
        </p:txBody>
      </p:sp>
      <p:sp>
        <p:nvSpPr>
          <p:cNvPr id="6" name="Text 4"/>
          <p:cNvSpPr/>
          <p:nvPr/>
        </p:nvSpPr>
        <p:spPr>
          <a:xfrm>
            <a:off x="496119" y="1808187"/>
            <a:ext cx="1957016"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Data Extraction Validation</a:t>
            </a:r>
            <a:endParaRPr lang="en-US" sz="1219" dirty="0">
              <a:solidFill>
                <a:prstClr val="black"/>
              </a:solidFill>
            </a:endParaRPr>
          </a:p>
        </p:txBody>
      </p:sp>
      <p:sp>
        <p:nvSpPr>
          <p:cNvPr id="7" name="Text 5"/>
          <p:cNvSpPr/>
          <p:nvPr/>
        </p:nvSpPr>
        <p:spPr>
          <a:xfrm>
            <a:off x="496119" y="2076450"/>
            <a:ext cx="4013894"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Verifying that assessment records are correctly extracted from third-party systems via both the PACE and LearnerProfiler interfaces.</a:t>
            </a:r>
            <a:endParaRPr lang="en-US" sz="969" dirty="0">
              <a:solidFill>
                <a:prstClr val="black"/>
              </a:solidFill>
            </a:endParaRPr>
          </a:p>
        </p:txBody>
      </p:sp>
      <p:sp>
        <p:nvSpPr>
          <p:cNvPr id="8" name="Text 6"/>
          <p:cNvSpPr/>
          <p:nvPr/>
        </p:nvSpPr>
        <p:spPr>
          <a:xfrm>
            <a:off x="4633987" y="1521173"/>
            <a:ext cx="123974" cy="155004"/>
          </a:xfrm>
          <a:prstGeom prst="rect">
            <a:avLst/>
          </a:prstGeom>
          <a:noFill/>
          <a:ln/>
        </p:spPr>
        <p:txBody>
          <a:bodyPr wrap="none" lIns="0" tIns="0" rIns="0" bIns="0" rtlCol="0" anchor="t"/>
          <a:lstStyle/>
          <a:p>
            <a:pPr defTabSz="571500">
              <a:lnSpc>
                <a:spcPts val="1563"/>
              </a:lnSpc>
            </a:pPr>
            <a:r>
              <a:rPr lang="en-US" sz="969" dirty="0">
                <a:solidFill>
                  <a:srgbClr val="272525"/>
                </a:solidFill>
                <a:ea typeface="Inter Light" pitchFamily="34" charset="-122"/>
                <a:cs typeface="Inter Light" pitchFamily="34" charset="-120"/>
              </a:rPr>
              <a:t>02</a:t>
            </a:r>
            <a:endParaRPr lang="en-US" sz="969" dirty="0">
              <a:solidFill>
                <a:prstClr val="black"/>
              </a:solidFill>
            </a:endParaRPr>
          </a:p>
        </p:txBody>
      </p:sp>
      <p:sp>
        <p:nvSpPr>
          <p:cNvPr id="9" name="Shape 7"/>
          <p:cNvSpPr/>
          <p:nvPr/>
        </p:nvSpPr>
        <p:spPr>
          <a:xfrm>
            <a:off x="4633987" y="1717625"/>
            <a:ext cx="4013894" cy="14288"/>
          </a:xfrm>
          <a:prstGeom prst="rect">
            <a:avLst/>
          </a:prstGeom>
          <a:solidFill>
            <a:srgbClr val="4950BC"/>
          </a:solidFill>
          <a:ln/>
        </p:spPr>
        <p:txBody>
          <a:bodyPr/>
          <a:lstStyle/>
          <a:p>
            <a:pPr defTabSz="571500"/>
            <a:endParaRPr lang="en-ZA" sz="1125">
              <a:solidFill>
                <a:prstClr val="black"/>
              </a:solidFill>
            </a:endParaRPr>
          </a:p>
        </p:txBody>
      </p:sp>
      <p:sp>
        <p:nvSpPr>
          <p:cNvPr id="10" name="Text 8"/>
          <p:cNvSpPr/>
          <p:nvPr/>
        </p:nvSpPr>
        <p:spPr>
          <a:xfrm>
            <a:off x="4633987" y="1808187"/>
            <a:ext cx="2149971"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Interface Integration Testing</a:t>
            </a:r>
            <a:endParaRPr lang="en-US" sz="1219" dirty="0">
              <a:solidFill>
                <a:prstClr val="black"/>
              </a:solidFill>
            </a:endParaRPr>
          </a:p>
        </p:txBody>
      </p:sp>
      <p:sp>
        <p:nvSpPr>
          <p:cNvPr id="11" name="Text 9"/>
          <p:cNvSpPr/>
          <p:nvPr/>
        </p:nvSpPr>
        <p:spPr>
          <a:xfrm>
            <a:off x="4633987" y="2076450"/>
            <a:ext cx="4013894"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End-to-end testing of both batch integration interfaces, including scheduled execution via </a:t>
            </a:r>
            <a:r>
              <a:rPr lang="en-US" sz="969" dirty="0">
                <a:solidFill>
                  <a:srgbClr val="272525"/>
                </a:solidFill>
                <a:highlight>
                  <a:srgbClr val="F2F2F2"/>
                </a:highlight>
                <a:ea typeface="Consolas" pitchFamily="34" charset="-122"/>
                <a:cs typeface="Consolas" pitchFamily="34" charset="-120"/>
              </a:rPr>
              <a:t>{BATCH-9}</a:t>
            </a:r>
            <a:r>
              <a:rPr lang="en-US" sz="969" dirty="0">
                <a:solidFill>
                  <a:srgbClr val="272525"/>
                </a:solidFill>
                <a:ea typeface="Inter" pitchFamily="34" charset="-122"/>
                <a:cs typeface="Inter" pitchFamily="34" charset="-120"/>
              </a:rPr>
              <a:t>.</a:t>
            </a:r>
            <a:endParaRPr lang="en-US" sz="969" dirty="0">
              <a:solidFill>
                <a:prstClr val="black"/>
              </a:solidFill>
            </a:endParaRPr>
          </a:p>
        </p:txBody>
      </p:sp>
      <p:sp>
        <p:nvSpPr>
          <p:cNvPr id="12" name="Text 10"/>
          <p:cNvSpPr/>
          <p:nvPr/>
        </p:nvSpPr>
        <p:spPr>
          <a:xfrm>
            <a:off x="496119" y="2657455"/>
            <a:ext cx="123974" cy="155004"/>
          </a:xfrm>
          <a:prstGeom prst="rect">
            <a:avLst/>
          </a:prstGeom>
          <a:noFill/>
          <a:ln/>
        </p:spPr>
        <p:txBody>
          <a:bodyPr wrap="none" lIns="0" tIns="0" rIns="0" bIns="0" rtlCol="0" anchor="t"/>
          <a:lstStyle/>
          <a:p>
            <a:pPr defTabSz="571500">
              <a:lnSpc>
                <a:spcPts val="1563"/>
              </a:lnSpc>
            </a:pPr>
            <a:r>
              <a:rPr lang="en-US" sz="969" dirty="0">
                <a:solidFill>
                  <a:srgbClr val="272525"/>
                </a:solidFill>
                <a:ea typeface="Inter Light" pitchFamily="34" charset="-122"/>
                <a:cs typeface="Inter Light" pitchFamily="34" charset="-120"/>
              </a:rPr>
              <a:t>03</a:t>
            </a:r>
            <a:endParaRPr lang="en-US" sz="969" dirty="0">
              <a:solidFill>
                <a:prstClr val="black"/>
              </a:solidFill>
            </a:endParaRPr>
          </a:p>
        </p:txBody>
      </p:sp>
      <p:sp>
        <p:nvSpPr>
          <p:cNvPr id="13" name="Shape 11"/>
          <p:cNvSpPr/>
          <p:nvPr/>
        </p:nvSpPr>
        <p:spPr>
          <a:xfrm>
            <a:off x="496119" y="2853908"/>
            <a:ext cx="4013894" cy="14288"/>
          </a:xfrm>
          <a:prstGeom prst="rect">
            <a:avLst/>
          </a:prstGeom>
          <a:solidFill>
            <a:srgbClr val="4950BC"/>
          </a:solidFill>
          <a:ln/>
        </p:spPr>
        <p:txBody>
          <a:bodyPr/>
          <a:lstStyle/>
          <a:p>
            <a:pPr defTabSz="571500"/>
            <a:endParaRPr lang="en-ZA" sz="1125">
              <a:solidFill>
                <a:prstClr val="black"/>
              </a:solidFill>
            </a:endParaRPr>
          </a:p>
        </p:txBody>
      </p:sp>
      <p:sp>
        <p:nvSpPr>
          <p:cNvPr id="14" name="Text 12"/>
          <p:cNvSpPr/>
          <p:nvPr/>
        </p:nvSpPr>
        <p:spPr>
          <a:xfrm>
            <a:off x="496119" y="2944470"/>
            <a:ext cx="2718271"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Student Matching Logic Verification</a:t>
            </a:r>
            <a:endParaRPr lang="en-US" sz="1219" dirty="0">
              <a:solidFill>
                <a:prstClr val="black"/>
              </a:solidFill>
            </a:endParaRPr>
          </a:p>
        </p:txBody>
      </p:sp>
      <p:sp>
        <p:nvSpPr>
          <p:cNvPr id="15" name="Text 13"/>
          <p:cNvSpPr/>
          <p:nvPr/>
        </p:nvSpPr>
        <p:spPr>
          <a:xfrm>
            <a:off x="496119" y="3212733"/>
            <a:ext cx="4013894"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Confirming that enrolment lookups, application record matching, and fallback logic all function correctly across a range of student scenarios.</a:t>
            </a:r>
            <a:endParaRPr lang="en-US" sz="969" dirty="0">
              <a:solidFill>
                <a:prstClr val="black"/>
              </a:solidFill>
            </a:endParaRPr>
          </a:p>
        </p:txBody>
      </p:sp>
      <p:sp>
        <p:nvSpPr>
          <p:cNvPr id="16" name="Text 14"/>
          <p:cNvSpPr/>
          <p:nvPr/>
        </p:nvSpPr>
        <p:spPr>
          <a:xfrm>
            <a:off x="4633987" y="2657455"/>
            <a:ext cx="123974" cy="155004"/>
          </a:xfrm>
          <a:prstGeom prst="rect">
            <a:avLst/>
          </a:prstGeom>
          <a:noFill/>
          <a:ln/>
        </p:spPr>
        <p:txBody>
          <a:bodyPr wrap="none" lIns="0" tIns="0" rIns="0" bIns="0" rtlCol="0" anchor="t"/>
          <a:lstStyle/>
          <a:p>
            <a:pPr defTabSz="571500">
              <a:lnSpc>
                <a:spcPts val="1563"/>
              </a:lnSpc>
            </a:pPr>
            <a:r>
              <a:rPr lang="en-US" sz="969" dirty="0">
                <a:solidFill>
                  <a:srgbClr val="272525"/>
                </a:solidFill>
                <a:ea typeface="Inter Light" pitchFamily="34" charset="-122"/>
                <a:cs typeface="Inter Light" pitchFamily="34" charset="-120"/>
              </a:rPr>
              <a:t>04</a:t>
            </a:r>
            <a:endParaRPr lang="en-US" sz="969" dirty="0">
              <a:solidFill>
                <a:prstClr val="black"/>
              </a:solidFill>
            </a:endParaRPr>
          </a:p>
        </p:txBody>
      </p:sp>
      <p:sp>
        <p:nvSpPr>
          <p:cNvPr id="17" name="Shape 15"/>
          <p:cNvSpPr/>
          <p:nvPr/>
        </p:nvSpPr>
        <p:spPr>
          <a:xfrm>
            <a:off x="4633987" y="2853908"/>
            <a:ext cx="4013894" cy="14288"/>
          </a:xfrm>
          <a:prstGeom prst="rect">
            <a:avLst/>
          </a:prstGeom>
          <a:solidFill>
            <a:srgbClr val="4950BC"/>
          </a:solidFill>
          <a:ln/>
        </p:spPr>
        <p:txBody>
          <a:bodyPr/>
          <a:lstStyle/>
          <a:p>
            <a:pPr defTabSz="571500"/>
            <a:endParaRPr lang="en-ZA" sz="1125">
              <a:solidFill>
                <a:prstClr val="black"/>
              </a:solidFill>
            </a:endParaRPr>
          </a:p>
        </p:txBody>
      </p:sp>
      <p:sp>
        <p:nvSpPr>
          <p:cNvPr id="18" name="Text 16"/>
          <p:cNvSpPr/>
          <p:nvPr/>
        </p:nvSpPr>
        <p:spPr>
          <a:xfrm>
            <a:off x="4633987" y="2944470"/>
            <a:ext cx="2096988"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Jasper Reporting Validation</a:t>
            </a:r>
            <a:endParaRPr lang="en-US" sz="1219" dirty="0">
              <a:solidFill>
                <a:prstClr val="black"/>
              </a:solidFill>
            </a:endParaRPr>
          </a:p>
        </p:txBody>
      </p:sp>
      <p:sp>
        <p:nvSpPr>
          <p:cNvPr id="19" name="Text 17"/>
          <p:cNvSpPr/>
          <p:nvPr/>
        </p:nvSpPr>
        <p:spPr>
          <a:xfrm>
            <a:off x="4633987" y="3212734"/>
            <a:ext cx="4013894"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Testing domain view accuracy and report output against expected learner profile data for both reporting domains.</a:t>
            </a:r>
            <a:endParaRPr lang="en-US" sz="969" dirty="0">
              <a:solidFill>
                <a:prstClr val="black"/>
              </a:solidFill>
            </a:endParaRPr>
          </a:p>
        </p:txBody>
      </p:sp>
      <p:sp>
        <p:nvSpPr>
          <p:cNvPr id="20" name="Shape 18"/>
          <p:cNvSpPr/>
          <p:nvPr/>
        </p:nvSpPr>
        <p:spPr>
          <a:xfrm>
            <a:off x="434131" y="3882534"/>
            <a:ext cx="8151763" cy="527001"/>
          </a:xfrm>
          <a:prstGeom prst="roundRect">
            <a:avLst>
              <a:gd name="adj" fmla="val 9886"/>
            </a:avLst>
          </a:prstGeom>
          <a:solidFill>
            <a:srgbClr val="C7C9EA"/>
          </a:solidFill>
          <a:ln/>
        </p:spPr>
        <p:txBody>
          <a:bodyPr/>
          <a:lstStyle/>
          <a:p>
            <a:pPr defTabSz="571500"/>
            <a:endParaRPr lang="en-ZA" sz="1125">
              <a:solidFill>
                <a:prstClr val="black"/>
              </a:solidFill>
            </a:endParaRPr>
          </a:p>
        </p:txBody>
      </p:sp>
      <p:pic>
        <p:nvPicPr>
          <p:cNvPr id="21" name="Image 0" descr="preencoded.png"/>
          <p:cNvPicPr>
            <a:picLocks noChangeAspect="1"/>
          </p:cNvPicPr>
          <p:nvPr/>
        </p:nvPicPr>
        <p:blipFill>
          <a:blip r:embed="rId3"/>
          <a:stretch>
            <a:fillRect/>
          </a:stretch>
        </p:blipFill>
        <p:spPr>
          <a:xfrm>
            <a:off x="620093" y="4090670"/>
            <a:ext cx="155004" cy="123974"/>
          </a:xfrm>
          <a:prstGeom prst="rect">
            <a:avLst/>
          </a:prstGeom>
        </p:spPr>
      </p:pic>
      <p:sp>
        <p:nvSpPr>
          <p:cNvPr id="22" name="Text 19"/>
          <p:cNvSpPr/>
          <p:nvPr/>
        </p:nvSpPr>
        <p:spPr>
          <a:xfrm>
            <a:off x="837083" y="4037463"/>
            <a:ext cx="7624837" cy="198463"/>
          </a:xfrm>
          <a:prstGeom prst="rect">
            <a:avLst/>
          </a:prstGeom>
          <a:noFill/>
          <a:ln/>
        </p:spPr>
        <p:txBody>
          <a:bodyPr wrap="none" lIns="0" tIns="0" rIns="0" bIns="0" rtlCol="0" anchor="t"/>
          <a:lstStyle/>
          <a:p>
            <a:pPr defTabSz="571500">
              <a:lnSpc>
                <a:spcPts val="1563"/>
              </a:lnSpc>
            </a:pPr>
            <a:r>
              <a:rPr lang="en-US" sz="969" dirty="0">
                <a:solidFill>
                  <a:srgbClr val="000000"/>
                </a:solidFill>
                <a:ea typeface="Inter" pitchFamily="34" charset="-122"/>
                <a:cs typeface="Inter" pitchFamily="34" charset="-120"/>
              </a:rPr>
              <a:t>Following successful completion of testing, the capability will be made available for client activation and configuration.</a:t>
            </a:r>
            <a:endParaRPr lang="en-US" sz="969" dirty="0">
              <a:solidFill>
                <a:prstClr val="black"/>
              </a:solidFill>
            </a:endParaRPr>
          </a:p>
        </p:txBody>
      </p:sp>
      <p:sp>
        <p:nvSpPr>
          <p:cNvPr id="2" name="Title 8">
            <a:extLst>
              <a:ext uri="{FF2B5EF4-FFF2-40B4-BE49-F238E27FC236}">
                <a16:creationId xmlns:a16="http://schemas.microsoft.com/office/drawing/2014/main" id="{5EE27991-870A-51E7-442B-B305B5AE3DC4}"/>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Current Status — Testing in Progress</a:t>
            </a:r>
            <a:endParaRPr lang="en-ZA" b="0" dirty="0"/>
          </a:p>
        </p:txBody>
      </p:sp>
      <p:sp>
        <p:nvSpPr>
          <p:cNvPr id="24" name="Rectangle 23">
            <a:extLst>
              <a:ext uri="{FF2B5EF4-FFF2-40B4-BE49-F238E27FC236}">
                <a16:creationId xmlns:a16="http://schemas.microsoft.com/office/drawing/2014/main" id="{E12C4556-196E-7AF0-CB67-1EFFAE562FA0}"/>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96118" y="941552"/>
            <a:ext cx="2390030" cy="3585046"/>
          </a:xfrm>
          <a:prstGeom prst="rect">
            <a:avLst/>
          </a:prstGeom>
        </p:spPr>
      </p:pic>
      <p:sp>
        <p:nvSpPr>
          <p:cNvPr id="3" name="Text 0"/>
          <p:cNvSpPr/>
          <p:nvPr/>
        </p:nvSpPr>
        <p:spPr>
          <a:xfrm>
            <a:off x="3925119" y="510481"/>
            <a:ext cx="4722763" cy="775097"/>
          </a:xfrm>
          <a:prstGeom prst="rect">
            <a:avLst/>
          </a:prstGeom>
          <a:noFill/>
          <a:ln/>
        </p:spPr>
        <p:txBody>
          <a:bodyPr wrap="squar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4" name="Text 1"/>
          <p:cNvSpPr/>
          <p:nvPr/>
        </p:nvSpPr>
        <p:spPr>
          <a:xfrm>
            <a:off x="3920356" y="1164173"/>
            <a:ext cx="4722763" cy="595387"/>
          </a:xfrm>
          <a:prstGeom prst="rect">
            <a:avLst/>
          </a:prstGeom>
          <a:noFill/>
          <a:ln/>
        </p:spPr>
        <p:txBody>
          <a:bodyPr wrap="square" lIns="0" tIns="0" rIns="0" bIns="0" rtlCol="0" anchor="t"/>
          <a:lstStyle/>
          <a:p>
            <a:pPr defTabSz="571500">
              <a:lnSpc>
                <a:spcPts val="1563"/>
              </a:lnSpc>
            </a:pPr>
            <a:r>
              <a:rPr lang="en-US" sz="1200" dirty="0">
                <a:solidFill>
                  <a:schemeClr val="accent6">
                    <a:lumMod val="50000"/>
                  </a:schemeClr>
                </a:solidFill>
                <a:ea typeface="Inter" pitchFamily="34" charset="-122"/>
                <a:cs typeface="Inter" pitchFamily="34" charset="-120"/>
              </a:rPr>
              <a:t>The Learner Profile capability is more than a technical integration — it represents a strategic shift toward </a:t>
            </a:r>
            <a:r>
              <a:rPr lang="en-US" sz="1200" b="1" dirty="0">
                <a:solidFill>
                  <a:schemeClr val="accent6">
                    <a:lumMod val="50000"/>
                  </a:schemeClr>
                </a:solidFill>
                <a:ea typeface="Inter" pitchFamily="34" charset="-122"/>
                <a:cs typeface="Inter" pitchFamily="34" charset="-120"/>
              </a:rPr>
              <a:t>personalised, data-driven student journeys</a:t>
            </a:r>
            <a:r>
              <a:rPr lang="en-US" sz="1200" dirty="0">
                <a:solidFill>
                  <a:schemeClr val="accent6">
                    <a:lumMod val="50000"/>
                  </a:schemeClr>
                </a:solidFill>
                <a:ea typeface="Inter" pitchFamily="34" charset="-122"/>
                <a:cs typeface="Inter" pitchFamily="34" charset="-120"/>
              </a:rPr>
              <a:t> from the very first point of contact.</a:t>
            </a:r>
            <a:endParaRPr lang="en-US" sz="1200" dirty="0">
              <a:solidFill>
                <a:schemeClr val="accent6">
                  <a:lumMod val="50000"/>
                </a:schemeClr>
              </a:solidFill>
            </a:endParaRPr>
          </a:p>
        </p:txBody>
      </p:sp>
      <p:sp>
        <p:nvSpPr>
          <p:cNvPr id="5" name="Shape 2"/>
          <p:cNvSpPr/>
          <p:nvPr/>
        </p:nvSpPr>
        <p:spPr>
          <a:xfrm>
            <a:off x="3925119" y="1927274"/>
            <a:ext cx="4722763" cy="2539218"/>
          </a:xfrm>
          <a:prstGeom prst="roundRect">
            <a:avLst>
              <a:gd name="adj" fmla="val 2143"/>
            </a:avLst>
          </a:prstGeom>
          <a:solidFill>
            <a:srgbClr val="DADBF1"/>
          </a:solidFill>
          <a:ln w="7620">
            <a:solidFill>
              <a:srgbClr val="C0C1D7"/>
            </a:solidFill>
            <a:prstDash val="solid"/>
          </a:ln>
        </p:spPr>
        <p:txBody>
          <a:bodyPr/>
          <a:lstStyle/>
          <a:p>
            <a:pPr defTabSz="571500"/>
            <a:endParaRPr lang="en-ZA" sz="1125">
              <a:solidFill>
                <a:schemeClr val="accent6">
                  <a:lumMod val="50000"/>
                </a:schemeClr>
              </a:solidFill>
            </a:endParaRPr>
          </a:p>
        </p:txBody>
      </p:sp>
      <p:sp>
        <p:nvSpPr>
          <p:cNvPr id="6" name="Shape 3"/>
          <p:cNvSpPr/>
          <p:nvPr/>
        </p:nvSpPr>
        <p:spPr>
          <a:xfrm>
            <a:off x="3929880" y="1987113"/>
            <a:ext cx="2356619" cy="1508522"/>
          </a:xfrm>
          <a:prstGeom prst="roundRect">
            <a:avLst>
              <a:gd name="adj" fmla="val 3454"/>
            </a:avLst>
          </a:prstGeom>
          <a:solidFill>
            <a:srgbClr val="DADBF1"/>
          </a:solidFill>
          <a:ln/>
        </p:spPr>
        <p:txBody>
          <a:bodyPr/>
          <a:lstStyle/>
          <a:p>
            <a:pPr defTabSz="571500"/>
            <a:endParaRPr lang="en-ZA" sz="1125">
              <a:solidFill>
                <a:schemeClr val="accent6">
                  <a:lumMod val="50000"/>
                </a:schemeClr>
              </a:solidFill>
            </a:endParaRPr>
          </a:p>
        </p:txBody>
      </p:sp>
      <p:sp>
        <p:nvSpPr>
          <p:cNvPr id="7" name="Text 4"/>
          <p:cNvSpPr/>
          <p:nvPr/>
        </p:nvSpPr>
        <p:spPr>
          <a:xfrm>
            <a:off x="4053854" y="2111087"/>
            <a:ext cx="1578174"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Inter Bold" pitchFamily="34" charset="-122"/>
                <a:cs typeface="Inter Bold" pitchFamily="34" charset="-120"/>
              </a:rPr>
              <a:t>Early Student Insight</a:t>
            </a:r>
            <a:endParaRPr lang="en-US" sz="1219" dirty="0">
              <a:solidFill>
                <a:schemeClr val="accent6">
                  <a:lumMod val="50000"/>
                </a:schemeClr>
              </a:solidFill>
            </a:endParaRPr>
          </a:p>
        </p:txBody>
      </p:sp>
      <p:sp>
        <p:nvSpPr>
          <p:cNvPr id="8" name="Text 5"/>
          <p:cNvSpPr/>
          <p:nvPr/>
        </p:nvSpPr>
        <p:spPr>
          <a:xfrm>
            <a:off x="4053854" y="2379350"/>
            <a:ext cx="2108671" cy="992311"/>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Inter" pitchFamily="34" charset="-122"/>
                <a:cs typeface="Inter" pitchFamily="34" charset="-120"/>
              </a:rPr>
              <a:t>Understand learner strengths, gaps, and capabilities </a:t>
            </a:r>
            <a:r>
              <a:rPr lang="en-US" sz="969" b="1" dirty="0">
                <a:solidFill>
                  <a:schemeClr val="accent6">
                    <a:lumMod val="50000"/>
                  </a:schemeClr>
                </a:solidFill>
                <a:ea typeface="Inter" pitchFamily="34" charset="-122"/>
                <a:cs typeface="Inter" pitchFamily="34" charset="-120"/>
              </a:rPr>
              <a:t>before registration</a:t>
            </a:r>
            <a:r>
              <a:rPr lang="en-US" sz="969" dirty="0">
                <a:solidFill>
                  <a:schemeClr val="accent6">
                    <a:lumMod val="50000"/>
                  </a:schemeClr>
                </a:solidFill>
                <a:ea typeface="Inter" pitchFamily="34" charset="-122"/>
                <a:cs typeface="Inter" pitchFamily="34" charset="-120"/>
              </a:rPr>
              <a:t>, enabling proactive engagement at the application stage.</a:t>
            </a:r>
            <a:endParaRPr lang="en-US" sz="969" dirty="0">
              <a:solidFill>
                <a:schemeClr val="accent6">
                  <a:lumMod val="50000"/>
                </a:schemeClr>
              </a:solidFill>
            </a:endParaRPr>
          </a:p>
        </p:txBody>
      </p:sp>
      <p:sp>
        <p:nvSpPr>
          <p:cNvPr id="9" name="Shape 6"/>
          <p:cNvSpPr/>
          <p:nvPr/>
        </p:nvSpPr>
        <p:spPr>
          <a:xfrm>
            <a:off x="6286499" y="1987113"/>
            <a:ext cx="2356619" cy="1508522"/>
          </a:xfrm>
          <a:prstGeom prst="rect">
            <a:avLst/>
          </a:prstGeom>
          <a:solidFill>
            <a:srgbClr val="DADBF1"/>
          </a:solidFill>
          <a:ln/>
        </p:spPr>
        <p:txBody>
          <a:bodyPr/>
          <a:lstStyle/>
          <a:p>
            <a:pPr defTabSz="571500"/>
            <a:endParaRPr lang="en-ZA" sz="1125">
              <a:solidFill>
                <a:schemeClr val="accent6">
                  <a:lumMod val="50000"/>
                </a:schemeClr>
              </a:solidFill>
            </a:endParaRPr>
          </a:p>
        </p:txBody>
      </p:sp>
      <p:sp>
        <p:nvSpPr>
          <p:cNvPr id="10" name="Shape 7"/>
          <p:cNvSpPr/>
          <p:nvPr/>
        </p:nvSpPr>
        <p:spPr>
          <a:xfrm>
            <a:off x="6286499" y="1987113"/>
            <a:ext cx="14288" cy="1508522"/>
          </a:xfrm>
          <a:prstGeom prst="roundRect">
            <a:avLst>
              <a:gd name="adj" fmla="val 364651"/>
            </a:avLst>
          </a:prstGeom>
          <a:solidFill>
            <a:srgbClr val="C0C1D7"/>
          </a:solidFill>
          <a:ln/>
        </p:spPr>
        <p:txBody>
          <a:bodyPr/>
          <a:lstStyle/>
          <a:p>
            <a:pPr defTabSz="571500"/>
            <a:endParaRPr lang="en-ZA" sz="1125">
              <a:solidFill>
                <a:schemeClr val="accent6">
                  <a:lumMod val="50000"/>
                </a:schemeClr>
              </a:solidFill>
            </a:endParaRPr>
          </a:p>
        </p:txBody>
      </p:sp>
      <p:sp>
        <p:nvSpPr>
          <p:cNvPr id="11" name="Text 8"/>
          <p:cNvSpPr/>
          <p:nvPr/>
        </p:nvSpPr>
        <p:spPr>
          <a:xfrm>
            <a:off x="6410473" y="2111086"/>
            <a:ext cx="2108671" cy="387698"/>
          </a:xfrm>
          <a:prstGeom prst="rect">
            <a:avLst/>
          </a:prstGeom>
          <a:noFill/>
          <a:ln/>
        </p:spPr>
        <p:txBody>
          <a:bodyPr wrap="square" lIns="0" tIns="0" rIns="0" bIns="0" rtlCol="0" anchor="t"/>
          <a:lstStyle/>
          <a:p>
            <a:pPr defTabSz="571500">
              <a:lnSpc>
                <a:spcPts val="1500"/>
              </a:lnSpc>
            </a:pPr>
            <a:r>
              <a:rPr lang="en-US" sz="1219" b="1" dirty="0">
                <a:solidFill>
                  <a:schemeClr val="accent6">
                    <a:lumMod val="50000"/>
                  </a:schemeClr>
                </a:solidFill>
                <a:ea typeface="Inter Bold" pitchFamily="34" charset="-122"/>
                <a:cs typeface="Inter Bold" pitchFamily="34" charset="-120"/>
              </a:rPr>
              <a:t>Better Programme Alignment</a:t>
            </a:r>
            <a:endParaRPr lang="en-US" sz="1219" dirty="0">
              <a:solidFill>
                <a:schemeClr val="accent6">
                  <a:lumMod val="50000"/>
                </a:schemeClr>
              </a:solidFill>
            </a:endParaRPr>
          </a:p>
        </p:txBody>
      </p:sp>
      <p:sp>
        <p:nvSpPr>
          <p:cNvPr id="12" name="Text 9"/>
          <p:cNvSpPr/>
          <p:nvPr/>
        </p:nvSpPr>
        <p:spPr>
          <a:xfrm>
            <a:off x="6410473" y="2573199"/>
            <a:ext cx="2108671" cy="793849"/>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Inter" pitchFamily="34" charset="-122"/>
                <a:cs typeface="Inter" pitchFamily="34" charset="-120"/>
              </a:rPr>
              <a:t>Match student capability profiles to programme requirements, reducing the risk of misaligned enrolments and improving first-year outcomes.</a:t>
            </a:r>
            <a:endParaRPr lang="en-US" sz="969" dirty="0">
              <a:solidFill>
                <a:schemeClr val="accent6">
                  <a:lumMod val="50000"/>
                </a:schemeClr>
              </a:solidFill>
            </a:endParaRPr>
          </a:p>
        </p:txBody>
      </p:sp>
      <p:sp>
        <p:nvSpPr>
          <p:cNvPr id="13" name="Shape 10"/>
          <p:cNvSpPr/>
          <p:nvPr/>
        </p:nvSpPr>
        <p:spPr>
          <a:xfrm>
            <a:off x="3929881" y="3495635"/>
            <a:ext cx="4713238" cy="913135"/>
          </a:xfrm>
          <a:prstGeom prst="rect">
            <a:avLst/>
          </a:prstGeom>
          <a:solidFill>
            <a:srgbClr val="DADBF1"/>
          </a:solidFill>
          <a:ln/>
        </p:spPr>
        <p:txBody>
          <a:bodyPr/>
          <a:lstStyle/>
          <a:p>
            <a:pPr defTabSz="571500"/>
            <a:endParaRPr lang="en-ZA" sz="1125">
              <a:solidFill>
                <a:schemeClr val="accent6">
                  <a:lumMod val="50000"/>
                </a:schemeClr>
              </a:solidFill>
            </a:endParaRPr>
          </a:p>
        </p:txBody>
      </p:sp>
      <p:sp>
        <p:nvSpPr>
          <p:cNvPr id="14" name="Shape 11"/>
          <p:cNvSpPr/>
          <p:nvPr/>
        </p:nvSpPr>
        <p:spPr>
          <a:xfrm>
            <a:off x="3929881" y="3495635"/>
            <a:ext cx="4713238" cy="14288"/>
          </a:xfrm>
          <a:prstGeom prst="roundRect">
            <a:avLst>
              <a:gd name="adj" fmla="val 364651"/>
            </a:avLst>
          </a:prstGeom>
          <a:solidFill>
            <a:srgbClr val="C0C1D7"/>
          </a:solidFill>
          <a:ln/>
        </p:spPr>
        <p:txBody>
          <a:bodyPr/>
          <a:lstStyle/>
          <a:p>
            <a:pPr defTabSz="571500"/>
            <a:endParaRPr lang="en-ZA" sz="1125">
              <a:solidFill>
                <a:schemeClr val="accent6">
                  <a:lumMod val="50000"/>
                </a:schemeClr>
              </a:solidFill>
            </a:endParaRPr>
          </a:p>
        </p:txBody>
      </p:sp>
      <p:sp>
        <p:nvSpPr>
          <p:cNvPr id="15" name="Text 12"/>
          <p:cNvSpPr/>
          <p:nvPr/>
        </p:nvSpPr>
        <p:spPr>
          <a:xfrm>
            <a:off x="4053855" y="3619608"/>
            <a:ext cx="2112689"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Inter Bold" pitchFamily="34" charset="-122"/>
                <a:cs typeface="Inter Bold" pitchFamily="34" charset="-120"/>
              </a:rPr>
              <a:t>Improved Student Retention</a:t>
            </a:r>
            <a:endParaRPr lang="en-US" sz="1219" dirty="0">
              <a:solidFill>
                <a:schemeClr val="accent6">
                  <a:lumMod val="50000"/>
                </a:schemeClr>
              </a:solidFill>
            </a:endParaRPr>
          </a:p>
        </p:txBody>
      </p:sp>
      <p:sp>
        <p:nvSpPr>
          <p:cNvPr id="16" name="Text 13"/>
          <p:cNvSpPr/>
          <p:nvPr/>
        </p:nvSpPr>
        <p:spPr>
          <a:xfrm>
            <a:off x="4053854" y="3887872"/>
            <a:ext cx="4465290"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Inter" pitchFamily="34" charset="-122"/>
                <a:cs typeface="Inter" pitchFamily="34" charset="-120"/>
              </a:rPr>
              <a:t>Equip student support teams with the data they need to design targeted interventions — </a:t>
            </a:r>
            <a:r>
              <a:rPr lang="en-US" sz="969" b="1" dirty="0">
                <a:solidFill>
                  <a:schemeClr val="accent6">
                    <a:lumMod val="50000"/>
                  </a:schemeClr>
                </a:solidFill>
                <a:ea typeface="Inter" pitchFamily="34" charset="-122"/>
                <a:cs typeface="Inter" pitchFamily="34" charset="-120"/>
              </a:rPr>
              <a:t>earlier and more effectively</a:t>
            </a:r>
            <a:r>
              <a:rPr lang="en-US" sz="969" dirty="0">
                <a:solidFill>
                  <a:schemeClr val="accent6">
                    <a:lumMod val="50000"/>
                  </a:schemeClr>
                </a:solidFill>
                <a:ea typeface="Inter" pitchFamily="34" charset="-122"/>
                <a:cs typeface="Inter" pitchFamily="34" charset="-120"/>
              </a:rPr>
              <a:t> than ever before.</a:t>
            </a:r>
            <a:endParaRPr lang="en-US" sz="969" dirty="0">
              <a:solidFill>
                <a:schemeClr val="accent6">
                  <a:lumMod val="50000"/>
                </a:schemeClr>
              </a:solidFill>
            </a:endParaRPr>
          </a:p>
        </p:txBody>
      </p:sp>
      <p:sp>
        <p:nvSpPr>
          <p:cNvPr id="18" name="Title 8">
            <a:extLst>
              <a:ext uri="{FF2B5EF4-FFF2-40B4-BE49-F238E27FC236}">
                <a16:creationId xmlns:a16="http://schemas.microsoft.com/office/drawing/2014/main" id="{63B77ACE-3058-5679-53D9-F70C02492E3D}"/>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Strategic Value — Supporting Student Success</a:t>
            </a:r>
            <a:endParaRPr lang="en-ZA" b="0" dirty="0"/>
          </a:p>
        </p:txBody>
      </p:sp>
      <p:sp>
        <p:nvSpPr>
          <p:cNvPr id="19" name="Rectangle 18">
            <a:extLst>
              <a:ext uri="{FF2B5EF4-FFF2-40B4-BE49-F238E27FC236}">
                <a16:creationId xmlns:a16="http://schemas.microsoft.com/office/drawing/2014/main" id="{19BC8B89-B624-75BD-F622-1AA0F9E7A084}"/>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71BFA-DE03-C94D-ACE2-B4739DF50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FED7B-F12B-33AD-2638-910781957F2C}"/>
              </a:ext>
            </a:extLst>
          </p:cNvPr>
          <p:cNvSpPr>
            <a:spLocks noGrp="1"/>
          </p:cNvSpPr>
          <p:nvPr>
            <p:ph type="title"/>
          </p:nvPr>
        </p:nvSpPr>
        <p:spPr/>
        <p:txBody>
          <a:bodyPr/>
          <a:lstStyle/>
          <a:p>
            <a:r>
              <a:rPr lang="en-US" dirty="0"/>
              <a:t>Digital Signature</a:t>
            </a:r>
          </a:p>
        </p:txBody>
      </p:sp>
    </p:spTree>
    <p:extLst>
      <p:ext uri="{BB962C8B-B14F-4D97-AF65-F5344CB8AC3E}">
        <p14:creationId xmlns:p14="http://schemas.microsoft.com/office/powerpoint/2010/main" val="79352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CB1898C-7BE8-3EF4-8B2F-8066C1D31582}"/>
              </a:ext>
            </a:extLst>
          </p:cNvPr>
          <p:cNvGrpSpPr/>
          <p:nvPr/>
        </p:nvGrpSpPr>
        <p:grpSpPr>
          <a:xfrm>
            <a:off x="305594" y="1013928"/>
            <a:ext cx="1898079" cy="242739"/>
            <a:chOff x="496119" y="452809"/>
            <a:chExt cx="1898079" cy="242739"/>
          </a:xfrm>
        </p:grpSpPr>
        <p:sp>
          <p:nvSpPr>
            <p:cNvPr id="2" name="Shape 0"/>
            <p:cNvSpPr/>
            <p:nvPr/>
          </p:nvSpPr>
          <p:spPr>
            <a:xfrm>
              <a:off x="496119" y="452809"/>
              <a:ext cx="1898079" cy="242739"/>
            </a:xfrm>
            <a:prstGeom prst="roundRect">
              <a:avLst>
                <a:gd name="adj" fmla="val 17171"/>
              </a:avLst>
            </a:prstGeom>
            <a:noFill/>
            <a:ln w="7620">
              <a:solidFill>
                <a:srgbClr val="4950BC"/>
              </a:solidFill>
              <a:prstDash val="solid"/>
            </a:ln>
          </p:spPr>
          <p:txBody>
            <a:bodyPr/>
            <a:lstStyle/>
            <a:p>
              <a:pPr defTabSz="571500"/>
              <a:endParaRPr lang="en-ZA" sz="1125">
                <a:solidFill>
                  <a:prstClr val="black"/>
                </a:solidFill>
              </a:endParaRPr>
            </a:p>
          </p:txBody>
        </p:sp>
        <p:sp>
          <p:nvSpPr>
            <p:cNvPr id="3" name="Text 1"/>
            <p:cNvSpPr/>
            <p:nvPr/>
          </p:nvSpPr>
          <p:spPr>
            <a:xfrm>
              <a:off x="575295" y="494780"/>
              <a:ext cx="1739726" cy="158799"/>
            </a:xfrm>
            <a:prstGeom prst="rect">
              <a:avLst/>
            </a:prstGeom>
            <a:noFill/>
            <a:ln/>
          </p:spPr>
          <p:txBody>
            <a:bodyPr wrap="none" lIns="0" tIns="0" rIns="0" bIns="0" rtlCol="0" anchor="t"/>
            <a:lstStyle/>
            <a:p>
              <a:pPr algn="ctr" defTabSz="571500">
                <a:lnSpc>
                  <a:spcPts val="1250"/>
                </a:lnSpc>
              </a:pPr>
              <a:r>
                <a:rPr lang="en-US" sz="1100" dirty="0">
                  <a:solidFill>
                    <a:srgbClr val="4950BC"/>
                  </a:solidFill>
                  <a:ea typeface="Inter" pitchFamily="34" charset="-122"/>
                  <a:cs typeface="Inter" pitchFamily="34" charset="-120"/>
                </a:rPr>
                <a:t>DIGITAL SIGNATURES</a:t>
              </a:r>
              <a:endParaRPr lang="en-US" sz="1100" dirty="0">
                <a:solidFill>
                  <a:prstClr val="black"/>
                </a:solidFill>
              </a:endParaRPr>
            </a:p>
          </p:txBody>
        </p:sp>
      </p:grpSp>
      <p:sp>
        <p:nvSpPr>
          <p:cNvPr id="5" name="Text 3"/>
          <p:cNvSpPr/>
          <p:nvPr/>
        </p:nvSpPr>
        <p:spPr>
          <a:xfrm>
            <a:off x="496119" y="1318692"/>
            <a:ext cx="8151763" cy="396924"/>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As part of our broader modernisation journey, we are currently </a:t>
            </a:r>
            <a:r>
              <a:rPr lang="en-US" sz="969" b="1" dirty="0">
                <a:solidFill>
                  <a:srgbClr val="272525"/>
                </a:solidFill>
                <a:ea typeface="Inter" pitchFamily="34" charset="-122"/>
                <a:cs typeface="Inter" pitchFamily="34" charset="-120"/>
              </a:rPr>
              <a:t>engaging with Adobe</a:t>
            </a:r>
            <a:r>
              <a:rPr lang="en-US" sz="969" dirty="0">
                <a:solidFill>
                  <a:srgbClr val="272525"/>
                </a:solidFill>
                <a:ea typeface="Inter" pitchFamily="34" charset="-122"/>
                <a:cs typeface="Inter" pitchFamily="34" charset="-120"/>
              </a:rPr>
              <a:t> to explore the integration of industry-standard digital signature capability into the platform. Discussions are ongoing as we evaluate the most suitable approach for our client base.</a:t>
            </a:r>
            <a:endParaRPr lang="en-US" sz="969" dirty="0">
              <a:solidFill>
                <a:prstClr val="black"/>
              </a:solidFill>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19" y="1949760"/>
            <a:ext cx="310083" cy="310083"/>
          </a:xfrm>
          <a:prstGeom prst="rect">
            <a:avLst/>
          </a:prstGeom>
        </p:spPr>
      </p:pic>
      <p:sp>
        <p:nvSpPr>
          <p:cNvPr id="7" name="Text 4"/>
          <p:cNvSpPr/>
          <p:nvPr/>
        </p:nvSpPr>
        <p:spPr>
          <a:xfrm>
            <a:off x="961206" y="1949759"/>
            <a:ext cx="1899121"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Digitally Sign Documents</a:t>
            </a:r>
            <a:endParaRPr lang="en-US" sz="1219" dirty="0">
              <a:solidFill>
                <a:prstClr val="black"/>
              </a:solidFill>
            </a:endParaRPr>
          </a:p>
        </p:txBody>
      </p:sp>
      <p:sp>
        <p:nvSpPr>
          <p:cNvPr id="8" name="Text 5"/>
          <p:cNvSpPr/>
          <p:nvPr/>
        </p:nvSpPr>
        <p:spPr>
          <a:xfrm>
            <a:off x="961207" y="2218022"/>
            <a:ext cx="3533254"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Enable institutions and students to sign institutional and academic documents electronically, eliminating paper-based approval workflows.</a:t>
            </a:r>
            <a:endParaRPr lang="en-US" sz="969" dirty="0">
              <a:solidFill>
                <a:prstClr val="black"/>
              </a:solidFill>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9465" y="1949760"/>
            <a:ext cx="310083" cy="310083"/>
          </a:xfrm>
          <a:prstGeom prst="rect">
            <a:avLst/>
          </a:prstGeom>
        </p:spPr>
      </p:pic>
      <p:sp>
        <p:nvSpPr>
          <p:cNvPr id="10" name="Text 6"/>
          <p:cNvSpPr/>
          <p:nvPr/>
        </p:nvSpPr>
        <p:spPr>
          <a:xfrm>
            <a:off x="5114553" y="1949759"/>
            <a:ext cx="2581052"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Document Authenticity &amp; Integrity</a:t>
            </a:r>
            <a:endParaRPr lang="en-US" sz="1219" dirty="0">
              <a:solidFill>
                <a:prstClr val="black"/>
              </a:solidFill>
            </a:endParaRPr>
          </a:p>
        </p:txBody>
      </p:sp>
      <p:sp>
        <p:nvSpPr>
          <p:cNvPr id="11" name="Text 7"/>
          <p:cNvSpPr/>
          <p:nvPr/>
        </p:nvSpPr>
        <p:spPr>
          <a:xfrm>
            <a:off x="5114553" y="2218022"/>
            <a:ext cx="3533329"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Ensure every signed document is tamper-evident and verifiable, meeting institutional compliance and audit requirements.</a:t>
            </a:r>
            <a:endParaRPr lang="en-US" sz="969" dirty="0">
              <a:solidFill>
                <a:prstClr val="black"/>
              </a:solidFill>
            </a:endParaRPr>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9" y="2966815"/>
            <a:ext cx="310083" cy="310083"/>
          </a:xfrm>
          <a:prstGeom prst="rect">
            <a:avLst/>
          </a:prstGeom>
        </p:spPr>
      </p:pic>
      <p:sp>
        <p:nvSpPr>
          <p:cNvPr id="13" name="Text 8"/>
          <p:cNvSpPr/>
          <p:nvPr/>
        </p:nvSpPr>
        <p:spPr>
          <a:xfrm>
            <a:off x="961206" y="2966814"/>
            <a:ext cx="1550566"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Secure Audit Trail</a:t>
            </a:r>
            <a:endParaRPr lang="en-US" sz="1219" dirty="0">
              <a:solidFill>
                <a:prstClr val="black"/>
              </a:solidFill>
            </a:endParaRPr>
          </a:p>
        </p:txBody>
      </p:sp>
      <p:sp>
        <p:nvSpPr>
          <p:cNvPr id="14" name="Text 9"/>
          <p:cNvSpPr/>
          <p:nvPr/>
        </p:nvSpPr>
        <p:spPr>
          <a:xfrm>
            <a:off x="961207" y="3235077"/>
            <a:ext cx="3533254"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Maintain a complete, time-stamped audit trail for all approvals — supporting governance and regulatory obligations.</a:t>
            </a:r>
            <a:endParaRPr lang="en-US" sz="969" dirty="0">
              <a:solidFill>
                <a:prstClr val="black"/>
              </a:solidFill>
            </a:endParaRPr>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9465" y="2966815"/>
            <a:ext cx="310083" cy="310083"/>
          </a:xfrm>
          <a:prstGeom prst="rect">
            <a:avLst/>
          </a:prstGeom>
        </p:spPr>
      </p:pic>
      <p:sp>
        <p:nvSpPr>
          <p:cNvPr id="16" name="Text 10"/>
          <p:cNvSpPr/>
          <p:nvPr/>
        </p:nvSpPr>
        <p:spPr>
          <a:xfrm>
            <a:off x="5114553" y="2966814"/>
            <a:ext cx="1736899" cy="193849"/>
          </a:xfrm>
          <a:prstGeom prst="rect">
            <a:avLst/>
          </a:prstGeom>
          <a:noFill/>
          <a:ln/>
        </p:spPr>
        <p:txBody>
          <a:bodyPr wrap="none" lIns="0" tIns="0" rIns="0" bIns="0" rtlCol="0" anchor="t"/>
          <a:lstStyle/>
          <a:p>
            <a:pPr defTabSz="571500">
              <a:lnSpc>
                <a:spcPts val="1500"/>
              </a:lnSpc>
            </a:pPr>
            <a:r>
              <a:rPr lang="en-US" sz="1219" b="1" dirty="0">
                <a:solidFill>
                  <a:srgbClr val="272525"/>
                </a:solidFill>
                <a:ea typeface="Inter Bold" pitchFamily="34" charset="-122"/>
                <a:cs typeface="Inter Bold" pitchFamily="34" charset="-120"/>
              </a:rPr>
              <a:t>Fully Digital Workflows</a:t>
            </a:r>
            <a:endParaRPr lang="en-US" sz="1219" dirty="0">
              <a:solidFill>
                <a:prstClr val="black"/>
              </a:solidFill>
            </a:endParaRPr>
          </a:p>
        </p:txBody>
      </p:sp>
      <p:sp>
        <p:nvSpPr>
          <p:cNvPr id="17" name="Text 11"/>
          <p:cNvSpPr/>
          <p:nvPr/>
        </p:nvSpPr>
        <p:spPr>
          <a:xfrm>
            <a:off x="5114553" y="3235077"/>
            <a:ext cx="3533329"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Support end-to-end digital processes across both academic and administrative functions — from student agreements to staff approvals.</a:t>
            </a:r>
            <a:endParaRPr lang="en-US" sz="969" dirty="0">
              <a:solidFill>
                <a:prstClr val="black"/>
              </a:solidFill>
            </a:endParaRPr>
          </a:p>
        </p:txBody>
      </p:sp>
      <p:sp>
        <p:nvSpPr>
          <p:cNvPr id="18" name="Shape 12"/>
          <p:cNvSpPr/>
          <p:nvPr/>
        </p:nvSpPr>
        <p:spPr>
          <a:xfrm>
            <a:off x="305595" y="3969990"/>
            <a:ext cx="8342288" cy="725463"/>
          </a:xfrm>
          <a:prstGeom prst="roundRect">
            <a:avLst>
              <a:gd name="adj" fmla="val 7182"/>
            </a:avLst>
          </a:prstGeom>
          <a:solidFill>
            <a:srgbClr val="C7C9EA"/>
          </a:solidFill>
          <a:ln/>
        </p:spPr>
        <p:txBody>
          <a:bodyPr/>
          <a:lstStyle/>
          <a:p>
            <a:pPr defTabSz="571500"/>
            <a:endParaRPr lang="en-ZA" sz="1125">
              <a:solidFill>
                <a:prstClr val="black"/>
              </a:solidFill>
            </a:endParaRPr>
          </a:p>
        </p:txBody>
      </p:sp>
      <p:pic>
        <p:nvPicPr>
          <p:cNvPr id="19" name="Image 4" descr="preencoded.png"/>
          <p:cNvPicPr>
            <a:picLocks noChangeAspect="1"/>
          </p:cNvPicPr>
          <p:nvPr/>
        </p:nvPicPr>
        <p:blipFill>
          <a:blip r:embed="rId11"/>
          <a:stretch>
            <a:fillRect/>
          </a:stretch>
        </p:blipFill>
        <p:spPr>
          <a:xfrm>
            <a:off x="620093" y="4159299"/>
            <a:ext cx="155004" cy="123974"/>
          </a:xfrm>
          <a:prstGeom prst="rect">
            <a:avLst/>
          </a:prstGeom>
        </p:spPr>
      </p:pic>
      <p:sp>
        <p:nvSpPr>
          <p:cNvPr id="20" name="Text 13"/>
          <p:cNvSpPr/>
          <p:nvPr/>
        </p:nvSpPr>
        <p:spPr>
          <a:xfrm>
            <a:off x="899071" y="4124921"/>
            <a:ext cx="7624837" cy="396924"/>
          </a:xfrm>
          <a:prstGeom prst="rect">
            <a:avLst/>
          </a:prstGeom>
          <a:noFill/>
          <a:ln/>
        </p:spPr>
        <p:txBody>
          <a:bodyPr wrap="square" lIns="0" tIns="0" rIns="0" bIns="0" rtlCol="0" anchor="t"/>
          <a:lstStyle/>
          <a:p>
            <a:pPr defTabSz="571500">
              <a:lnSpc>
                <a:spcPts val="1563"/>
              </a:lnSpc>
            </a:pPr>
            <a:r>
              <a:rPr lang="en-US" sz="969" dirty="0">
                <a:solidFill>
                  <a:srgbClr val="000000"/>
                </a:solidFill>
                <a:ea typeface="Inter" pitchFamily="34" charset="-122"/>
                <a:cs typeface="Inter" pitchFamily="34" charset="-120"/>
              </a:rPr>
              <a:t>As is often the case when engaging large service providers, the evaluation process has taken longer than initially anticipated. We will communicate progress as discussions advance.</a:t>
            </a:r>
            <a:endParaRPr lang="en-US" sz="969" dirty="0">
              <a:solidFill>
                <a:prstClr val="black"/>
              </a:solidFill>
            </a:endParaRPr>
          </a:p>
        </p:txBody>
      </p:sp>
      <p:sp>
        <p:nvSpPr>
          <p:cNvPr id="23" name="Title 8">
            <a:extLst>
              <a:ext uri="{FF2B5EF4-FFF2-40B4-BE49-F238E27FC236}">
                <a16:creationId xmlns:a16="http://schemas.microsoft.com/office/drawing/2014/main" id="{727505B5-150A-1EDE-5CD6-BB202BF7454D}"/>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Exploring Adobe Digital Signature Integration</a:t>
            </a:r>
            <a:endParaRPr lang="en-ZA" b="0" dirty="0"/>
          </a:p>
        </p:txBody>
      </p:sp>
      <p:sp>
        <p:nvSpPr>
          <p:cNvPr id="24" name="Rectangle 23">
            <a:extLst>
              <a:ext uri="{FF2B5EF4-FFF2-40B4-BE49-F238E27FC236}">
                <a16:creationId xmlns:a16="http://schemas.microsoft.com/office/drawing/2014/main" id="{89DB5FE9-C1B8-F6CA-E2FE-2E488A76BCE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1016793"/>
            <a:ext cx="7660556"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3" name="Text 1"/>
          <p:cNvSpPr/>
          <p:nvPr/>
        </p:nvSpPr>
        <p:spPr>
          <a:xfrm>
            <a:off x="496118" y="1203902"/>
            <a:ext cx="8151763" cy="648826"/>
          </a:xfrm>
          <a:prstGeom prst="rect">
            <a:avLst/>
          </a:prstGeom>
          <a:noFill/>
          <a:ln/>
        </p:spPr>
        <p:txBody>
          <a:bodyPr wrap="square" lIns="0" tIns="0" rIns="0" bIns="0" rtlCol="0" anchor="t"/>
          <a:lstStyle/>
          <a:p>
            <a:pPr defTabSz="571500"/>
            <a:r>
              <a:rPr lang="en-US" sz="1400" dirty="0">
                <a:solidFill>
                  <a:srgbClr val="272525"/>
                </a:solidFill>
                <a:ea typeface="Inter" pitchFamily="34" charset="-122"/>
                <a:cs typeface="Inter" pitchFamily="34" charset="-120"/>
              </a:rPr>
              <a:t>In parallel with the Adobe engagement, we are exploring the development of an </a:t>
            </a:r>
            <a:r>
              <a:rPr lang="en-US" sz="1400" b="1" dirty="0">
                <a:solidFill>
                  <a:srgbClr val="272525"/>
                </a:solidFill>
                <a:ea typeface="Inter" pitchFamily="34" charset="-122"/>
                <a:cs typeface="Inter" pitchFamily="34" charset="-120"/>
              </a:rPr>
              <a:t>ITS-native digital signature capability</a:t>
            </a:r>
            <a:r>
              <a:rPr lang="en-US" sz="1400" dirty="0">
                <a:solidFill>
                  <a:srgbClr val="272525"/>
                </a:solidFill>
                <a:ea typeface="Inter" pitchFamily="34" charset="-122"/>
                <a:cs typeface="Inter" pitchFamily="34" charset="-120"/>
              </a:rPr>
              <a:t> — a platform-owned solution that avoids dependency on external licensing and delivers the same core functionality at no additional cost to institutions.</a:t>
            </a:r>
            <a:endParaRPr lang="en-US" sz="1400" dirty="0">
              <a:solidFill>
                <a:prstClr val="black"/>
              </a:solidFill>
            </a:endParaRPr>
          </a:p>
        </p:txBody>
      </p:sp>
      <p:sp>
        <p:nvSpPr>
          <p:cNvPr id="4" name="Shape 2"/>
          <p:cNvSpPr/>
          <p:nvPr/>
        </p:nvSpPr>
        <p:spPr>
          <a:xfrm>
            <a:off x="406822" y="2188816"/>
            <a:ext cx="4103191" cy="1434033"/>
          </a:xfrm>
          <a:prstGeom prst="roundRect">
            <a:avLst>
              <a:gd name="adj" fmla="val 4598"/>
            </a:avLst>
          </a:prstGeom>
          <a:solidFill>
            <a:srgbClr val="1A4A8A"/>
          </a:solidFill>
          <a:ln/>
        </p:spPr>
        <p:txBody>
          <a:bodyPr/>
          <a:lstStyle/>
          <a:p>
            <a:pPr defTabSz="571500"/>
            <a:endParaRPr lang="en-ZA" sz="1400" dirty="0">
              <a:solidFill>
                <a:prstClr val="black"/>
              </a:solidFill>
            </a:endParaRPr>
          </a:p>
        </p:txBody>
      </p:sp>
      <p:sp>
        <p:nvSpPr>
          <p:cNvPr id="5" name="Text 3"/>
          <p:cNvSpPr/>
          <p:nvPr/>
        </p:nvSpPr>
        <p:spPr>
          <a:xfrm>
            <a:off x="530795" y="2312789"/>
            <a:ext cx="2166343" cy="193849"/>
          </a:xfrm>
          <a:prstGeom prst="rect">
            <a:avLst/>
          </a:prstGeom>
          <a:noFill/>
          <a:ln/>
        </p:spPr>
        <p:txBody>
          <a:bodyPr wrap="none" lIns="0" tIns="0" rIns="0" bIns="0" rtlCol="0" anchor="t"/>
          <a:lstStyle/>
          <a:p>
            <a:pPr defTabSz="571500">
              <a:lnSpc>
                <a:spcPts val="1500"/>
              </a:lnSpc>
            </a:pPr>
            <a:r>
              <a:rPr lang="en-US" sz="1219" b="1" dirty="0">
                <a:solidFill>
                  <a:srgbClr val="FFFFFF"/>
                </a:solidFill>
                <a:ea typeface="Inter Bold" pitchFamily="34" charset="-122"/>
                <a:cs typeface="Inter Bold" pitchFamily="34" charset="-120"/>
              </a:rPr>
              <a:t>Why an ITS-Native Solution?</a:t>
            </a:r>
            <a:endParaRPr lang="en-US" sz="1219" dirty="0">
              <a:solidFill>
                <a:prstClr val="black"/>
              </a:solidFill>
            </a:endParaRPr>
          </a:p>
        </p:txBody>
      </p:sp>
      <p:sp>
        <p:nvSpPr>
          <p:cNvPr id="6" name="Text 4"/>
          <p:cNvSpPr/>
          <p:nvPr/>
        </p:nvSpPr>
        <p:spPr>
          <a:xfrm>
            <a:off x="530796" y="2630612"/>
            <a:ext cx="3855244" cy="923999"/>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1100" dirty="0">
                <a:solidFill>
                  <a:srgbClr val="FFFFFF"/>
                </a:solidFill>
                <a:ea typeface="Inter" pitchFamily="34" charset="-122"/>
                <a:cs typeface="Inter" pitchFamily="34" charset="-120"/>
              </a:rPr>
              <a:t>No dependency on external vendor licensing models</a:t>
            </a:r>
            <a:endParaRPr lang="en-US" sz="1100" dirty="0">
              <a:solidFill>
                <a:prstClr val="black"/>
              </a:solidFill>
            </a:endParaRPr>
          </a:p>
          <a:p>
            <a:pPr marL="214313" indent="-214313" defTabSz="571500">
              <a:lnSpc>
                <a:spcPts val="1563"/>
              </a:lnSpc>
              <a:buSzPct val="100000"/>
              <a:buFontTx/>
              <a:buChar char="•"/>
            </a:pPr>
            <a:r>
              <a:rPr lang="en-US" sz="1100" dirty="0">
                <a:solidFill>
                  <a:srgbClr val="FFFFFF"/>
                </a:solidFill>
                <a:ea typeface="Inter" pitchFamily="34" charset="-122"/>
                <a:cs typeface="Inter" pitchFamily="34" charset="-120"/>
              </a:rPr>
              <a:t>No additional cost for institutions</a:t>
            </a:r>
            <a:endParaRPr lang="en-US" sz="1100" dirty="0">
              <a:solidFill>
                <a:prstClr val="black"/>
              </a:solidFill>
            </a:endParaRPr>
          </a:p>
          <a:p>
            <a:pPr marL="214313" indent="-214313" defTabSz="571500">
              <a:lnSpc>
                <a:spcPts val="1563"/>
              </a:lnSpc>
              <a:buSzPct val="100000"/>
              <a:buFontTx/>
              <a:buChar char="•"/>
            </a:pPr>
            <a:r>
              <a:rPr lang="en-US" sz="1100" dirty="0">
                <a:solidFill>
                  <a:srgbClr val="FFFFFF"/>
                </a:solidFill>
                <a:ea typeface="Inter" pitchFamily="34" charset="-122"/>
                <a:cs typeface="Inter" pitchFamily="34" charset="-120"/>
              </a:rPr>
              <a:t>Full integration within the modernised platform architecture</a:t>
            </a:r>
            <a:endParaRPr lang="en-US" sz="1100" dirty="0">
              <a:solidFill>
                <a:prstClr val="black"/>
              </a:solidFill>
            </a:endParaRPr>
          </a:p>
          <a:p>
            <a:pPr marL="214313" indent="-214313" defTabSz="571500">
              <a:lnSpc>
                <a:spcPts val="1563"/>
              </a:lnSpc>
              <a:buSzPct val="100000"/>
              <a:buFontTx/>
              <a:buChar char="•"/>
            </a:pPr>
            <a:r>
              <a:rPr lang="en-US" sz="1100" dirty="0">
                <a:solidFill>
                  <a:srgbClr val="FFFFFF"/>
                </a:solidFill>
                <a:ea typeface="Inter" pitchFamily="34" charset="-122"/>
                <a:cs typeface="Inter" pitchFamily="34" charset="-120"/>
              </a:rPr>
              <a:t>Long-term maintainability and roadmap control</a:t>
            </a:r>
            <a:endParaRPr lang="en-US" sz="1100" dirty="0">
              <a:solidFill>
                <a:prstClr val="black"/>
              </a:solidFill>
            </a:endParaRPr>
          </a:p>
        </p:txBody>
      </p:sp>
      <p:sp>
        <p:nvSpPr>
          <p:cNvPr id="7" name="Text 5"/>
          <p:cNvSpPr/>
          <p:nvPr/>
        </p:nvSpPr>
        <p:spPr>
          <a:xfrm>
            <a:off x="4728046" y="2312789"/>
            <a:ext cx="1550566" cy="193849"/>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Planned Capability</a:t>
            </a:r>
            <a:endParaRPr lang="en-US" sz="1219" dirty="0">
              <a:solidFill>
                <a:prstClr val="black"/>
              </a:solidFill>
            </a:endParaRPr>
          </a:p>
        </p:txBody>
      </p:sp>
      <p:sp>
        <p:nvSpPr>
          <p:cNvPr id="8" name="Text 6"/>
          <p:cNvSpPr/>
          <p:nvPr/>
        </p:nvSpPr>
        <p:spPr>
          <a:xfrm>
            <a:off x="4728046" y="2630611"/>
            <a:ext cx="3924598" cy="880616"/>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1100" dirty="0">
                <a:solidFill>
                  <a:srgbClr val="272525"/>
                </a:solidFill>
                <a:ea typeface="Inter" pitchFamily="34" charset="-122"/>
                <a:cs typeface="Inter" pitchFamily="34" charset="-120"/>
              </a:rPr>
              <a:t>Digital signing of institutional and student documents</a:t>
            </a:r>
            <a:endParaRPr lang="en-US" sz="1100" dirty="0">
              <a:solidFill>
                <a:prstClr val="black"/>
              </a:solidFill>
            </a:endParaRPr>
          </a:p>
          <a:p>
            <a:pPr marL="214313" indent="-214313" defTabSz="571500">
              <a:lnSpc>
                <a:spcPts val="1563"/>
              </a:lnSpc>
              <a:buSzPct val="100000"/>
              <a:buFontTx/>
              <a:buChar char="•"/>
            </a:pPr>
            <a:r>
              <a:rPr lang="en-US" sz="1100" dirty="0">
                <a:solidFill>
                  <a:srgbClr val="272525"/>
                </a:solidFill>
                <a:ea typeface="Inter" pitchFamily="34" charset="-122"/>
                <a:cs typeface="Inter" pitchFamily="34" charset="-120"/>
              </a:rPr>
              <a:t>Secure approval workflows within the platform</a:t>
            </a:r>
            <a:endParaRPr lang="en-US" sz="1100" dirty="0">
              <a:solidFill>
                <a:prstClr val="black"/>
              </a:solidFill>
            </a:endParaRPr>
          </a:p>
          <a:p>
            <a:pPr marL="214313" indent="-214313" defTabSz="571500">
              <a:lnSpc>
                <a:spcPts val="1563"/>
              </a:lnSpc>
              <a:buSzPct val="100000"/>
              <a:buFontTx/>
              <a:buChar char="•"/>
            </a:pPr>
            <a:r>
              <a:rPr lang="en-US" sz="1100" dirty="0">
                <a:solidFill>
                  <a:srgbClr val="272525"/>
                </a:solidFill>
                <a:ea typeface="Inter" pitchFamily="34" charset="-122"/>
                <a:cs typeface="Inter" pitchFamily="34" charset="-120"/>
              </a:rPr>
              <a:t>Designed to meet the same compliance and integrity standards as third-party solutions</a:t>
            </a:r>
            <a:endParaRPr lang="en-US" sz="1100" dirty="0">
              <a:solidFill>
                <a:prstClr val="black"/>
              </a:solidFill>
            </a:endParaRPr>
          </a:p>
        </p:txBody>
      </p:sp>
      <p:sp>
        <p:nvSpPr>
          <p:cNvPr id="9" name="Text 7"/>
          <p:cNvSpPr/>
          <p:nvPr/>
        </p:nvSpPr>
        <p:spPr>
          <a:xfrm>
            <a:off x="4763215" y="3635200"/>
            <a:ext cx="3924598"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This capability is planned for delivery as part of the </a:t>
            </a:r>
            <a:r>
              <a:rPr lang="en-US" sz="1200" b="1" dirty="0">
                <a:solidFill>
                  <a:srgbClr val="272525"/>
                </a:solidFill>
                <a:ea typeface="Inter" pitchFamily="34" charset="-122"/>
                <a:cs typeface="Inter" pitchFamily="34" charset="-120"/>
              </a:rPr>
              <a:t>Modernisation Programme</a:t>
            </a:r>
            <a:r>
              <a:rPr lang="en-US" sz="1200" dirty="0">
                <a:solidFill>
                  <a:srgbClr val="272525"/>
                </a:solidFill>
                <a:ea typeface="Inter" pitchFamily="34" charset="-122"/>
                <a:cs typeface="Inter" pitchFamily="34" charset="-120"/>
              </a:rPr>
              <a:t>, with a </a:t>
            </a:r>
            <a:r>
              <a:rPr lang="en-US" sz="1200" b="1" dirty="0">
                <a:solidFill>
                  <a:srgbClr val="272525"/>
                </a:solidFill>
                <a:ea typeface="Inter" pitchFamily="34" charset="-122"/>
                <a:cs typeface="Inter" pitchFamily="34" charset="-120"/>
              </a:rPr>
              <a:t>target release of Q3 2026</a:t>
            </a:r>
            <a:r>
              <a:rPr lang="en-US" sz="1200" dirty="0">
                <a:solidFill>
                  <a:srgbClr val="272525"/>
                </a:solidFill>
                <a:ea typeface="Inter" pitchFamily="34" charset="-122"/>
                <a:cs typeface="Inter" pitchFamily="34" charset="-120"/>
              </a:rPr>
              <a:t>.</a:t>
            </a:r>
            <a:endParaRPr lang="en-US" sz="1200" dirty="0">
              <a:solidFill>
                <a:prstClr val="black"/>
              </a:solidFill>
            </a:endParaRPr>
          </a:p>
        </p:txBody>
      </p:sp>
      <p:sp>
        <p:nvSpPr>
          <p:cNvPr id="11" name="Title 8">
            <a:extLst>
              <a:ext uri="{FF2B5EF4-FFF2-40B4-BE49-F238E27FC236}">
                <a16:creationId xmlns:a16="http://schemas.microsoft.com/office/drawing/2014/main" id="{BCB78097-859E-06AD-8DFC-E578C4D6F1CC}"/>
              </a:ext>
            </a:extLst>
          </p:cNvPr>
          <p:cNvSpPr txBox="1">
            <a:spLocks/>
          </p:cNvSpPr>
          <p:nvPr/>
        </p:nvSpPr>
        <p:spPr>
          <a:xfrm>
            <a:off x="2168086" y="418063"/>
            <a:ext cx="480782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ITS-Native Digital Signature — Alternative Solution</a:t>
            </a:r>
            <a:endParaRPr lang="en-ZA" b="0" dirty="0"/>
          </a:p>
        </p:txBody>
      </p:sp>
      <p:sp>
        <p:nvSpPr>
          <p:cNvPr id="12" name="Rectangle 11">
            <a:extLst>
              <a:ext uri="{FF2B5EF4-FFF2-40B4-BE49-F238E27FC236}">
                <a16:creationId xmlns:a16="http://schemas.microsoft.com/office/drawing/2014/main" id="{B7E4E3DB-1D7A-640A-AF91-AFE8EC58803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722263"/>
            <a:ext cx="8151763" cy="775097"/>
          </a:xfrm>
          <a:prstGeom prst="rect">
            <a:avLst/>
          </a:prstGeom>
          <a:noFill/>
          <a:ln/>
        </p:spPr>
        <p:txBody>
          <a:bodyPr wrap="squar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3" name="Text 1"/>
          <p:cNvSpPr/>
          <p:nvPr/>
        </p:nvSpPr>
        <p:spPr>
          <a:xfrm>
            <a:off x="496119" y="1162423"/>
            <a:ext cx="8151763" cy="396924"/>
          </a:xfrm>
          <a:prstGeom prst="rect">
            <a:avLst/>
          </a:prstGeom>
          <a:noFill/>
          <a:ln/>
        </p:spPr>
        <p:txBody>
          <a:bodyPr wrap="square" lIns="0" tIns="0" rIns="0" bIns="0" rtlCol="0" anchor="t"/>
          <a:lstStyle/>
          <a:p>
            <a:pPr defTabSz="571500">
              <a:lnSpc>
                <a:spcPts val="1563"/>
              </a:lnSpc>
            </a:pPr>
            <a:r>
              <a:rPr lang="en-US" sz="1400" dirty="0">
                <a:solidFill>
                  <a:srgbClr val="272525"/>
                </a:solidFill>
                <a:ea typeface="Inter" pitchFamily="34" charset="-122"/>
                <a:cs typeface="Inter" pitchFamily="34" charset="-120"/>
              </a:rPr>
              <a:t>Development of the </a:t>
            </a:r>
            <a:r>
              <a:rPr lang="en-US" sz="1400" b="1" dirty="0">
                <a:solidFill>
                  <a:srgbClr val="272525"/>
                </a:solidFill>
                <a:ea typeface="Inter" pitchFamily="34" charset="-122"/>
                <a:cs typeface="Inter" pitchFamily="34" charset="-120"/>
              </a:rPr>
              <a:t>Work Integrated Learning (WIL)</a:t>
            </a:r>
            <a:r>
              <a:rPr lang="en-US" sz="1400" dirty="0">
                <a:solidFill>
                  <a:srgbClr val="272525"/>
                </a:solidFill>
                <a:ea typeface="Inter" pitchFamily="34" charset="-122"/>
                <a:cs typeface="Inter" pitchFamily="34" charset="-120"/>
              </a:rPr>
              <a:t> capability continues, with a focus on supporting the full placement lifecycle — from employer engagement through to evidence submission and portfolio tracking.</a:t>
            </a:r>
            <a:endParaRPr lang="en-US" sz="1400" dirty="0">
              <a:solidFill>
                <a:prstClr val="black"/>
              </a:solidFill>
            </a:endParaRPr>
          </a:p>
        </p:txBody>
      </p:sp>
      <p:pic>
        <p:nvPicPr>
          <p:cNvPr id="4" name="Image 0" descr="preencoded.png"/>
          <p:cNvPicPr>
            <a:picLocks noChangeAspect="1"/>
          </p:cNvPicPr>
          <p:nvPr/>
        </p:nvPicPr>
        <p:blipFill>
          <a:blip r:embed="rId3"/>
          <a:stretch>
            <a:fillRect/>
          </a:stretch>
        </p:blipFill>
        <p:spPr>
          <a:xfrm>
            <a:off x="496119" y="1920589"/>
            <a:ext cx="2717229" cy="496119"/>
          </a:xfrm>
          <a:prstGeom prst="rect">
            <a:avLst/>
          </a:prstGeom>
        </p:spPr>
      </p:pic>
      <p:sp>
        <p:nvSpPr>
          <p:cNvPr id="5" name="Text 2"/>
          <p:cNvSpPr/>
          <p:nvPr/>
        </p:nvSpPr>
        <p:spPr>
          <a:xfrm>
            <a:off x="620093" y="2634630"/>
            <a:ext cx="1565672" cy="193849"/>
          </a:xfrm>
          <a:prstGeom prst="rect">
            <a:avLst/>
          </a:prstGeom>
          <a:noFill/>
          <a:ln/>
        </p:spPr>
        <p:txBody>
          <a:bodyPr wrap="none" lIns="0" tIns="0" rIns="0" bIns="0" rtlCol="0" anchor="t"/>
          <a:lstStyle/>
          <a:p>
            <a:pPr defTabSz="571500">
              <a:lnSpc>
                <a:spcPts val="1500"/>
              </a:lnSpc>
            </a:pPr>
            <a:r>
              <a:rPr lang="en-US" sz="1400" b="1" dirty="0">
                <a:solidFill>
                  <a:srgbClr val="272525"/>
                </a:solidFill>
                <a:ea typeface="Inter Bold" pitchFamily="34" charset="-122"/>
                <a:cs typeface="Inter Bold" pitchFamily="34" charset="-120"/>
              </a:rPr>
              <a:t>Interview Workflows</a:t>
            </a:r>
            <a:endParaRPr lang="en-US" sz="1400" dirty="0">
              <a:solidFill>
                <a:prstClr val="black"/>
              </a:solidFill>
            </a:endParaRPr>
          </a:p>
        </p:txBody>
      </p:sp>
      <p:sp>
        <p:nvSpPr>
          <p:cNvPr id="6" name="Text 3"/>
          <p:cNvSpPr/>
          <p:nvPr/>
        </p:nvSpPr>
        <p:spPr>
          <a:xfrm>
            <a:off x="620093" y="2902893"/>
            <a:ext cx="2469282" cy="595387"/>
          </a:xfrm>
          <a:prstGeom prst="rect">
            <a:avLst/>
          </a:prstGeom>
          <a:noFill/>
          <a:ln/>
        </p:spPr>
        <p:txBody>
          <a:bodyPr wrap="square" lIns="0" tIns="0" rIns="0" bIns="0" rtlCol="0" anchor="t"/>
          <a:lstStyle/>
          <a:p>
            <a:pPr defTabSz="571500">
              <a:lnSpc>
                <a:spcPts val="1563"/>
              </a:lnSpc>
            </a:pPr>
            <a:r>
              <a:rPr lang="en-US" sz="1100" dirty="0">
                <a:solidFill>
                  <a:srgbClr val="272525"/>
                </a:solidFill>
                <a:ea typeface="Inter" pitchFamily="34" charset="-122"/>
                <a:cs typeface="Inter" pitchFamily="34" charset="-120"/>
              </a:rPr>
              <a:t>Structured interview scheduling and outcome recording between students and prospective placement employers.</a:t>
            </a:r>
            <a:endParaRPr lang="en-US" sz="1100" dirty="0">
              <a:solidFill>
                <a:prstClr val="black"/>
              </a:solidFill>
            </a:endParaRPr>
          </a:p>
        </p:txBody>
      </p:sp>
      <p:pic>
        <p:nvPicPr>
          <p:cNvPr id="7" name="Image 1" descr="preencoded.png"/>
          <p:cNvPicPr>
            <a:picLocks noChangeAspect="1"/>
          </p:cNvPicPr>
          <p:nvPr/>
        </p:nvPicPr>
        <p:blipFill>
          <a:blip r:embed="rId4"/>
          <a:stretch>
            <a:fillRect/>
          </a:stretch>
        </p:blipFill>
        <p:spPr>
          <a:xfrm>
            <a:off x="3213349" y="1920589"/>
            <a:ext cx="2717229" cy="496119"/>
          </a:xfrm>
          <a:prstGeom prst="rect">
            <a:avLst/>
          </a:prstGeom>
        </p:spPr>
      </p:pic>
      <p:sp>
        <p:nvSpPr>
          <p:cNvPr id="8" name="Text 4"/>
          <p:cNvSpPr/>
          <p:nvPr/>
        </p:nvSpPr>
        <p:spPr>
          <a:xfrm>
            <a:off x="3337322" y="2634630"/>
            <a:ext cx="1813918" cy="193849"/>
          </a:xfrm>
          <a:prstGeom prst="rect">
            <a:avLst/>
          </a:prstGeom>
          <a:noFill/>
          <a:ln/>
        </p:spPr>
        <p:txBody>
          <a:bodyPr wrap="none" lIns="0" tIns="0" rIns="0" bIns="0" rtlCol="0" anchor="t"/>
          <a:lstStyle/>
          <a:p>
            <a:pPr defTabSz="571500">
              <a:lnSpc>
                <a:spcPts val="1500"/>
              </a:lnSpc>
            </a:pPr>
            <a:r>
              <a:rPr lang="en-US" sz="1400" b="1" dirty="0">
                <a:solidFill>
                  <a:srgbClr val="272525"/>
                </a:solidFill>
                <a:ea typeface="Inter Bold" pitchFamily="34" charset="-122"/>
                <a:cs typeface="Inter Bold" pitchFamily="34" charset="-120"/>
              </a:rPr>
              <a:t>Timesheet Submissions</a:t>
            </a:r>
            <a:endParaRPr lang="en-US" sz="1400" dirty="0">
              <a:solidFill>
                <a:prstClr val="black"/>
              </a:solidFill>
            </a:endParaRPr>
          </a:p>
        </p:txBody>
      </p:sp>
      <p:sp>
        <p:nvSpPr>
          <p:cNvPr id="9" name="Text 5"/>
          <p:cNvSpPr/>
          <p:nvPr/>
        </p:nvSpPr>
        <p:spPr>
          <a:xfrm>
            <a:off x="3337322" y="2902893"/>
            <a:ext cx="2469282" cy="595387"/>
          </a:xfrm>
          <a:prstGeom prst="rect">
            <a:avLst/>
          </a:prstGeom>
          <a:noFill/>
          <a:ln/>
        </p:spPr>
        <p:txBody>
          <a:bodyPr wrap="square" lIns="0" tIns="0" rIns="0" bIns="0" rtlCol="0" anchor="t"/>
          <a:lstStyle/>
          <a:p>
            <a:pPr defTabSz="571500">
              <a:lnSpc>
                <a:spcPts val="1563"/>
              </a:lnSpc>
            </a:pPr>
            <a:r>
              <a:rPr lang="en-US" sz="1100" dirty="0">
                <a:solidFill>
                  <a:srgbClr val="272525"/>
                </a:solidFill>
                <a:ea typeface="Inter" pitchFamily="34" charset="-122"/>
                <a:cs typeface="Inter" pitchFamily="34" charset="-120"/>
              </a:rPr>
              <a:t>Digital timesheet capture for students on placement, enabling supervisors to review and approve hours electronically.</a:t>
            </a:r>
            <a:endParaRPr lang="en-US" sz="1100" dirty="0">
              <a:solidFill>
                <a:prstClr val="black"/>
              </a:solidFill>
            </a:endParaRPr>
          </a:p>
        </p:txBody>
      </p:sp>
      <p:pic>
        <p:nvPicPr>
          <p:cNvPr id="10" name="Image 2" descr="preencoded.png"/>
          <p:cNvPicPr>
            <a:picLocks noChangeAspect="1"/>
          </p:cNvPicPr>
          <p:nvPr/>
        </p:nvPicPr>
        <p:blipFill>
          <a:blip r:embed="rId5"/>
          <a:stretch>
            <a:fillRect/>
          </a:stretch>
        </p:blipFill>
        <p:spPr>
          <a:xfrm>
            <a:off x="5930578" y="1920589"/>
            <a:ext cx="2717229" cy="496119"/>
          </a:xfrm>
          <a:prstGeom prst="rect">
            <a:avLst/>
          </a:prstGeom>
        </p:spPr>
      </p:pic>
      <p:sp>
        <p:nvSpPr>
          <p:cNvPr id="11" name="Text 6"/>
          <p:cNvSpPr/>
          <p:nvPr/>
        </p:nvSpPr>
        <p:spPr>
          <a:xfrm>
            <a:off x="6054551" y="2634630"/>
            <a:ext cx="1550566" cy="193849"/>
          </a:xfrm>
          <a:prstGeom prst="rect">
            <a:avLst/>
          </a:prstGeom>
          <a:noFill/>
          <a:ln/>
        </p:spPr>
        <p:txBody>
          <a:bodyPr wrap="none" lIns="0" tIns="0" rIns="0" bIns="0" rtlCol="0" anchor="t"/>
          <a:lstStyle/>
          <a:p>
            <a:pPr defTabSz="571500">
              <a:lnSpc>
                <a:spcPts val="1500"/>
              </a:lnSpc>
            </a:pPr>
            <a:r>
              <a:rPr lang="en-US" sz="1400" b="1" dirty="0">
                <a:solidFill>
                  <a:srgbClr val="272525"/>
                </a:solidFill>
                <a:ea typeface="Inter Bold" pitchFamily="34" charset="-122"/>
                <a:cs typeface="Inter Bold" pitchFamily="34" charset="-120"/>
              </a:rPr>
              <a:t>POE Tracking</a:t>
            </a:r>
            <a:endParaRPr lang="en-US" sz="1400" dirty="0">
              <a:solidFill>
                <a:prstClr val="black"/>
              </a:solidFill>
            </a:endParaRPr>
          </a:p>
        </p:txBody>
      </p:sp>
      <p:sp>
        <p:nvSpPr>
          <p:cNvPr id="12" name="Text 7"/>
          <p:cNvSpPr/>
          <p:nvPr/>
        </p:nvSpPr>
        <p:spPr>
          <a:xfrm>
            <a:off x="6054552" y="2902893"/>
            <a:ext cx="2469282" cy="595387"/>
          </a:xfrm>
          <a:prstGeom prst="rect">
            <a:avLst/>
          </a:prstGeom>
          <a:noFill/>
          <a:ln/>
        </p:spPr>
        <p:txBody>
          <a:bodyPr wrap="square" lIns="0" tIns="0" rIns="0" bIns="0" rtlCol="0" anchor="t"/>
          <a:lstStyle/>
          <a:p>
            <a:pPr defTabSz="571500">
              <a:lnSpc>
                <a:spcPts val="1563"/>
              </a:lnSpc>
            </a:pPr>
            <a:r>
              <a:rPr lang="en-US" sz="1100" dirty="0">
                <a:solidFill>
                  <a:srgbClr val="272525"/>
                </a:solidFill>
                <a:ea typeface="Inter" pitchFamily="34" charset="-122"/>
                <a:cs typeface="Inter" pitchFamily="34" charset="-120"/>
              </a:rPr>
              <a:t>Portfolio of Evidence (POE) tracking to support the collection, review, and sign-off of student workplace evidence.</a:t>
            </a:r>
            <a:endParaRPr lang="en-US" sz="1100" dirty="0">
              <a:solidFill>
                <a:prstClr val="black"/>
              </a:solidFill>
            </a:endParaRPr>
          </a:p>
        </p:txBody>
      </p:sp>
      <p:sp>
        <p:nvSpPr>
          <p:cNvPr id="13" name="Text 8"/>
          <p:cNvSpPr/>
          <p:nvPr/>
        </p:nvSpPr>
        <p:spPr>
          <a:xfrm>
            <a:off x="496119" y="3786003"/>
            <a:ext cx="8151763" cy="396924"/>
          </a:xfrm>
          <a:prstGeom prst="rect">
            <a:avLst/>
          </a:prstGeom>
          <a:noFill/>
          <a:ln/>
        </p:spPr>
        <p:txBody>
          <a:bodyPr wrap="square" lIns="0" tIns="0" rIns="0" bIns="0" rtlCol="0" anchor="t"/>
          <a:lstStyle/>
          <a:p>
            <a:pPr defTabSz="571500">
              <a:lnSpc>
                <a:spcPts val="1563"/>
              </a:lnSpc>
            </a:pPr>
            <a:r>
              <a:rPr lang="en-US" sz="1400" dirty="0">
                <a:solidFill>
                  <a:srgbClr val="272525"/>
                </a:solidFill>
                <a:ea typeface="Inter" pitchFamily="34" charset="-122"/>
                <a:cs typeface="Inter" pitchFamily="34" charset="-120"/>
              </a:rPr>
              <a:t>These enhancements will </a:t>
            </a:r>
            <a:r>
              <a:rPr lang="en-US" sz="1400" b="1" dirty="0">
                <a:solidFill>
                  <a:srgbClr val="272525"/>
                </a:solidFill>
                <a:ea typeface="Inter" pitchFamily="34" charset="-122"/>
                <a:cs typeface="Inter" pitchFamily="34" charset="-120"/>
              </a:rPr>
              <a:t>strengthen employer engagement</a:t>
            </a:r>
            <a:r>
              <a:rPr lang="en-US" sz="1400" dirty="0">
                <a:solidFill>
                  <a:srgbClr val="272525"/>
                </a:solidFill>
                <a:ea typeface="Inter" pitchFamily="34" charset="-122"/>
                <a:cs typeface="Inter" pitchFamily="34" charset="-120"/>
              </a:rPr>
              <a:t> and provide institutions with a more complete view of the student placement experience — from initial matching through to competency verification.</a:t>
            </a:r>
            <a:endParaRPr lang="en-US" sz="1400" dirty="0">
              <a:solidFill>
                <a:prstClr val="black"/>
              </a:solidFill>
            </a:endParaRPr>
          </a:p>
        </p:txBody>
      </p:sp>
      <p:sp>
        <p:nvSpPr>
          <p:cNvPr id="15" name="Title 8">
            <a:extLst>
              <a:ext uri="{FF2B5EF4-FFF2-40B4-BE49-F238E27FC236}">
                <a16:creationId xmlns:a16="http://schemas.microsoft.com/office/drawing/2014/main" id="{67737428-74E8-FED1-7A6B-FB0826D48BF3}"/>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Work Integrated Learning — Upcoming Enhancements</a:t>
            </a:r>
            <a:endParaRPr lang="en-ZA" b="0" dirty="0"/>
          </a:p>
        </p:txBody>
      </p:sp>
      <p:sp>
        <p:nvSpPr>
          <p:cNvPr id="16" name="Rectangle 15">
            <a:extLst>
              <a:ext uri="{FF2B5EF4-FFF2-40B4-BE49-F238E27FC236}">
                <a16:creationId xmlns:a16="http://schemas.microsoft.com/office/drawing/2014/main" id="{C2FC26A7-A3DE-3780-8EA7-07FA89BDE6E5}"/>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496119" y="1057721"/>
            <a:ext cx="6847880" cy="387549"/>
          </a:xfrm>
          <a:prstGeom prst="rect">
            <a:avLst/>
          </a:prstGeom>
          <a:noFill/>
          <a:ln/>
        </p:spPr>
        <p:txBody>
          <a:bodyPr wrap="none" lIns="0" tIns="0" rIns="0" bIns="0" rtlCol="0" anchor="t"/>
          <a:lstStyle/>
          <a:p>
            <a:pPr defTabSz="571500">
              <a:lnSpc>
                <a:spcPts val="3031"/>
              </a:lnSpc>
            </a:pPr>
            <a:endParaRPr lang="en-US" sz="2438" dirty="0">
              <a:solidFill>
                <a:prstClr val="black"/>
              </a:solidFill>
            </a:endParaRPr>
          </a:p>
        </p:txBody>
      </p:sp>
      <p:sp>
        <p:nvSpPr>
          <p:cNvPr id="3" name="Text 1"/>
          <p:cNvSpPr/>
          <p:nvPr/>
        </p:nvSpPr>
        <p:spPr>
          <a:xfrm>
            <a:off x="496119" y="1085553"/>
            <a:ext cx="8151763"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We are progressing several key platform enhancements aimed at strengthening student lifecycle management and institutional digital workflows across three strategic areas.</a:t>
            </a:r>
            <a:endParaRPr lang="en-US" sz="1200" dirty="0">
              <a:solidFill>
                <a:prstClr val="black"/>
              </a:solidFill>
            </a:endParaRPr>
          </a:p>
        </p:txBody>
      </p:sp>
      <p:sp>
        <p:nvSpPr>
          <p:cNvPr id="4" name="Shape 2"/>
          <p:cNvSpPr/>
          <p:nvPr/>
        </p:nvSpPr>
        <p:spPr>
          <a:xfrm>
            <a:off x="496119" y="1828345"/>
            <a:ext cx="2634556" cy="1324347"/>
          </a:xfrm>
          <a:prstGeom prst="roundRect">
            <a:avLst>
              <a:gd name="adj" fmla="val 3934"/>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5" name="Text 3"/>
          <p:cNvSpPr/>
          <p:nvPr/>
        </p:nvSpPr>
        <p:spPr>
          <a:xfrm>
            <a:off x="624855" y="1957081"/>
            <a:ext cx="1931491"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PACE &amp; Learner Profile</a:t>
            </a:r>
            <a:endParaRPr lang="en-US" sz="1219" dirty="0">
              <a:solidFill>
                <a:prstClr val="black"/>
              </a:solidFill>
            </a:endParaRPr>
          </a:p>
        </p:txBody>
      </p:sp>
      <p:sp>
        <p:nvSpPr>
          <p:cNvPr id="6" name="Text 4"/>
          <p:cNvSpPr/>
          <p:nvPr/>
        </p:nvSpPr>
        <p:spPr>
          <a:xfrm>
            <a:off x="624855" y="2230106"/>
            <a:ext cx="2377083"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Integration developed and in testing. Retrieves third-party assessment data to build comprehensive learner profiles.</a:t>
            </a:r>
            <a:endParaRPr lang="en-US" sz="969" dirty="0">
              <a:solidFill>
                <a:prstClr val="black"/>
              </a:solidFill>
            </a:endParaRPr>
          </a:p>
        </p:txBody>
      </p:sp>
      <p:sp>
        <p:nvSpPr>
          <p:cNvPr id="7" name="Shape 5"/>
          <p:cNvSpPr/>
          <p:nvPr/>
        </p:nvSpPr>
        <p:spPr>
          <a:xfrm>
            <a:off x="3254648" y="1828345"/>
            <a:ext cx="2634630" cy="1324347"/>
          </a:xfrm>
          <a:prstGeom prst="roundRect">
            <a:avLst>
              <a:gd name="adj" fmla="val 3934"/>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8" name="Text 6"/>
          <p:cNvSpPr/>
          <p:nvPr/>
        </p:nvSpPr>
        <p:spPr>
          <a:xfrm>
            <a:off x="3383385" y="1957081"/>
            <a:ext cx="2157338"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Work Integrated Learning</a:t>
            </a:r>
            <a:endParaRPr lang="en-US" sz="1219" dirty="0">
              <a:solidFill>
                <a:prstClr val="black"/>
              </a:solidFill>
            </a:endParaRPr>
          </a:p>
        </p:txBody>
      </p:sp>
      <p:sp>
        <p:nvSpPr>
          <p:cNvPr id="9" name="Text 7"/>
          <p:cNvSpPr/>
          <p:nvPr/>
        </p:nvSpPr>
        <p:spPr>
          <a:xfrm>
            <a:off x="3383384" y="2230106"/>
            <a:ext cx="2377158" cy="595387"/>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Continued WIL enhancements including interview workflows, timesheet submissions, and POE tracking.</a:t>
            </a:r>
            <a:endParaRPr lang="en-US" sz="969" dirty="0">
              <a:solidFill>
                <a:prstClr val="black"/>
              </a:solidFill>
            </a:endParaRPr>
          </a:p>
        </p:txBody>
      </p:sp>
      <p:sp>
        <p:nvSpPr>
          <p:cNvPr id="10" name="Shape 8"/>
          <p:cNvSpPr/>
          <p:nvPr/>
        </p:nvSpPr>
        <p:spPr>
          <a:xfrm>
            <a:off x="6013252" y="1828345"/>
            <a:ext cx="2634556" cy="1324347"/>
          </a:xfrm>
          <a:prstGeom prst="roundRect">
            <a:avLst>
              <a:gd name="adj" fmla="val 3934"/>
            </a:avLst>
          </a:prstGeom>
          <a:solidFill>
            <a:srgbClr val="DADBF1"/>
          </a:solidFill>
          <a:ln w="7620">
            <a:solidFill>
              <a:srgbClr val="C0C1D7"/>
            </a:solidFill>
            <a:prstDash val="solid"/>
          </a:ln>
        </p:spPr>
        <p:txBody>
          <a:bodyPr/>
          <a:lstStyle/>
          <a:p>
            <a:pPr defTabSz="571500"/>
            <a:endParaRPr lang="en-ZA" sz="1125">
              <a:solidFill>
                <a:prstClr val="black"/>
              </a:solidFill>
            </a:endParaRPr>
          </a:p>
        </p:txBody>
      </p:sp>
      <p:sp>
        <p:nvSpPr>
          <p:cNvPr id="11" name="Text 9"/>
          <p:cNvSpPr/>
          <p:nvPr/>
        </p:nvSpPr>
        <p:spPr>
          <a:xfrm>
            <a:off x="6141988" y="1957081"/>
            <a:ext cx="1569541" cy="198611"/>
          </a:xfrm>
          <a:prstGeom prst="rect">
            <a:avLst/>
          </a:prstGeom>
          <a:noFill/>
          <a:ln/>
        </p:spPr>
        <p:txBody>
          <a:bodyPr wrap="none" lIns="0" tIns="0" rIns="0" bIns="0" rtlCol="0" anchor="t"/>
          <a:lstStyle/>
          <a:p>
            <a:pPr defTabSz="571500">
              <a:lnSpc>
                <a:spcPts val="1500"/>
              </a:lnSpc>
            </a:pPr>
            <a:r>
              <a:rPr lang="en-US" sz="1219" b="1" dirty="0">
                <a:solidFill>
                  <a:srgbClr val="000000"/>
                </a:solidFill>
                <a:ea typeface="Inter Bold" pitchFamily="34" charset="-122"/>
                <a:cs typeface="Inter Bold" pitchFamily="34" charset="-120"/>
              </a:rPr>
              <a:t>✍️</a:t>
            </a:r>
            <a:r>
              <a:rPr lang="en-US" sz="1219" b="1" dirty="0">
                <a:solidFill>
                  <a:srgbClr val="272525"/>
                </a:solidFill>
                <a:ea typeface="Inter Bold" pitchFamily="34" charset="-122"/>
                <a:cs typeface="Inter Bold" pitchFamily="34" charset="-120"/>
              </a:rPr>
              <a:t> Digital Signatures</a:t>
            </a:r>
            <a:endParaRPr lang="en-US" sz="1219" dirty="0">
              <a:solidFill>
                <a:prstClr val="black"/>
              </a:solidFill>
            </a:endParaRPr>
          </a:p>
        </p:txBody>
      </p:sp>
      <p:sp>
        <p:nvSpPr>
          <p:cNvPr id="12" name="Text 10"/>
          <p:cNvSpPr/>
          <p:nvPr/>
        </p:nvSpPr>
        <p:spPr>
          <a:xfrm>
            <a:off x="6141989" y="2230107"/>
            <a:ext cx="2377083" cy="793849"/>
          </a:xfrm>
          <a:prstGeom prst="rect">
            <a:avLst/>
          </a:prstGeom>
          <a:noFill/>
          <a:ln/>
        </p:spPr>
        <p:txBody>
          <a:bodyPr wrap="square" lIns="0" tIns="0" rIns="0" bIns="0" rtlCol="0" anchor="t"/>
          <a:lstStyle/>
          <a:p>
            <a:pPr defTabSz="571500">
              <a:lnSpc>
                <a:spcPts val="1563"/>
              </a:lnSpc>
            </a:pPr>
            <a:r>
              <a:rPr lang="en-US" sz="969" dirty="0">
                <a:solidFill>
                  <a:srgbClr val="272525"/>
                </a:solidFill>
                <a:ea typeface="Inter" pitchFamily="34" charset="-122"/>
                <a:cs typeface="Inter" pitchFamily="34" charset="-120"/>
              </a:rPr>
              <a:t>Exploring Adobe integration and an ITS-native solution aligned to the Modernisation Programme — target Q3 2026.</a:t>
            </a:r>
            <a:endParaRPr lang="en-US" sz="969" dirty="0">
              <a:solidFill>
                <a:prstClr val="black"/>
              </a:solidFill>
            </a:endParaRPr>
          </a:p>
        </p:txBody>
      </p:sp>
      <p:sp>
        <p:nvSpPr>
          <p:cNvPr id="13" name="Text 11"/>
          <p:cNvSpPr/>
          <p:nvPr/>
        </p:nvSpPr>
        <p:spPr>
          <a:xfrm>
            <a:off x="496119" y="3452730"/>
            <a:ext cx="8151763" cy="396924"/>
          </a:xfrm>
          <a:prstGeom prst="rect">
            <a:avLst/>
          </a:prstGeom>
          <a:noFill/>
          <a:ln/>
        </p:spPr>
        <p:txBody>
          <a:bodyPr wrap="square" lIns="0" tIns="0" rIns="0" bIns="0" rtlCol="0" anchor="t"/>
          <a:lstStyle/>
          <a:p>
            <a:pPr defTabSz="571500">
              <a:lnSpc>
                <a:spcPts val="1563"/>
              </a:lnSpc>
            </a:pPr>
            <a:r>
              <a:rPr lang="en-US" sz="1200" dirty="0">
                <a:solidFill>
                  <a:srgbClr val="272525"/>
                </a:solidFill>
                <a:ea typeface="Inter" pitchFamily="34" charset="-122"/>
                <a:cs typeface="Inter" pitchFamily="34" charset="-120"/>
              </a:rPr>
              <a:t>Together, these developments strengthen the platform's ability to support </a:t>
            </a:r>
            <a:r>
              <a:rPr lang="en-US" sz="1200" b="1" dirty="0">
                <a:solidFill>
                  <a:srgbClr val="272525"/>
                </a:solidFill>
                <a:ea typeface="Inter" pitchFamily="34" charset="-122"/>
                <a:cs typeface="Inter" pitchFamily="34" charset="-120"/>
              </a:rPr>
              <a:t>data-driven decision making, digital workflows, and improved student success outcomes.</a:t>
            </a:r>
            <a:endParaRPr lang="en-US" sz="1200" dirty="0">
              <a:solidFill>
                <a:prstClr val="black"/>
              </a:solidFill>
            </a:endParaRPr>
          </a:p>
        </p:txBody>
      </p:sp>
      <p:sp>
        <p:nvSpPr>
          <p:cNvPr id="15" name="Title 8">
            <a:extLst>
              <a:ext uri="{FF2B5EF4-FFF2-40B4-BE49-F238E27FC236}">
                <a16:creationId xmlns:a16="http://schemas.microsoft.com/office/drawing/2014/main" id="{798BB06B-E01B-F5A3-9757-F104B999ED53}"/>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Current Enhancements &amp; Development Focus</a:t>
            </a:r>
            <a:endParaRPr lang="en-ZA" b="0" dirty="0"/>
          </a:p>
        </p:txBody>
      </p:sp>
      <p:sp>
        <p:nvSpPr>
          <p:cNvPr id="16" name="Rectangle 15">
            <a:extLst>
              <a:ext uri="{FF2B5EF4-FFF2-40B4-BE49-F238E27FC236}">
                <a16:creationId xmlns:a16="http://schemas.microsoft.com/office/drawing/2014/main" id="{AE9E83C2-DF15-6D0B-045B-BFD50EB2AF8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2944" b="15549"/>
          <a:stretch>
            <a:fillRect/>
          </a:stretch>
        </p:blipFill>
        <p:spPr>
          <a:xfrm>
            <a:off x="0" y="858689"/>
            <a:ext cx="3429000" cy="3678025"/>
          </a:xfrm>
          <a:prstGeom prst="rect">
            <a:avLst/>
          </a:prstGeom>
        </p:spPr>
      </p:pic>
      <p:sp>
        <p:nvSpPr>
          <p:cNvPr id="3" name="Text 0"/>
          <p:cNvSpPr/>
          <p:nvPr/>
        </p:nvSpPr>
        <p:spPr>
          <a:xfrm>
            <a:off x="3782244" y="899815"/>
            <a:ext cx="3075459" cy="275928"/>
          </a:xfrm>
          <a:prstGeom prst="rect">
            <a:avLst/>
          </a:prstGeom>
          <a:noFill/>
          <a:ln/>
        </p:spPr>
        <p:txBody>
          <a:bodyPr wrap="none" lIns="0" tIns="0" rIns="0" bIns="0" rtlCol="0" anchor="t"/>
          <a:lstStyle/>
          <a:p>
            <a:pPr defTabSz="571500">
              <a:lnSpc>
                <a:spcPts val="2156"/>
              </a:lnSpc>
            </a:pPr>
            <a:endParaRPr lang="en-US" sz="1719" dirty="0">
              <a:solidFill>
                <a:prstClr val="black"/>
              </a:solidFill>
              <a:latin typeface="Calibri" panose="020F0502020204030204"/>
            </a:endParaRPr>
          </a:p>
        </p:txBody>
      </p:sp>
      <p:sp>
        <p:nvSpPr>
          <p:cNvPr id="4" name="Text 1"/>
          <p:cNvSpPr/>
          <p:nvPr/>
        </p:nvSpPr>
        <p:spPr>
          <a:xfrm>
            <a:off x="3782243" y="1162609"/>
            <a:ext cx="5008513" cy="241846"/>
          </a:xfrm>
          <a:prstGeom prst="rect">
            <a:avLst/>
          </a:prstGeom>
          <a:noFill/>
          <a:ln/>
        </p:spPr>
        <p:txBody>
          <a:bodyPr wrap="square" lIns="0" tIns="0" rIns="0" bIns="0" rtlCol="0" anchor="t"/>
          <a:lstStyle/>
          <a:p>
            <a:pPr defTabSz="571500">
              <a:lnSpc>
                <a:spcPts val="938"/>
              </a:lnSpc>
            </a:pPr>
            <a:r>
              <a:rPr lang="en-US" sz="1000" dirty="0">
                <a:solidFill>
                  <a:schemeClr val="accent6">
                    <a:lumMod val="50000"/>
                  </a:schemeClr>
                </a:solidFill>
                <a:ea typeface="Inter" pitchFamily="34" charset="-122"/>
                <a:cs typeface="Inter" pitchFamily="34" charset="-120"/>
              </a:rPr>
              <a:t>These three capability streams represent the current development focus of the platform — each contributing to a more connected, data-informed, and digitally-enabled institutional environment.</a:t>
            </a:r>
            <a:endParaRPr lang="en-US" sz="1000" dirty="0">
              <a:solidFill>
                <a:schemeClr val="accent6">
                  <a:lumMod val="50000"/>
                </a:schemeClr>
              </a:solidFill>
            </a:endParaRPr>
          </a:p>
        </p:txBody>
      </p:sp>
      <p:sp>
        <p:nvSpPr>
          <p:cNvPr id="5" name="Shape 2"/>
          <p:cNvSpPr/>
          <p:nvPr/>
        </p:nvSpPr>
        <p:spPr>
          <a:xfrm>
            <a:off x="3881586" y="1582564"/>
            <a:ext cx="9525" cy="2167756"/>
          </a:xfrm>
          <a:prstGeom prst="roundRect">
            <a:avLst>
              <a:gd name="adj" fmla="val 389410"/>
            </a:avLst>
          </a:prstGeom>
          <a:solidFill>
            <a:srgbClr val="C0C1D7"/>
          </a:solidFill>
          <a:ln/>
        </p:spPr>
        <p:txBody>
          <a:bodyPr/>
          <a:lstStyle/>
          <a:p>
            <a:pPr defTabSz="571500"/>
            <a:endParaRPr lang="en-ZA" sz="1200">
              <a:solidFill>
                <a:schemeClr val="accent6">
                  <a:lumMod val="50000"/>
                </a:schemeClr>
              </a:solidFill>
            </a:endParaRPr>
          </a:p>
        </p:txBody>
      </p:sp>
      <p:sp>
        <p:nvSpPr>
          <p:cNvPr id="6" name="Shape 3"/>
          <p:cNvSpPr/>
          <p:nvPr/>
        </p:nvSpPr>
        <p:spPr>
          <a:xfrm>
            <a:off x="3971404" y="1677144"/>
            <a:ext cx="264914" cy="9525"/>
          </a:xfrm>
          <a:prstGeom prst="roundRect">
            <a:avLst>
              <a:gd name="adj" fmla="val 389410"/>
            </a:avLst>
          </a:prstGeom>
          <a:solidFill>
            <a:srgbClr val="C0C1D7"/>
          </a:solidFill>
          <a:ln/>
        </p:spPr>
        <p:txBody>
          <a:bodyPr/>
          <a:lstStyle/>
          <a:p>
            <a:pPr defTabSz="571500"/>
            <a:endParaRPr lang="en-ZA" sz="1200">
              <a:solidFill>
                <a:schemeClr val="accent6">
                  <a:lumMod val="50000"/>
                </a:schemeClr>
              </a:solidFill>
            </a:endParaRPr>
          </a:p>
        </p:txBody>
      </p:sp>
      <p:sp>
        <p:nvSpPr>
          <p:cNvPr id="7" name="Shape 4"/>
          <p:cNvSpPr/>
          <p:nvPr/>
        </p:nvSpPr>
        <p:spPr>
          <a:xfrm>
            <a:off x="3782244" y="1582564"/>
            <a:ext cx="198686" cy="198686"/>
          </a:xfrm>
          <a:prstGeom prst="roundRect">
            <a:avLst>
              <a:gd name="adj" fmla="val 18668"/>
            </a:avLst>
          </a:prstGeom>
          <a:solidFill>
            <a:srgbClr val="DADBF1"/>
          </a:solidFill>
          <a:ln w="7620">
            <a:solidFill>
              <a:srgbClr val="C0C1D7"/>
            </a:solidFill>
            <a:prstDash val="solid"/>
          </a:ln>
        </p:spPr>
        <p:txBody>
          <a:bodyPr/>
          <a:lstStyle/>
          <a:p>
            <a:pPr defTabSz="571500"/>
            <a:endParaRPr lang="en-ZA" sz="1200">
              <a:solidFill>
                <a:schemeClr val="accent6">
                  <a:lumMod val="50000"/>
                </a:schemeClr>
              </a:solidFill>
            </a:endParaRPr>
          </a:p>
        </p:txBody>
      </p:sp>
      <p:sp>
        <p:nvSpPr>
          <p:cNvPr id="8" name="Text 5"/>
          <p:cNvSpPr/>
          <p:nvPr/>
        </p:nvSpPr>
        <p:spPr>
          <a:xfrm>
            <a:off x="3815358" y="1599121"/>
            <a:ext cx="132457" cy="165571"/>
          </a:xfrm>
          <a:prstGeom prst="rect">
            <a:avLst/>
          </a:prstGeom>
          <a:noFill/>
          <a:ln/>
        </p:spPr>
        <p:txBody>
          <a:bodyPr wrap="none" lIns="0" tIns="0" rIns="0" bIns="0" rtlCol="0" anchor="t"/>
          <a:lstStyle/>
          <a:p>
            <a:pPr algn="ctr" defTabSz="571500">
              <a:lnSpc>
                <a:spcPts val="1031"/>
              </a:lnSpc>
            </a:pPr>
            <a:r>
              <a:rPr lang="en-US" sz="1050" b="1" dirty="0">
                <a:solidFill>
                  <a:schemeClr val="accent6">
                    <a:lumMod val="50000"/>
                  </a:schemeClr>
                </a:solidFill>
                <a:ea typeface="Inter Bold" pitchFamily="34" charset="-122"/>
                <a:cs typeface="Inter Bold" pitchFamily="34" charset="-120"/>
              </a:rPr>
              <a:t>1</a:t>
            </a:r>
            <a:endParaRPr lang="en-US" sz="1050" dirty="0">
              <a:solidFill>
                <a:schemeClr val="accent6">
                  <a:lumMod val="50000"/>
                </a:schemeClr>
              </a:solidFill>
            </a:endParaRPr>
          </a:p>
        </p:txBody>
      </p:sp>
      <p:sp>
        <p:nvSpPr>
          <p:cNvPr id="9" name="Text 6"/>
          <p:cNvSpPr/>
          <p:nvPr/>
        </p:nvSpPr>
        <p:spPr>
          <a:xfrm>
            <a:off x="4323085" y="1612851"/>
            <a:ext cx="1103858" cy="137889"/>
          </a:xfrm>
          <a:prstGeom prst="rect">
            <a:avLst/>
          </a:prstGeom>
          <a:noFill/>
          <a:ln/>
        </p:spPr>
        <p:txBody>
          <a:bodyPr wrap="none" lIns="0" tIns="0" rIns="0" bIns="0" rtlCol="0" anchor="t"/>
          <a:lstStyle/>
          <a:p>
            <a:pPr defTabSz="571500">
              <a:lnSpc>
                <a:spcPts val="1063"/>
              </a:lnSpc>
            </a:pPr>
            <a:r>
              <a:rPr lang="en-US" sz="900" b="1" dirty="0">
                <a:solidFill>
                  <a:schemeClr val="accent6">
                    <a:lumMod val="50000"/>
                  </a:schemeClr>
                </a:solidFill>
                <a:ea typeface="Inter Bold" pitchFamily="34" charset="-122"/>
                <a:cs typeface="Inter Bold" pitchFamily="34" charset="-120"/>
              </a:rPr>
              <a:t>Now — In Testing</a:t>
            </a:r>
            <a:endParaRPr lang="en-US" sz="900" dirty="0">
              <a:solidFill>
                <a:schemeClr val="accent6">
                  <a:lumMod val="50000"/>
                </a:schemeClr>
              </a:solidFill>
            </a:endParaRPr>
          </a:p>
        </p:txBody>
      </p:sp>
      <p:sp>
        <p:nvSpPr>
          <p:cNvPr id="10" name="Text 7"/>
          <p:cNvSpPr/>
          <p:nvPr/>
        </p:nvSpPr>
        <p:spPr>
          <a:xfrm>
            <a:off x="4323085" y="1788393"/>
            <a:ext cx="4467671" cy="241846"/>
          </a:xfrm>
          <a:prstGeom prst="rect">
            <a:avLst/>
          </a:prstGeom>
          <a:noFill/>
          <a:ln/>
        </p:spPr>
        <p:txBody>
          <a:bodyPr wrap="square" lIns="0" tIns="0" rIns="0" bIns="0" rtlCol="0" anchor="t"/>
          <a:lstStyle/>
          <a:p>
            <a:pPr defTabSz="571500">
              <a:lnSpc>
                <a:spcPts val="938"/>
              </a:lnSpc>
            </a:pPr>
            <a:r>
              <a:rPr lang="en-US" sz="800" b="1" dirty="0">
                <a:solidFill>
                  <a:schemeClr val="accent6">
                    <a:lumMod val="50000"/>
                  </a:schemeClr>
                </a:solidFill>
                <a:ea typeface="Inter" pitchFamily="34" charset="-122"/>
                <a:cs typeface="Inter" pitchFamily="34" charset="-120"/>
              </a:rPr>
              <a:t>Learner Profile &amp; PACE Integration</a:t>
            </a:r>
            <a:r>
              <a:rPr lang="en-US" sz="800" dirty="0">
                <a:solidFill>
                  <a:schemeClr val="accent6">
                    <a:lumMod val="50000"/>
                  </a:schemeClr>
                </a:solidFill>
                <a:ea typeface="Inter" pitchFamily="34" charset="-122"/>
                <a:cs typeface="Inter" pitchFamily="34" charset="-120"/>
              </a:rPr>
              <a:t>Development complete. System testing underway ahead of client activation.</a:t>
            </a:r>
            <a:endParaRPr lang="en-US" sz="800" dirty="0">
              <a:solidFill>
                <a:schemeClr val="accent6">
                  <a:lumMod val="50000"/>
                </a:schemeClr>
              </a:solidFill>
            </a:endParaRPr>
          </a:p>
        </p:txBody>
      </p:sp>
      <p:sp>
        <p:nvSpPr>
          <p:cNvPr id="11" name="Shape 8"/>
          <p:cNvSpPr/>
          <p:nvPr/>
        </p:nvSpPr>
        <p:spPr>
          <a:xfrm>
            <a:off x="3971404" y="2250504"/>
            <a:ext cx="264914" cy="9525"/>
          </a:xfrm>
          <a:prstGeom prst="roundRect">
            <a:avLst>
              <a:gd name="adj" fmla="val 389410"/>
            </a:avLst>
          </a:prstGeom>
          <a:solidFill>
            <a:srgbClr val="C0C1D7"/>
          </a:solidFill>
          <a:ln/>
        </p:spPr>
        <p:txBody>
          <a:bodyPr/>
          <a:lstStyle/>
          <a:p>
            <a:pPr defTabSz="571500"/>
            <a:endParaRPr lang="en-ZA" sz="1200">
              <a:solidFill>
                <a:schemeClr val="accent6">
                  <a:lumMod val="50000"/>
                </a:schemeClr>
              </a:solidFill>
            </a:endParaRPr>
          </a:p>
        </p:txBody>
      </p:sp>
      <p:sp>
        <p:nvSpPr>
          <p:cNvPr id="12" name="Shape 9"/>
          <p:cNvSpPr/>
          <p:nvPr/>
        </p:nvSpPr>
        <p:spPr>
          <a:xfrm>
            <a:off x="3782244" y="2155924"/>
            <a:ext cx="198686" cy="198686"/>
          </a:xfrm>
          <a:prstGeom prst="roundRect">
            <a:avLst>
              <a:gd name="adj" fmla="val 18668"/>
            </a:avLst>
          </a:prstGeom>
          <a:solidFill>
            <a:srgbClr val="DADBF1"/>
          </a:solidFill>
          <a:ln w="7620">
            <a:solidFill>
              <a:srgbClr val="C0C1D7"/>
            </a:solidFill>
            <a:prstDash val="solid"/>
          </a:ln>
        </p:spPr>
        <p:txBody>
          <a:bodyPr/>
          <a:lstStyle/>
          <a:p>
            <a:pPr defTabSz="571500"/>
            <a:endParaRPr lang="en-ZA" sz="1200">
              <a:solidFill>
                <a:schemeClr val="accent6">
                  <a:lumMod val="50000"/>
                </a:schemeClr>
              </a:solidFill>
            </a:endParaRPr>
          </a:p>
        </p:txBody>
      </p:sp>
      <p:sp>
        <p:nvSpPr>
          <p:cNvPr id="13" name="Text 10"/>
          <p:cNvSpPr/>
          <p:nvPr/>
        </p:nvSpPr>
        <p:spPr>
          <a:xfrm>
            <a:off x="3815358" y="2172481"/>
            <a:ext cx="132457" cy="165571"/>
          </a:xfrm>
          <a:prstGeom prst="rect">
            <a:avLst/>
          </a:prstGeom>
          <a:noFill/>
          <a:ln/>
        </p:spPr>
        <p:txBody>
          <a:bodyPr wrap="none" lIns="0" tIns="0" rIns="0" bIns="0" rtlCol="0" anchor="t"/>
          <a:lstStyle/>
          <a:p>
            <a:pPr algn="ctr" defTabSz="571500">
              <a:lnSpc>
                <a:spcPts val="1031"/>
              </a:lnSpc>
            </a:pPr>
            <a:r>
              <a:rPr lang="en-US" sz="1050" b="1" dirty="0">
                <a:solidFill>
                  <a:schemeClr val="accent6">
                    <a:lumMod val="50000"/>
                  </a:schemeClr>
                </a:solidFill>
                <a:ea typeface="Inter Bold" pitchFamily="34" charset="-122"/>
                <a:cs typeface="Inter Bold" pitchFamily="34" charset="-120"/>
              </a:rPr>
              <a:t>2</a:t>
            </a:r>
            <a:endParaRPr lang="en-US" sz="1050" dirty="0">
              <a:solidFill>
                <a:schemeClr val="accent6">
                  <a:lumMod val="50000"/>
                </a:schemeClr>
              </a:solidFill>
            </a:endParaRPr>
          </a:p>
        </p:txBody>
      </p:sp>
      <p:sp>
        <p:nvSpPr>
          <p:cNvPr id="14" name="Text 11"/>
          <p:cNvSpPr/>
          <p:nvPr/>
        </p:nvSpPr>
        <p:spPr>
          <a:xfrm>
            <a:off x="4323085" y="2186211"/>
            <a:ext cx="1103858" cy="137889"/>
          </a:xfrm>
          <a:prstGeom prst="rect">
            <a:avLst/>
          </a:prstGeom>
          <a:noFill/>
          <a:ln/>
        </p:spPr>
        <p:txBody>
          <a:bodyPr wrap="none" lIns="0" tIns="0" rIns="0" bIns="0" rtlCol="0" anchor="t"/>
          <a:lstStyle/>
          <a:p>
            <a:pPr defTabSz="571500">
              <a:lnSpc>
                <a:spcPts val="1063"/>
              </a:lnSpc>
            </a:pPr>
            <a:r>
              <a:rPr lang="en-US" sz="900" b="1" dirty="0">
                <a:solidFill>
                  <a:schemeClr val="accent6">
                    <a:lumMod val="50000"/>
                  </a:schemeClr>
                </a:solidFill>
                <a:ea typeface="Inter Bold" pitchFamily="34" charset="-122"/>
                <a:cs typeface="Inter Bold" pitchFamily="34" charset="-120"/>
              </a:rPr>
              <a:t>Ongoing</a:t>
            </a:r>
            <a:endParaRPr lang="en-US" sz="900" dirty="0">
              <a:solidFill>
                <a:schemeClr val="accent6">
                  <a:lumMod val="50000"/>
                </a:schemeClr>
              </a:solidFill>
            </a:endParaRPr>
          </a:p>
        </p:txBody>
      </p:sp>
      <p:sp>
        <p:nvSpPr>
          <p:cNvPr id="15" name="Text 12"/>
          <p:cNvSpPr/>
          <p:nvPr/>
        </p:nvSpPr>
        <p:spPr>
          <a:xfrm>
            <a:off x="4323085" y="2361754"/>
            <a:ext cx="4467671" cy="241846"/>
          </a:xfrm>
          <a:prstGeom prst="rect">
            <a:avLst/>
          </a:prstGeom>
          <a:noFill/>
          <a:ln/>
        </p:spPr>
        <p:txBody>
          <a:bodyPr wrap="square" lIns="0" tIns="0" rIns="0" bIns="0" rtlCol="0" anchor="t"/>
          <a:lstStyle/>
          <a:p>
            <a:pPr defTabSz="571500">
              <a:lnSpc>
                <a:spcPts val="938"/>
              </a:lnSpc>
            </a:pPr>
            <a:r>
              <a:rPr lang="en-US" sz="800" b="1" dirty="0">
                <a:solidFill>
                  <a:schemeClr val="accent6">
                    <a:lumMod val="50000"/>
                  </a:schemeClr>
                </a:solidFill>
                <a:ea typeface="Inter" pitchFamily="34" charset="-122"/>
                <a:cs typeface="Inter" pitchFamily="34" charset="-120"/>
              </a:rPr>
              <a:t>WIL Enhancements</a:t>
            </a:r>
            <a:r>
              <a:rPr lang="en-US" sz="800" dirty="0">
                <a:solidFill>
                  <a:schemeClr val="accent6">
                    <a:lumMod val="50000"/>
                  </a:schemeClr>
                </a:solidFill>
                <a:ea typeface="Inter" pitchFamily="34" charset="-122"/>
                <a:cs typeface="Inter" pitchFamily="34" charset="-120"/>
              </a:rPr>
              <a:t>Continued development of interview workflows, timesheet submissions, and POE tracking capabilities.</a:t>
            </a:r>
            <a:endParaRPr lang="en-US" sz="800" dirty="0">
              <a:solidFill>
                <a:schemeClr val="accent6">
                  <a:lumMod val="50000"/>
                </a:schemeClr>
              </a:solidFill>
            </a:endParaRPr>
          </a:p>
        </p:txBody>
      </p:sp>
      <p:sp>
        <p:nvSpPr>
          <p:cNvPr id="16" name="Shape 13"/>
          <p:cNvSpPr/>
          <p:nvPr/>
        </p:nvSpPr>
        <p:spPr>
          <a:xfrm>
            <a:off x="3971404" y="2823865"/>
            <a:ext cx="264914" cy="9525"/>
          </a:xfrm>
          <a:prstGeom prst="roundRect">
            <a:avLst>
              <a:gd name="adj" fmla="val 389410"/>
            </a:avLst>
          </a:prstGeom>
          <a:solidFill>
            <a:srgbClr val="C0C1D7"/>
          </a:solidFill>
          <a:ln/>
        </p:spPr>
        <p:txBody>
          <a:bodyPr/>
          <a:lstStyle/>
          <a:p>
            <a:pPr defTabSz="571500"/>
            <a:endParaRPr lang="en-ZA" sz="1200">
              <a:solidFill>
                <a:schemeClr val="accent6">
                  <a:lumMod val="50000"/>
                </a:schemeClr>
              </a:solidFill>
            </a:endParaRPr>
          </a:p>
        </p:txBody>
      </p:sp>
      <p:sp>
        <p:nvSpPr>
          <p:cNvPr id="17" name="Shape 14"/>
          <p:cNvSpPr/>
          <p:nvPr/>
        </p:nvSpPr>
        <p:spPr>
          <a:xfrm>
            <a:off x="3782244" y="2729284"/>
            <a:ext cx="198686" cy="198686"/>
          </a:xfrm>
          <a:prstGeom prst="roundRect">
            <a:avLst>
              <a:gd name="adj" fmla="val 18668"/>
            </a:avLst>
          </a:prstGeom>
          <a:solidFill>
            <a:srgbClr val="DADBF1"/>
          </a:solidFill>
          <a:ln w="7620">
            <a:solidFill>
              <a:srgbClr val="C0C1D7"/>
            </a:solidFill>
            <a:prstDash val="solid"/>
          </a:ln>
        </p:spPr>
        <p:txBody>
          <a:bodyPr/>
          <a:lstStyle/>
          <a:p>
            <a:pPr defTabSz="571500"/>
            <a:endParaRPr lang="en-ZA" sz="1200">
              <a:solidFill>
                <a:schemeClr val="accent6">
                  <a:lumMod val="50000"/>
                </a:schemeClr>
              </a:solidFill>
            </a:endParaRPr>
          </a:p>
        </p:txBody>
      </p:sp>
      <p:sp>
        <p:nvSpPr>
          <p:cNvPr id="18" name="Text 15"/>
          <p:cNvSpPr/>
          <p:nvPr/>
        </p:nvSpPr>
        <p:spPr>
          <a:xfrm>
            <a:off x="3815358" y="2745842"/>
            <a:ext cx="132457" cy="165571"/>
          </a:xfrm>
          <a:prstGeom prst="rect">
            <a:avLst/>
          </a:prstGeom>
          <a:noFill/>
          <a:ln/>
        </p:spPr>
        <p:txBody>
          <a:bodyPr wrap="none" lIns="0" tIns="0" rIns="0" bIns="0" rtlCol="0" anchor="t"/>
          <a:lstStyle/>
          <a:p>
            <a:pPr algn="ctr" defTabSz="571500">
              <a:lnSpc>
                <a:spcPts val="1031"/>
              </a:lnSpc>
            </a:pPr>
            <a:r>
              <a:rPr lang="en-US" sz="1050" b="1" dirty="0">
                <a:solidFill>
                  <a:schemeClr val="accent6">
                    <a:lumMod val="50000"/>
                  </a:schemeClr>
                </a:solidFill>
                <a:ea typeface="Inter Bold" pitchFamily="34" charset="-122"/>
                <a:cs typeface="Inter Bold" pitchFamily="34" charset="-120"/>
              </a:rPr>
              <a:t>3</a:t>
            </a:r>
            <a:endParaRPr lang="en-US" sz="1050" dirty="0">
              <a:solidFill>
                <a:schemeClr val="accent6">
                  <a:lumMod val="50000"/>
                </a:schemeClr>
              </a:solidFill>
            </a:endParaRPr>
          </a:p>
        </p:txBody>
      </p:sp>
      <p:sp>
        <p:nvSpPr>
          <p:cNvPr id="19" name="Text 16"/>
          <p:cNvSpPr/>
          <p:nvPr/>
        </p:nvSpPr>
        <p:spPr>
          <a:xfrm>
            <a:off x="4323085" y="2759572"/>
            <a:ext cx="1103858" cy="137889"/>
          </a:xfrm>
          <a:prstGeom prst="rect">
            <a:avLst/>
          </a:prstGeom>
          <a:noFill/>
          <a:ln/>
        </p:spPr>
        <p:txBody>
          <a:bodyPr wrap="none" lIns="0" tIns="0" rIns="0" bIns="0" rtlCol="0" anchor="t"/>
          <a:lstStyle/>
          <a:p>
            <a:pPr defTabSz="571500">
              <a:lnSpc>
                <a:spcPts val="1063"/>
              </a:lnSpc>
            </a:pPr>
            <a:r>
              <a:rPr lang="en-US" sz="900" b="1" dirty="0">
                <a:solidFill>
                  <a:schemeClr val="accent6">
                    <a:lumMod val="50000"/>
                  </a:schemeClr>
                </a:solidFill>
                <a:ea typeface="Inter Bold" pitchFamily="34" charset="-122"/>
                <a:cs typeface="Inter Bold" pitchFamily="34" charset="-120"/>
              </a:rPr>
              <a:t>Under Evaluation</a:t>
            </a:r>
            <a:endParaRPr lang="en-US" sz="900" dirty="0">
              <a:solidFill>
                <a:schemeClr val="accent6">
                  <a:lumMod val="50000"/>
                </a:schemeClr>
              </a:solidFill>
            </a:endParaRPr>
          </a:p>
        </p:txBody>
      </p:sp>
      <p:sp>
        <p:nvSpPr>
          <p:cNvPr id="20" name="Text 17"/>
          <p:cNvSpPr/>
          <p:nvPr/>
        </p:nvSpPr>
        <p:spPr>
          <a:xfrm>
            <a:off x="4323085" y="2935114"/>
            <a:ext cx="4467671" cy="241846"/>
          </a:xfrm>
          <a:prstGeom prst="rect">
            <a:avLst/>
          </a:prstGeom>
          <a:noFill/>
          <a:ln/>
        </p:spPr>
        <p:txBody>
          <a:bodyPr wrap="square" lIns="0" tIns="0" rIns="0" bIns="0" rtlCol="0" anchor="t"/>
          <a:lstStyle/>
          <a:p>
            <a:pPr defTabSz="571500">
              <a:lnSpc>
                <a:spcPts val="938"/>
              </a:lnSpc>
            </a:pPr>
            <a:r>
              <a:rPr lang="en-US" sz="800" b="1" dirty="0">
                <a:solidFill>
                  <a:schemeClr val="accent6">
                    <a:lumMod val="50000"/>
                  </a:schemeClr>
                </a:solidFill>
                <a:ea typeface="Inter" pitchFamily="34" charset="-122"/>
                <a:cs typeface="Inter" pitchFamily="34" charset="-120"/>
              </a:rPr>
              <a:t>Adobe Digital Signatures</a:t>
            </a:r>
            <a:r>
              <a:rPr lang="en-US" sz="800" dirty="0">
                <a:solidFill>
                  <a:schemeClr val="accent6">
                    <a:lumMod val="50000"/>
                  </a:schemeClr>
                </a:solidFill>
                <a:ea typeface="Inter" pitchFamily="34" charset="-122"/>
                <a:cs typeface="Inter" pitchFamily="34" charset="-120"/>
              </a:rPr>
              <a:t>Engagement with Adobe in progress. ITS-native alternative under parallel development.</a:t>
            </a:r>
            <a:endParaRPr lang="en-US" sz="800" dirty="0">
              <a:solidFill>
                <a:schemeClr val="accent6">
                  <a:lumMod val="50000"/>
                </a:schemeClr>
              </a:solidFill>
            </a:endParaRPr>
          </a:p>
        </p:txBody>
      </p:sp>
      <p:sp>
        <p:nvSpPr>
          <p:cNvPr id="21" name="Shape 18"/>
          <p:cNvSpPr/>
          <p:nvPr/>
        </p:nvSpPr>
        <p:spPr>
          <a:xfrm>
            <a:off x="3971404" y="3397225"/>
            <a:ext cx="264914" cy="9525"/>
          </a:xfrm>
          <a:prstGeom prst="roundRect">
            <a:avLst>
              <a:gd name="adj" fmla="val 389410"/>
            </a:avLst>
          </a:prstGeom>
          <a:solidFill>
            <a:srgbClr val="C0C1D7"/>
          </a:solidFill>
          <a:ln/>
        </p:spPr>
        <p:txBody>
          <a:bodyPr/>
          <a:lstStyle/>
          <a:p>
            <a:pPr defTabSz="571500"/>
            <a:endParaRPr lang="en-ZA" sz="1200">
              <a:solidFill>
                <a:schemeClr val="accent6">
                  <a:lumMod val="50000"/>
                </a:schemeClr>
              </a:solidFill>
            </a:endParaRPr>
          </a:p>
        </p:txBody>
      </p:sp>
      <p:sp>
        <p:nvSpPr>
          <p:cNvPr id="22" name="Shape 19"/>
          <p:cNvSpPr/>
          <p:nvPr/>
        </p:nvSpPr>
        <p:spPr>
          <a:xfrm>
            <a:off x="3782244" y="3302645"/>
            <a:ext cx="198686" cy="198686"/>
          </a:xfrm>
          <a:prstGeom prst="roundRect">
            <a:avLst>
              <a:gd name="adj" fmla="val 18668"/>
            </a:avLst>
          </a:prstGeom>
          <a:solidFill>
            <a:srgbClr val="DADBF1"/>
          </a:solidFill>
          <a:ln w="7620">
            <a:solidFill>
              <a:srgbClr val="C0C1D7"/>
            </a:solidFill>
            <a:prstDash val="solid"/>
          </a:ln>
        </p:spPr>
        <p:txBody>
          <a:bodyPr/>
          <a:lstStyle/>
          <a:p>
            <a:pPr defTabSz="571500"/>
            <a:endParaRPr lang="en-ZA" sz="1200">
              <a:solidFill>
                <a:schemeClr val="accent6">
                  <a:lumMod val="50000"/>
                </a:schemeClr>
              </a:solidFill>
            </a:endParaRPr>
          </a:p>
        </p:txBody>
      </p:sp>
      <p:sp>
        <p:nvSpPr>
          <p:cNvPr id="23" name="Text 20"/>
          <p:cNvSpPr/>
          <p:nvPr/>
        </p:nvSpPr>
        <p:spPr>
          <a:xfrm>
            <a:off x="3815358" y="3319202"/>
            <a:ext cx="132457" cy="165571"/>
          </a:xfrm>
          <a:prstGeom prst="rect">
            <a:avLst/>
          </a:prstGeom>
          <a:noFill/>
          <a:ln/>
        </p:spPr>
        <p:txBody>
          <a:bodyPr wrap="none" lIns="0" tIns="0" rIns="0" bIns="0" rtlCol="0" anchor="t"/>
          <a:lstStyle/>
          <a:p>
            <a:pPr algn="ctr" defTabSz="571500">
              <a:lnSpc>
                <a:spcPts val="1031"/>
              </a:lnSpc>
            </a:pPr>
            <a:r>
              <a:rPr lang="en-US" sz="1050" b="1" dirty="0">
                <a:solidFill>
                  <a:schemeClr val="accent6">
                    <a:lumMod val="50000"/>
                  </a:schemeClr>
                </a:solidFill>
                <a:ea typeface="Inter Bold" pitchFamily="34" charset="-122"/>
                <a:cs typeface="Inter Bold" pitchFamily="34" charset="-120"/>
              </a:rPr>
              <a:t>4</a:t>
            </a:r>
            <a:endParaRPr lang="en-US" sz="1050" dirty="0">
              <a:solidFill>
                <a:schemeClr val="accent6">
                  <a:lumMod val="50000"/>
                </a:schemeClr>
              </a:solidFill>
            </a:endParaRPr>
          </a:p>
        </p:txBody>
      </p:sp>
      <p:sp>
        <p:nvSpPr>
          <p:cNvPr id="24" name="Text 21"/>
          <p:cNvSpPr/>
          <p:nvPr/>
        </p:nvSpPr>
        <p:spPr>
          <a:xfrm>
            <a:off x="4323085" y="3332932"/>
            <a:ext cx="1103858" cy="137889"/>
          </a:xfrm>
          <a:prstGeom prst="rect">
            <a:avLst/>
          </a:prstGeom>
          <a:noFill/>
          <a:ln/>
        </p:spPr>
        <p:txBody>
          <a:bodyPr wrap="none" lIns="0" tIns="0" rIns="0" bIns="0" rtlCol="0" anchor="t"/>
          <a:lstStyle/>
          <a:p>
            <a:pPr defTabSz="571500">
              <a:lnSpc>
                <a:spcPts val="1063"/>
              </a:lnSpc>
            </a:pPr>
            <a:r>
              <a:rPr lang="en-US" sz="900" b="1" dirty="0">
                <a:solidFill>
                  <a:schemeClr val="accent6">
                    <a:lumMod val="50000"/>
                  </a:schemeClr>
                </a:solidFill>
                <a:ea typeface="Inter Bold" pitchFamily="34" charset="-122"/>
                <a:cs typeface="Inter Bold" pitchFamily="34" charset="-120"/>
              </a:rPr>
              <a:t>Q3 2026 Target</a:t>
            </a:r>
            <a:endParaRPr lang="en-US" sz="900" dirty="0">
              <a:solidFill>
                <a:schemeClr val="accent6">
                  <a:lumMod val="50000"/>
                </a:schemeClr>
              </a:solidFill>
            </a:endParaRPr>
          </a:p>
        </p:txBody>
      </p:sp>
      <p:sp>
        <p:nvSpPr>
          <p:cNvPr id="25" name="Text 22"/>
          <p:cNvSpPr/>
          <p:nvPr/>
        </p:nvSpPr>
        <p:spPr>
          <a:xfrm>
            <a:off x="4323085" y="3508474"/>
            <a:ext cx="4467671" cy="241846"/>
          </a:xfrm>
          <a:prstGeom prst="rect">
            <a:avLst/>
          </a:prstGeom>
          <a:noFill/>
          <a:ln/>
        </p:spPr>
        <p:txBody>
          <a:bodyPr wrap="square" lIns="0" tIns="0" rIns="0" bIns="0" rtlCol="0" anchor="t"/>
          <a:lstStyle/>
          <a:p>
            <a:pPr defTabSz="571500">
              <a:lnSpc>
                <a:spcPts val="938"/>
              </a:lnSpc>
            </a:pPr>
            <a:r>
              <a:rPr lang="en-US" sz="800" b="1" dirty="0">
                <a:solidFill>
                  <a:schemeClr val="accent6">
                    <a:lumMod val="50000"/>
                  </a:schemeClr>
                </a:solidFill>
                <a:ea typeface="Inter" pitchFamily="34" charset="-122"/>
                <a:cs typeface="Inter" pitchFamily="34" charset="-120"/>
              </a:rPr>
              <a:t>ITS-Native Digital Signatures</a:t>
            </a:r>
            <a:r>
              <a:rPr lang="en-US" sz="800" dirty="0">
                <a:solidFill>
                  <a:schemeClr val="accent6">
                    <a:lumMod val="50000"/>
                  </a:schemeClr>
                </a:solidFill>
                <a:ea typeface="Inter" pitchFamily="34" charset="-122"/>
                <a:cs typeface="Inter" pitchFamily="34" charset="-120"/>
              </a:rPr>
              <a:t>Platform-owned signing capability planned for release as part of the Modernisation Programme.</a:t>
            </a:r>
            <a:endParaRPr lang="en-US" sz="800" dirty="0">
              <a:solidFill>
                <a:schemeClr val="accent6">
                  <a:lumMod val="50000"/>
                </a:schemeClr>
              </a:solidFill>
            </a:endParaRPr>
          </a:p>
        </p:txBody>
      </p:sp>
      <p:sp>
        <p:nvSpPr>
          <p:cNvPr id="26" name="Shape 23"/>
          <p:cNvSpPr/>
          <p:nvPr/>
        </p:nvSpPr>
        <p:spPr>
          <a:xfrm>
            <a:off x="3782244" y="3821013"/>
            <a:ext cx="5008513" cy="427360"/>
          </a:xfrm>
          <a:prstGeom prst="roundRect">
            <a:avLst>
              <a:gd name="adj" fmla="val 8679"/>
            </a:avLst>
          </a:prstGeom>
          <a:solidFill>
            <a:srgbClr val="C7C9EA"/>
          </a:solidFill>
          <a:ln/>
        </p:spPr>
        <p:txBody>
          <a:bodyPr/>
          <a:lstStyle/>
          <a:p>
            <a:pPr defTabSz="571500"/>
            <a:endParaRPr lang="en-ZA" sz="1200">
              <a:solidFill>
                <a:schemeClr val="accent6">
                  <a:lumMod val="50000"/>
                </a:schemeClr>
              </a:solidFill>
            </a:endParaRPr>
          </a:p>
        </p:txBody>
      </p:sp>
      <p:pic>
        <p:nvPicPr>
          <p:cNvPr id="27" name="Image 1" descr="preencoded.png"/>
          <p:cNvPicPr>
            <a:picLocks noChangeAspect="1"/>
          </p:cNvPicPr>
          <p:nvPr/>
        </p:nvPicPr>
        <p:blipFill>
          <a:blip r:embed="rId4"/>
          <a:stretch>
            <a:fillRect/>
          </a:stretch>
        </p:blipFill>
        <p:spPr>
          <a:xfrm>
            <a:off x="3870499" y="3944540"/>
            <a:ext cx="110356" cy="88255"/>
          </a:xfrm>
          <a:prstGeom prst="rect">
            <a:avLst/>
          </a:prstGeom>
        </p:spPr>
      </p:pic>
      <p:sp>
        <p:nvSpPr>
          <p:cNvPr id="28" name="Text 24"/>
          <p:cNvSpPr/>
          <p:nvPr/>
        </p:nvSpPr>
        <p:spPr>
          <a:xfrm>
            <a:off x="4069110" y="3905846"/>
            <a:ext cx="4633392" cy="241846"/>
          </a:xfrm>
          <a:prstGeom prst="rect">
            <a:avLst/>
          </a:prstGeom>
          <a:noFill/>
          <a:ln/>
        </p:spPr>
        <p:txBody>
          <a:bodyPr wrap="square" lIns="0" tIns="0" rIns="0" bIns="0" rtlCol="0" anchor="t"/>
          <a:lstStyle/>
          <a:p>
            <a:pPr defTabSz="571500">
              <a:lnSpc>
                <a:spcPts val="938"/>
              </a:lnSpc>
            </a:pPr>
            <a:r>
              <a:rPr lang="en-US" sz="800" dirty="0">
                <a:solidFill>
                  <a:schemeClr val="accent6">
                    <a:lumMod val="50000"/>
                  </a:schemeClr>
                </a:solidFill>
                <a:ea typeface="Inter" pitchFamily="34" charset="-122"/>
                <a:cs typeface="Inter" pitchFamily="34" charset="-120"/>
              </a:rPr>
              <a:t>For questions on activation timelines or configuration readiness, please contact your ITS implementation consultant.</a:t>
            </a:r>
            <a:endParaRPr lang="en-US" sz="800" dirty="0">
              <a:solidFill>
                <a:schemeClr val="accent6">
                  <a:lumMod val="50000"/>
                </a:schemeClr>
              </a:solidFill>
            </a:endParaRPr>
          </a:p>
        </p:txBody>
      </p:sp>
      <p:sp>
        <p:nvSpPr>
          <p:cNvPr id="30" name="Title 8">
            <a:extLst>
              <a:ext uri="{FF2B5EF4-FFF2-40B4-BE49-F238E27FC236}">
                <a16:creationId xmlns:a16="http://schemas.microsoft.com/office/drawing/2014/main" id="{CD872C56-E181-FF5F-B1D3-D157D7BE604E}"/>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Platform Roadmap Summary</a:t>
            </a:r>
            <a:endParaRPr lang="en-ZA" b="0" dirty="0"/>
          </a:p>
        </p:txBody>
      </p:sp>
      <p:sp>
        <p:nvSpPr>
          <p:cNvPr id="31" name="Rectangle 30">
            <a:extLst>
              <a:ext uri="{FF2B5EF4-FFF2-40B4-BE49-F238E27FC236}">
                <a16:creationId xmlns:a16="http://schemas.microsoft.com/office/drawing/2014/main" id="{D9D037A7-F96F-BD18-A29F-234982E96AF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418197" y="1390931"/>
            <a:ext cx="4922057" cy="2876234"/>
          </a:xfrm>
        </p:spPr>
        <p:txBody>
          <a:bodyPr/>
          <a:lstStyle/>
          <a:p>
            <a:pPr marL="171450" indent="-171450">
              <a:lnSpc>
                <a:spcPct val="100000"/>
              </a:lnSpc>
              <a:buFont typeface="Arial" panose="020B0604020202020204" pitchFamily="34" charset="0"/>
              <a:buChar char="•"/>
            </a:pPr>
            <a:r>
              <a:rPr lang="en-US" sz="1600" dirty="0" err="1"/>
              <a:t>Modernising</a:t>
            </a:r>
            <a:r>
              <a:rPr lang="en-US" sz="1600" dirty="0"/>
              <a:t> WIL: From Compliance to Value</a:t>
            </a:r>
          </a:p>
          <a:p>
            <a:pPr marL="171450" indent="-171450">
              <a:lnSpc>
                <a:spcPct val="100000"/>
              </a:lnSpc>
              <a:buFont typeface="Arial" panose="020B0604020202020204" pitchFamily="34" charset="0"/>
              <a:buChar char="•"/>
            </a:pPr>
            <a:endParaRPr lang="en-US" sz="1600" dirty="0"/>
          </a:p>
          <a:p>
            <a:pPr marL="171450" indent="-171450">
              <a:lnSpc>
                <a:spcPct val="100000"/>
              </a:lnSpc>
              <a:buFont typeface="Arial" panose="020B0604020202020204" pitchFamily="34" charset="0"/>
              <a:buChar char="•"/>
            </a:pPr>
            <a:r>
              <a:rPr lang="en-US" sz="1600" dirty="0"/>
              <a:t>Learner Profiler / PACE Integration: Unlocking Learner Potential Through Integration</a:t>
            </a:r>
          </a:p>
          <a:p>
            <a:pPr marL="171450" indent="-171450">
              <a:lnSpc>
                <a:spcPct val="100000"/>
              </a:lnSpc>
              <a:buFont typeface="Arial" panose="020B0604020202020204" pitchFamily="34" charset="0"/>
              <a:buChar char="•"/>
            </a:pPr>
            <a:endParaRPr lang="en-US" sz="1600" dirty="0"/>
          </a:p>
          <a:p>
            <a:pPr marL="171450" indent="-171450">
              <a:lnSpc>
                <a:spcPct val="100000"/>
              </a:lnSpc>
              <a:buFont typeface="Arial" panose="020B0604020202020204" pitchFamily="34" charset="0"/>
              <a:buChar char="•"/>
            </a:pPr>
            <a:r>
              <a:rPr lang="en-US" sz="1600" dirty="0" err="1"/>
              <a:t>Digitisation</a:t>
            </a:r>
            <a:r>
              <a:rPr lang="en-US" sz="1600" dirty="0"/>
              <a:t> of Proof of Registration Signatures</a:t>
            </a:r>
            <a:endParaRPr lang="en-GB" sz="1600" dirty="0"/>
          </a:p>
        </p:txBody>
      </p:sp>
      <p:sp>
        <p:nvSpPr>
          <p:cNvPr id="4" name="Rectangle: Rounded Corners 3">
            <a:extLst>
              <a:ext uri="{FF2B5EF4-FFF2-40B4-BE49-F238E27FC236}">
                <a16:creationId xmlns:a16="http://schemas.microsoft.com/office/drawing/2014/main" id="{E23D675B-78BE-752B-E51B-3AE1A2E0A06A}"/>
              </a:ext>
            </a:extLst>
          </p:cNvPr>
          <p:cNvSpPr/>
          <p:nvPr/>
        </p:nvSpPr>
        <p:spPr>
          <a:xfrm>
            <a:off x="-238138" y="812426"/>
            <a:ext cx="3117364" cy="40011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BB422C9-6231-6061-F813-8D9D0D3C2D9A}"/>
              </a:ext>
            </a:extLst>
          </p:cNvPr>
          <p:cNvSpPr txBox="1"/>
          <p:nvPr/>
        </p:nvSpPr>
        <p:spPr>
          <a:xfrm>
            <a:off x="221247" y="812426"/>
            <a:ext cx="2295242" cy="400110"/>
          </a:xfrm>
          <a:prstGeom prst="rect">
            <a:avLst/>
          </a:prstGeom>
          <a:noFill/>
        </p:spPr>
        <p:txBody>
          <a:bodyPr wrap="square">
            <a:spAutoFit/>
          </a:bodyPr>
          <a:lstStyle/>
          <a:p>
            <a:r>
              <a:rPr lang="en-GB" sz="2000" b="1" dirty="0">
                <a:solidFill>
                  <a:srgbClr val="004053"/>
                </a:solidFill>
                <a:cs typeface="Arial"/>
              </a:rPr>
              <a:t>TABLE OF CONTENT</a:t>
            </a:r>
            <a:endParaRPr lang="en-ZA" sz="20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2812098" y="368460"/>
            <a:ext cx="3519805" cy="480568"/>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844500"/>
            <a:ext cx="9144000" cy="177354"/>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3205976" y="1225162"/>
            <a:ext cx="2732049" cy="2732049"/>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823657" y="796925"/>
            <a:ext cx="4128171" cy="3571875"/>
          </a:xfrm>
        </p:spPr>
        <p:txBody>
          <a:bodyPr/>
          <a:lstStyle/>
          <a:p>
            <a:r>
              <a:rPr lang="en-US" sz="2800" dirty="0"/>
              <a:t>Work Integrated Learning (WIL)</a:t>
            </a:r>
            <a:endParaRPr lang="en-GB" sz="2800" dirty="0"/>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8259"/>
          <a:stretch>
            <a:fillRect/>
          </a:stretch>
        </p:blipFill>
        <p:spPr>
          <a:xfrm>
            <a:off x="5715000" y="941551"/>
            <a:ext cx="3429000" cy="4204329"/>
          </a:xfrm>
          <a:prstGeom prst="rect">
            <a:avLst/>
          </a:prstGeom>
        </p:spPr>
      </p:pic>
      <p:sp>
        <p:nvSpPr>
          <p:cNvPr id="4" name="Text 1"/>
          <p:cNvSpPr/>
          <p:nvPr/>
        </p:nvSpPr>
        <p:spPr>
          <a:xfrm>
            <a:off x="496119" y="1643643"/>
            <a:ext cx="4722763" cy="793849"/>
          </a:xfrm>
          <a:prstGeom prst="rect">
            <a:avLst/>
          </a:prstGeom>
          <a:noFill/>
          <a:ln/>
        </p:spPr>
        <p:txBody>
          <a:bodyPr wrap="square" lIns="0" tIns="0" rIns="0" bIns="0" rtlCol="0" anchor="t"/>
          <a:lstStyle/>
          <a:p>
            <a:pPr>
              <a:lnSpc>
                <a:spcPts val="1563"/>
              </a:lnSpc>
            </a:pPr>
            <a:r>
              <a:rPr lang="en-US" sz="1400" dirty="0">
                <a:solidFill>
                  <a:srgbClr val="5F6369"/>
                </a:solidFill>
                <a:ea typeface="Nunito Sans" pitchFamily="34" charset="-122"/>
                <a:cs typeface="Nunito Sans" pitchFamily="34" charset="-120"/>
              </a:rPr>
              <a:t>ITS is proud to announce that the </a:t>
            </a:r>
            <a:r>
              <a:rPr lang="en-US" sz="1400" b="1" dirty="0">
                <a:solidFill>
                  <a:srgbClr val="5F6369"/>
                </a:solidFill>
                <a:ea typeface="Nunito Sans" pitchFamily="34" charset="-122"/>
                <a:cs typeface="Nunito Sans" pitchFamily="34" charset="-120"/>
              </a:rPr>
              <a:t>Work Integrated Learning (WIL) Graduation Integration</a:t>
            </a:r>
            <a:r>
              <a:rPr lang="en-US" sz="1400" dirty="0">
                <a:solidFill>
                  <a:srgbClr val="5F6369"/>
                </a:solidFill>
                <a:ea typeface="Nunito Sans" pitchFamily="34" charset="-122"/>
                <a:cs typeface="Nunito Sans" pitchFamily="34" charset="-120"/>
              </a:rPr>
              <a:t> has been successfully developed and is now ready for deployment across TVET client institutions. This marks a significant milestone in the ITS Student System's ability to support the complete qualification journey.</a:t>
            </a:r>
            <a:endParaRPr lang="en-US" sz="1400" dirty="0"/>
          </a:p>
        </p:txBody>
      </p:sp>
      <p:sp>
        <p:nvSpPr>
          <p:cNvPr id="5" name="Shape 2"/>
          <p:cNvSpPr/>
          <p:nvPr/>
        </p:nvSpPr>
        <p:spPr>
          <a:xfrm>
            <a:off x="496119" y="2773814"/>
            <a:ext cx="1825050" cy="294605"/>
          </a:xfrm>
          <a:prstGeom prst="roundRect">
            <a:avLst>
              <a:gd name="adj" fmla="val 17872"/>
            </a:avLst>
          </a:prstGeom>
          <a:solidFill>
            <a:srgbClr val="CDF1FE"/>
          </a:solidFill>
          <a:ln/>
        </p:spPr>
        <p:txBody>
          <a:bodyPr/>
          <a:lstStyle/>
          <a:p>
            <a:endParaRPr lang="en-ZA" sz="1125"/>
          </a:p>
        </p:txBody>
      </p:sp>
      <p:sp>
        <p:nvSpPr>
          <p:cNvPr id="6" name="Text 3"/>
          <p:cNvSpPr/>
          <p:nvPr/>
        </p:nvSpPr>
        <p:spPr>
          <a:xfrm>
            <a:off x="809683" y="2872413"/>
            <a:ext cx="1258267" cy="138280"/>
          </a:xfrm>
          <a:prstGeom prst="rect">
            <a:avLst/>
          </a:prstGeom>
          <a:noFill/>
          <a:ln/>
        </p:spPr>
        <p:txBody>
          <a:bodyPr wrap="none" lIns="0" tIns="0" rIns="0" bIns="0" rtlCol="0" anchor="t"/>
          <a:lstStyle/>
          <a:p>
            <a:pPr>
              <a:lnSpc>
                <a:spcPts val="1250"/>
              </a:lnSpc>
            </a:pPr>
            <a:r>
              <a:rPr lang="en-US" sz="1400" dirty="0">
                <a:solidFill>
                  <a:srgbClr val="5F6369"/>
                </a:solidFill>
                <a:ea typeface="Nunito Sans" pitchFamily="34" charset="-122"/>
                <a:cs typeface="Nunito Sans" pitchFamily="34" charset="-120"/>
              </a:rPr>
              <a:t>NEW CAPABILITY</a:t>
            </a:r>
            <a:endParaRPr lang="en-US" sz="1400" dirty="0"/>
          </a:p>
        </p:txBody>
      </p:sp>
      <p:sp>
        <p:nvSpPr>
          <p:cNvPr id="7" name="Shape 4"/>
          <p:cNvSpPr/>
          <p:nvPr/>
        </p:nvSpPr>
        <p:spPr>
          <a:xfrm>
            <a:off x="2498016" y="2773813"/>
            <a:ext cx="1755821" cy="294606"/>
          </a:xfrm>
          <a:prstGeom prst="roundRect">
            <a:avLst>
              <a:gd name="adj" fmla="val 17171"/>
            </a:avLst>
          </a:prstGeom>
          <a:noFill/>
          <a:ln w="7620">
            <a:solidFill>
              <a:srgbClr val="03AEEF"/>
            </a:solidFill>
            <a:prstDash val="solid"/>
          </a:ln>
        </p:spPr>
        <p:txBody>
          <a:bodyPr/>
          <a:lstStyle/>
          <a:p>
            <a:endParaRPr lang="en-ZA" sz="1125"/>
          </a:p>
        </p:txBody>
      </p:sp>
      <p:sp>
        <p:nvSpPr>
          <p:cNvPr id="8" name="Text 5"/>
          <p:cNvSpPr/>
          <p:nvPr/>
        </p:nvSpPr>
        <p:spPr>
          <a:xfrm>
            <a:off x="2597518" y="2841717"/>
            <a:ext cx="1578169" cy="158799"/>
          </a:xfrm>
          <a:prstGeom prst="rect">
            <a:avLst/>
          </a:prstGeom>
          <a:noFill/>
          <a:ln/>
        </p:spPr>
        <p:txBody>
          <a:bodyPr wrap="none" lIns="0" tIns="0" rIns="0" bIns="0" rtlCol="0" anchor="t"/>
          <a:lstStyle/>
          <a:p>
            <a:pPr>
              <a:lnSpc>
                <a:spcPts val="1250"/>
              </a:lnSpc>
            </a:pPr>
            <a:r>
              <a:rPr lang="en-US" sz="1400" dirty="0">
                <a:solidFill>
                  <a:srgbClr val="03AEEF"/>
                </a:solidFill>
                <a:ea typeface="Nunito Sans" pitchFamily="34" charset="-122"/>
                <a:cs typeface="Nunito Sans" pitchFamily="34" charset="-120"/>
              </a:rPr>
              <a:t>ITS STUDENT SYSTEM</a:t>
            </a:r>
            <a:endParaRPr lang="en-US" sz="1400" dirty="0"/>
          </a:p>
        </p:txBody>
      </p:sp>
      <p:sp>
        <p:nvSpPr>
          <p:cNvPr id="10" name="Title 8">
            <a:extLst>
              <a:ext uri="{FF2B5EF4-FFF2-40B4-BE49-F238E27FC236}">
                <a16:creationId xmlns:a16="http://schemas.microsoft.com/office/drawing/2014/main" id="{5FF0CB4A-4540-07B2-9A9B-058C0BD0AFE5}"/>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Work Integrated Learning (WIL) Capability Now Available</a:t>
            </a:r>
            <a:endParaRPr lang="en-ZA" b="0" dirty="0"/>
          </a:p>
        </p:txBody>
      </p:sp>
      <p:sp>
        <p:nvSpPr>
          <p:cNvPr id="11" name="Rectangle 10">
            <a:extLst>
              <a:ext uri="{FF2B5EF4-FFF2-40B4-BE49-F238E27FC236}">
                <a16:creationId xmlns:a16="http://schemas.microsoft.com/office/drawing/2014/main" id="{C0785A7F-F759-4D6F-CFC6-5791F68626F3}"/>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507429"/>
            <a:ext cx="6139086"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96119" y="1002657"/>
            <a:ext cx="8151763" cy="396924"/>
          </a:xfrm>
          <a:prstGeom prst="rect">
            <a:avLst/>
          </a:prstGeom>
          <a:noFill/>
          <a:ln/>
        </p:spPr>
        <p:txBody>
          <a:bodyPr wrap="square" lIns="0" tIns="0" rIns="0" bIns="0" rtlCol="0" anchor="t"/>
          <a:lstStyle/>
          <a:p>
            <a:pPr>
              <a:lnSpc>
                <a:spcPts val="1563"/>
              </a:lnSpc>
            </a:pPr>
            <a:r>
              <a:rPr lang="en-US" sz="1200" dirty="0">
                <a:solidFill>
                  <a:srgbClr val="5F6369"/>
                </a:solidFill>
                <a:ea typeface="Nunito Sans" pitchFamily="34" charset="-122"/>
                <a:cs typeface="Nunito Sans" pitchFamily="34" charset="-120"/>
              </a:rPr>
              <a:t>This enhancement empowers TVET institutions to manage the </a:t>
            </a:r>
            <a:r>
              <a:rPr lang="en-US" sz="1200" b="1" dirty="0">
                <a:solidFill>
                  <a:srgbClr val="5F6369"/>
                </a:solidFill>
                <a:ea typeface="Nunito Sans" pitchFamily="34" charset="-122"/>
                <a:cs typeface="Nunito Sans" pitchFamily="34" charset="-120"/>
              </a:rPr>
              <a:t>complete pathway from academic completion to qualification award</a:t>
            </a:r>
            <a:r>
              <a:rPr lang="en-US" sz="1200" dirty="0">
                <a:solidFill>
                  <a:srgbClr val="5F6369"/>
                </a:solidFill>
                <a:ea typeface="Nunito Sans" pitchFamily="34" charset="-122"/>
                <a:cs typeface="Nunito Sans" pitchFamily="34" charset="-120"/>
              </a:rPr>
              <a:t> within a single integrated system — eliminating manual gaps and fragmented processes.</a:t>
            </a:r>
            <a:endParaRPr lang="en-US" sz="1200" dirty="0"/>
          </a:p>
        </p:txBody>
      </p:sp>
      <p:sp>
        <p:nvSpPr>
          <p:cNvPr id="4" name="Shape 2"/>
          <p:cNvSpPr/>
          <p:nvPr/>
        </p:nvSpPr>
        <p:spPr>
          <a:xfrm>
            <a:off x="496120" y="1496653"/>
            <a:ext cx="4013894" cy="1418704"/>
          </a:xfrm>
          <a:prstGeom prst="roundRect">
            <a:avLst>
              <a:gd name="adj" fmla="val 3672"/>
            </a:avLst>
          </a:prstGeom>
          <a:solidFill>
            <a:srgbClr val="CDF1FE"/>
          </a:solidFill>
          <a:ln w="7620">
            <a:solidFill>
              <a:srgbClr val="B3D7E4"/>
            </a:solidFill>
            <a:prstDash val="solid"/>
          </a:ln>
        </p:spPr>
        <p:txBody>
          <a:bodyPr/>
          <a:lstStyle/>
          <a:p>
            <a:endParaRPr lang="en-ZA" sz="1125"/>
          </a:p>
        </p:txBody>
      </p:sp>
      <p:sp>
        <p:nvSpPr>
          <p:cNvPr id="5" name="Shape 3"/>
          <p:cNvSpPr/>
          <p:nvPr/>
        </p:nvSpPr>
        <p:spPr>
          <a:xfrm>
            <a:off x="624856" y="1625388"/>
            <a:ext cx="372071" cy="372071"/>
          </a:xfrm>
          <a:prstGeom prst="roundRect">
            <a:avLst>
              <a:gd name="adj" fmla="val 15358451"/>
            </a:avLst>
          </a:prstGeom>
          <a:solidFill>
            <a:srgbClr val="03AEEF"/>
          </a:solidFill>
          <a:ln/>
        </p:spPr>
        <p:txBody>
          <a:bodyPr/>
          <a:lstStyle/>
          <a:p>
            <a:endParaRPr lang="en-ZA" sz="1125"/>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176" y="1727634"/>
            <a:ext cx="167432" cy="167432"/>
          </a:xfrm>
          <a:prstGeom prst="rect">
            <a:avLst/>
          </a:prstGeom>
        </p:spPr>
      </p:pic>
      <p:sp>
        <p:nvSpPr>
          <p:cNvPr id="7" name="Text 4"/>
          <p:cNvSpPr/>
          <p:nvPr/>
        </p:nvSpPr>
        <p:spPr>
          <a:xfrm>
            <a:off x="624856" y="2121432"/>
            <a:ext cx="2489374"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Academic + Workplace Integration</a:t>
            </a:r>
            <a:endParaRPr lang="en-US" sz="1219" dirty="0"/>
          </a:p>
        </p:txBody>
      </p:sp>
      <p:sp>
        <p:nvSpPr>
          <p:cNvPr id="8" name="Text 5"/>
          <p:cNvSpPr/>
          <p:nvPr/>
        </p:nvSpPr>
        <p:spPr>
          <a:xfrm>
            <a:off x="624856" y="2389696"/>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Seamlessly link academic completion records with workplace learning outcomes in one unified platform.</a:t>
            </a:r>
            <a:endParaRPr lang="en-US" sz="969" dirty="0"/>
          </a:p>
        </p:txBody>
      </p:sp>
      <p:sp>
        <p:nvSpPr>
          <p:cNvPr id="9" name="Shape 6"/>
          <p:cNvSpPr/>
          <p:nvPr/>
        </p:nvSpPr>
        <p:spPr>
          <a:xfrm>
            <a:off x="4633988" y="1496653"/>
            <a:ext cx="4013894" cy="1418704"/>
          </a:xfrm>
          <a:prstGeom prst="roundRect">
            <a:avLst>
              <a:gd name="adj" fmla="val 3672"/>
            </a:avLst>
          </a:prstGeom>
          <a:solidFill>
            <a:srgbClr val="CDF1FE"/>
          </a:solidFill>
          <a:ln w="7620">
            <a:solidFill>
              <a:srgbClr val="B3D7E4"/>
            </a:solidFill>
            <a:prstDash val="solid"/>
          </a:ln>
        </p:spPr>
        <p:txBody>
          <a:bodyPr/>
          <a:lstStyle/>
          <a:p>
            <a:endParaRPr lang="en-ZA" sz="1125"/>
          </a:p>
        </p:txBody>
      </p:sp>
      <p:sp>
        <p:nvSpPr>
          <p:cNvPr id="10" name="Shape 7"/>
          <p:cNvSpPr/>
          <p:nvPr/>
        </p:nvSpPr>
        <p:spPr>
          <a:xfrm>
            <a:off x="4762724" y="1625388"/>
            <a:ext cx="372071" cy="372071"/>
          </a:xfrm>
          <a:prstGeom prst="roundRect">
            <a:avLst>
              <a:gd name="adj" fmla="val 15358451"/>
            </a:avLst>
          </a:prstGeom>
          <a:solidFill>
            <a:srgbClr val="03AEEF"/>
          </a:solidFill>
          <a:ln/>
        </p:spPr>
        <p:txBody>
          <a:bodyPr/>
          <a:lstStyle/>
          <a:p>
            <a:endParaRPr lang="en-ZA" sz="1125"/>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5044" y="1727634"/>
            <a:ext cx="167432" cy="167432"/>
          </a:xfrm>
          <a:prstGeom prst="rect">
            <a:avLst/>
          </a:prstGeom>
        </p:spPr>
      </p:pic>
      <p:sp>
        <p:nvSpPr>
          <p:cNvPr id="12" name="Text 8"/>
          <p:cNvSpPr/>
          <p:nvPr/>
        </p:nvSpPr>
        <p:spPr>
          <a:xfrm>
            <a:off x="4762724" y="2121432"/>
            <a:ext cx="2167608"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POE Submission Management</a:t>
            </a:r>
            <a:endParaRPr lang="en-US" sz="1219" dirty="0"/>
          </a:p>
        </p:txBody>
      </p:sp>
      <p:sp>
        <p:nvSpPr>
          <p:cNvPr id="13" name="Text 9"/>
          <p:cNvSpPr/>
          <p:nvPr/>
        </p:nvSpPr>
        <p:spPr>
          <a:xfrm>
            <a:off x="4762724" y="2389696"/>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Enable students to upload and manage their Portfolio of Evidence directly through the ITS system.</a:t>
            </a:r>
            <a:endParaRPr lang="en-US" sz="969" dirty="0"/>
          </a:p>
        </p:txBody>
      </p:sp>
      <p:sp>
        <p:nvSpPr>
          <p:cNvPr id="14" name="Shape 10"/>
          <p:cNvSpPr/>
          <p:nvPr/>
        </p:nvSpPr>
        <p:spPr>
          <a:xfrm>
            <a:off x="496120" y="3039330"/>
            <a:ext cx="4013894" cy="1418704"/>
          </a:xfrm>
          <a:prstGeom prst="roundRect">
            <a:avLst>
              <a:gd name="adj" fmla="val 3672"/>
            </a:avLst>
          </a:prstGeom>
          <a:solidFill>
            <a:srgbClr val="CDF1FE"/>
          </a:solidFill>
          <a:ln w="7620">
            <a:solidFill>
              <a:srgbClr val="B3D7E4"/>
            </a:solidFill>
            <a:prstDash val="solid"/>
          </a:ln>
        </p:spPr>
        <p:txBody>
          <a:bodyPr/>
          <a:lstStyle/>
          <a:p>
            <a:endParaRPr lang="en-ZA" sz="1125"/>
          </a:p>
        </p:txBody>
      </p:sp>
      <p:sp>
        <p:nvSpPr>
          <p:cNvPr id="15" name="Shape 11"/>
          <p:cNvSpPr/>
          <p:nvPr/>
        </p:nvSpPr>
        <p:spPr>
          <a:xfrm>
            <a:off x="624856" y="3168066"/>
            <a:ext cx="372071" cy="372071"/>
          </a:xfrm>
          <a:prstGeom prst="roundRect">
            <a:avLst>
              <a:gd name="adj" fmla="val 15358451"/>
            </a:avLst>
          </a:prstGeom>
          <a:solidFill>
            <a:srgbClr val="03AEEF"/>
          </a:solidFill>
          <a:ln/>
        </p:spPr>
        <p:txBody>
          <a:bodyPr/>
          <a:lstStyle/>
          <a:p>
            <a:endParaRPr lang="en-ZA" sz="1125"/>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7176" y="3270311"/>
            <a:ext cx="167432" cy="167432"/>
          </a:xfrm>
          <a:prstGeom prst="rect">
            <a:avLst/>
          </a:prstGeom>
        </p:spPr>
      </p:pic>
      <p:sp>
        <p:nvSpPr>
          <p:cNvPr id="17" name="Text 12"/>
          <p:cNvSpPr/>
          <p:nvPr/>
        </p:nvSpPr>
        <p:spPr>
          <a:xfrm>
            <a:off x="624856" y="3664110"/>
            <a:ext cx="2269257"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Evaluation &amp; Approval Tracking</a:t>
            </a:r>
            <a:endParaRPr lang="en-US" sz="1219" dirty="0"/>
          </a:p>
        </p:txBody>
      </p:sp>
      <p:sp>
        <p:nvSpPr>
          <p:cNvPr id="18" name="Text 13"/>
          <p:cNvSpPr/>
          <p:nvPr/>
        </p:nvSpPr>
        <p:spPr>
          <a:xfrm>
            <a:off x="624856" y="3932373"/>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Route departmental reviews and approvals through a structured, trackable workflow process.</a:t>
            </a:r>
            <a:endParaRPr lang="en-US" sz="969" dirty="0"/>
          </a:p>
        </p:txBody>
      </p:sp>
      <p:sp>
        <p:nvSpPr>
          <p:cNvPr id="19" name="Shape 14"/>
          <p:cNvSpPr/>
          <p:nvPr/>
        </p:nvSpPr>
        <p:spPr>
          <a:xfrm>
            <a:off x="4633988" y="3039330"/>
            <a:ext cx="4013894" cy="1418704"/>
          </a:xfrm>
          <a:prstGeom prst="roundRect">
            <a:avLst>
              <a:gd name="adj" fmla="val 3672"/>
            </a:avLst>
          </a:prstGeom>
          <a:solidFill>
            <a:srgbClr val="CDF1FE"/>
          </a:solidFill>
          <a:ln w="7620">
            <a:solidFill>
              <a:srgbClr val="B3D7E4"/>
            </a:solidFill>
            <a:prstDash val="solid"/>
          </a:ln>
        </p:spPr>
        <p:txBody>
          <a:bodyPr/>
          <a:lstStyle/>
          <a:p>
            <a:endParaRPr lang="en-ZA" sz="1125"/>
          </a:p>
        </p:txBody>
      </p:sp>
      <p:sp>
        <p:nvSpPr>
          <p:cNvPr id="20" name="Shape 15"/>
          <p:cNvSpPr/>
          <p:nvPr/>
        </p:nvSpPr>
        <p:spPr>
          <a:xfrm>
            <a:off x="4762724" y="3168066"/>
            <a:ext cx="372071" cy="372071"/>
          </a:xfrm>
          <a:prstGeom prst="roundRect">
            <a:avLst>
              <a:gd name="adj" fmla="val 15358451"/>
            </a:avLst>
          </a:prstGeom>
          <a:solidFill>
            <a:srgbClr val="03AEEF"/>
          </a:solidFill>
          <a:ln/>
        </p:spPr>
        <p:txBody>
          <a:bodyPr/>
          <a:lstStyle/>
          <a:p>
            <a:endParaRPr lang="en-ZA" sz="1125"/>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5044" y="3270311"/>
            <a:ext cx="167432" cy="167432"/>
          </a:xfrm>
          <a:prstGeom prst="rect">
            <a:avLst/>
          </a:prstGeom>
        </p:spPr>
      </p:pic>
      <p:sp>
        <p:nvSpPr>
          <p:cNvPr id="22" name="Text 16"/>
          <p:cNvSpPr/>
          <p:nvPr/>
        </p:nvSpPr>
        <p:spPr>
          <a:xfrm>
            <a:off x="4762725" y="3664110"/>
            <a:ext cx="2212553"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Automatic Graduation Records</a:t>
            </a:r>
            <a:endParaRPr lang="en-US" sz="1219" dirty="0"/>
          </a:p>
        </p:txBody>
      </p:sp>
      <p:sp>
        <p:nvSpPr>
          <p:cNvPr id="23" name="Text 17"/>
          <p:cNvSpPr/>
          <p:nvPr/>
        </p:nvSpPr>
        <p:spPr>
          <a:xfrm>
            <a:off x="4762724" y="3932373"/>
            <a:ext cx="3756422"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Graduation records are generated automatically once all WIL requirements have been fully satisfied.</a:t>
            </a:r>
            <a:endParaRPr lang="en-US" sz="969" dirty="0"/>
          </a:p>
        </p:txBody>
      </p:sp>
      <p:sp>
        <p:nvSpPr>
          <p:cNvPr id="25" name="Title 8">
            <a:extLst>
              <a:ext uri="{FF2B5EF4-FFF2-40B4-BE49-F238E27FC236}">
                <a16:creationId xmlns:a16="http://schemas.microsoft.com/office/drawing/2014/main" id="{53E1352D-7DC1-DCA1-7FF7-A0F0C402760E}"/>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What WIL Graduation Integration Delivers</a:t>
            </a:r>
            <a:endParaRPr lang="en-ZA" b="0" dirty="0"/>
          </a:p>
        </p:txBody>
      </p:sp>
      <p:sp>
        <p:nvSpPr>
          <p:cNvPr id="26" name="Rectangle 25">
            <a:extLst>
              <a:ext uri="{FF2B5EF4-FFF2-40B4-BE49-F238E27FC236}">
                <a16:creationId xmlns:a16="http://schemas.microsoft.com/office/drawing/2014/main" id="{F859B44A-FA9C-DBF0-B72A-7F2720F96A6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24210" b="26200"/>
          <a:stretch>
            <a:fillRect/>
          </a:stretch>
        </p:blipFill>
        <p:spPr>
          <a:xfrm>
            <a:off x="0" y="1247626"/>
            <a:ext cx="3429000" cy="2550652"/>
          </a:xfrm>
          <a:prstGeom prst="rect">
            <a:avLst/>
          </a:prstGeom>
        </p:spPr>
      </p:pic>
      <p:sp>
        <p:nvSpPr>
          <p:cNvPr id="3" name="Text 0"/>
          <p:cNvSpPr/>
          <p:nvPr/>
        </p:nvSpPr>
        <p:spPr>
          <a:xfrm>
            <a:off x="3925119" y="472529"/>
            <a:ext cx="4722763" cy="775097"/>
          </a:xfrm>
          <a:prstGeom prst="rect">
            <a:avLst/>
          </a:prstGeom>
          <a:noFill/>
          <a:ln/>
        </p:spPr>
        <p:txBody>
          <a:bodyPr wrap="square" lIns="0" tIns="0" rIns="0" bIns="0" rtlCol="0" anchor="t"/>
          <a:lstStyle/>
          <a:p>
            <a:pPr>
              <a:lnSpc>
                <a:spcPts val="3031"/>
              </a:lnSpc>
            </a:pPr>
            <a:endParaRPr lang="en-US" sz="2438" dirty="0"/>
          </a:p>
        </p:txBody>
      </p:sp>
      <p:sp>
        <p:nvSpPr>
          <p:cNvPr id="4" name="Text 1"/>
          <p:cNvSpPr/>
          <p:nvPr/>
        </p:nvSpPr>
        <p:spPr>
          <a:xfrm>
            <a:off x="3925119" y="1075541"/>
            <a:ext cx="4722763" cy="953508"/>
          </a:xfrm>
          <a:prstGeom prst="rect">
            <a:avLst/>
          </a:prstGeom>
          <a:noFill/>
          <a:ln/>
        </p:spPr>
        <p:txBody>
          <a:bodyPr wrap="square" lIns="0" tIns="0" rIns="0" bIns="0" rtlCol="0" anchor="t"/>
          <a:lstStyle/>
          <a:p>
            <a:pPr>
              <a:lnSpc>
                <a:spcPts val="1563"/>
              </a:lnSpc>
            </a:pPr>
            <a:r>
              <a:rPr lang="en-US" sz="1400" dirty="0">
                <a:solidFill>
                  <a:schemeClr val="accent6">
                    <a:lumMod val="50000"/>
                  </a:schemeClr>
                </a:solidFill>
                <a:ea typeface="Nunito Sans" pitchFamily="34" charset="-122"/>
                <a:cs typeface="Nunito Sans" pitchFamily="34" charset="-120"/>
              </a:rPr>
              <a:t>The ITS Student System already supports a structured, end-to-end WIL graduation workflow. Each step is tracked within the system to ensure consistent evaluation before a final qualification is awarded.</a:t>
            </a:r>
            <a:endParaRPr lang="en-US" sz="1400" dirty="0">
              <a:solidFill>
                <a:schemeClr val="accent6">
                  <a:lumMod val="50000"/>
                </a:schemeClr>
              </a:solidFill>
            </a:endParaRPr>
          </a:p>
        </p:txBody>
      </p:sp>
      <p:pic>
        <p:nvPicPr>
          <p:cNvPr id="5" name="Image 1" descr="preencoded.png"/>
          <p:cNvPicPr>
            <a:picLocks noChangeAspect="1"/>
          </p:cNvPicPr>
          <p:nvPr/>
        </p:nvPicPr>
        <p:blipFill>
          <a:blip r:embed="rId4"/>
          <a:stretch>
            <a:fillRect/>
          </a:stretch>
        </p:blipFill>
        <p:spPr>
          <a:xfrm>
            <a:off x="3925119" y="2168574"/>
            <a:ext cx="4722763" cy="1772171"/>
          </a:xfrm>
          <a:prstGeom prst="rect">
            <a:avLst/>
          </a:prstGeom>
        </p:spPr>
      </p:pic>
      <p:pic>
        <p:nvPicPr>
          <p:cNvPr id="6"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8385" y="2619979"/>
            <a:ext cx="243946" cy="243946"/>
          </a:xfrm>
          <a:prstGeom prst="rect">
            <a:avLst/>
          </a:prstGeom>
        </p:spPr>
      </p:pic>
      <p:sp>
        <p:nvSpPr>
          <p:cNvPr id="7" name="Text 2"/>
          <p:cNvSpPr/>
          <p:nvPr/>
        </p:nvSpPr>
        <p:spPr>
          <a:xfrm>
            <a:off x="7728848" y="3387631"/>
            <a:ext cx="712323" cy="137220"/>
          </a:xfrm>
          <a:prstGeom prst="rect">
            <a:avLst/>
          </a:prstGeom>
          <a:noFill/>
          <a:ln/>
        </p:spPr>
        <p:txBody>
          <a:bodyPr wrap="none" lIns="0" tIns="0" rIns="0" bIns="0" rtlCol="0" anchor="t"/>
          <a:lstStyle/>
          <a:p>
            <a:pPr algn="ctr">
              <a:lnSpc>
                <a:spcPts val="1063"/>
              </a:lnSpc>
            </a:pPr>
            <a:r>
              <a:rPr lang="en-US" sz="1100" b="1" dirty="0">
                <a:solidFill>
                  <a:schemeClr val="accent6">
                    <a:lumMod val="50000"/>
                  </a:schemeClr>
                </a:solidFill>
                <a:ea typeface="Nunito Sans Bold" pitchFamily="34" charset="-122"/>
                <a:cs typeface="Nunito Sans Bold" pitchFamily="34" charset="-120"/>
              </a:rPr>
              <a:t>Approve</a:t>
            </a:r>
            <a:endParaRPr lang="en-US" sz="1100" dirty="0">
              <a:solidFill>
                <a:schemeClr val="accent6">
                  <a:lumMod val="50000"/>
                </a:schemeClr>
              </a:solidFill>
            </a:endParaRPr>
          </a:p>
        </p:txBody>
      </p:sp>
      <p:pic>
        <p:nvPicPr>
          <p:cNvPr id="8"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5313" y="2620436"/>
            <a:ext cx="243947" cy="243946"/>
          </a:xfrm>
          <a:prstGeom prst="rect">
            <a:avLst/>
          </a:prstGeom>
        </p:spPr>
      </p:pic>
      <p:sp>
        <p:nvSpPr>
          <p:cNvPr id="9" name="Text 3"/>
          <p:cNvSpPr/>
          <p:nvPr/>
        </p:nvSpPr>
        <p:spPr>
          <a:xfrm>
            <a:off x="6831125" y="3387631"/>
            <a:ext cx="712323" cy="137220"/>
          </a:xfrm>
          <a:prstGeom prst="rect">
            <a:avLst/>
          </a:prstGeom>
          <a:noFill/>
          <a:ln/>
        </p:spPr>
        <p:txBody>
          <a:bodyPr wrap="none" lIns="0" tIns="0" rIns="0" bIns="0" rtlCol="0" anchor="t"/>
          <a:lstStyle/>
          <a:p>
            <a:pPr algn="ctr">
              <a:lnSpc>
                <a:spcPts val="1063"/>
              </a:lnSpc>
            </a:pPr>
            <a:r>
              <a:rPr lang="en-US" sz="1100" b="1" dirty="0">
                <a:solidFill>
                  <a:schemeClr val="accent6">
                    <a:lumMod val="50000"/>
                  </a:schemeClr>
                </a:solidFill>
                <a:ea typeface="Nunito Sans Bold" pitchFamily="34" charset="-122"/>
                <a:cs typeface="Nunito Sans Bold" pitchFamily="34" charset="-120"/>
              </a:rPr>
              <a:t>Review</a:t>
            </a:r>
            <a:endParaRPr lang="en-US" sz="1100" dirty="0">
              <a:solidFill>
                <a:schemeClr val="accent6">
                  <a:lumMod val="50000"/>
                </a:schemeClr>
              </a:solidFill>
            </a:endParaRPr>
          </a:p>
        </p:txBody>
      </p:sp>
      <p:pic>
        <p:nvPicPr>
          <p:cNvPr id="10" name="Image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72470" y="2620436"/>
            <a:ext cx="243946" cy="243946"/>
          </a:xfrm>
          <a:prstGeom prst="rect">
            <a:avLst/>
          </a:prstGeom>
        </p:spPr>
      </p:pic>
      <p:sp>
        <p:nvSpPr>
          <p:cNvPr id="11" name="Text 4"/>
          <p:cNvSpPr/>
          <p:nvPr/>
        </p:nvSpPr>
        <p:spPr>
          <a:xfrm>
            <a:off x="5938282" y="3387631"/>
            <a:ext cx="712323" cy="137220"/>
          </a:xfrm>
          <a:prstGeom prst="rect">
            <a:avLst/>
          </a:prstGeom>
          <a:noFill/>
          <a:ln/>
        </p:spPr>
        <p:txBody>
          <a:bodyPr wrap="none" lIns="0" tIns="0" rIns="0" bIns="0" rtlCol="0" anchor="t"/>
          <a:lstStyle/>
          <a:p>
            <a:pPr algn="ctr">
              <a:lnSpc>
                <a:spcPts val="1063"/>
              </a:lnSpc>
            </a:pPr>
            <a:r>
              <a:rPr lang="en-US" sz="1100" b="1" dirty="0">
                <a:solidFill>
                  <a:schemeClr val="accent6">
                    <a:lumMod val="50000"/>
                  </a:schemeClr>
                </a:solidFill>
                <a:ea typeface="Nunito Sans Bold" pitchFamily="34" charset="-122"/>
                <a:cs typeface="Nunito Sans Bold" pitchFamily="34" charset="-120"/>
              </a:rPr>
              <a:t>Upload POE</a:t>
            </a:r>
            <a:endParaRPr lang="en-US" sz="1100" dirty="0">
              <a:solidFill>
                <a:schemeClr val="accent6">
                  <a:lumMod val="50000"/>
                </a:schemeClr>
              </a:solidFill>
            </a:endParaRPr>
          </a:p>
        </p:txBody>
      </p:sp>
      <p:pic>
        <p:nvPicPr>
          <p:cNvPr id="12" name="Image 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79627" y="2620436"/>
            <a:ext cx="243946" cy="243946"/>
          </a:xfrm>
          <a:prstGeom prst="rect">
            <a:avLst/>
          </a:prstGeom>
        </p:spPr>
      </p:pic>
      <p:sp>
        <p:nvSpPr>
          <p:cNvPr id="13" name="Text 5"/>
          <p:cNvSpPr/>
          <p:nvPr/>
        </p:nvSpPr>
        <p:spPr>
          <a:xfrm>
            <a:off x="5045438" y="3387631"/>
            <a:ext cx="712323" cy="137220"/>
          </a:xfrm>
          <a:prstGeom prst="rect">
            <a:avLst/>
          </a:prstGeom>
          <a:noFill/>
          <a:ln/>
        </p:spPr>
        <p:txBody>
          <a:bodyPr wrap="none" lIns="0" tIns="0" rIns="0" bIns="0" rtlCol="0" anchor="t"/>
          <a:lstStyle/>
          <a:p>
            <a:pPr algn="ctr">
              <a:lnSpc>
                <a:spcPts val="1063"/>
              </a:lnSpc>
            </a:pPr>
            <a:r>
              <a:rPr lang="en-US" sz="1100" b="1" dirty="0">
                <a:solidFill>
                  <a:schemeClr val="accent6">
                    <a:lumMod val="50000"/>
                  </a:schemeClr>
                </a:solidFill>
                <a:ea typeface="Nunito Sans Bold" pitchFamily="34" charset="-122"/>
                <a:cs typeface="Nunito Sans Bold" pitchFamily="34" charset="-120"/>
              </a:rPr>
              <a:t>Request</a:t>
            </a:r>
            <a:endParaRPr lang="en-US" sz="1100" dirty="0">
              <a:solidFill>
                <a:schemeClr val="accent6">
                  <a:lumMod val="50000"/>
                </a:schemeClr>
              </a:solidFill>
            </a:endParaRPr>
          </a:p>
        </p:txBody>
      </p:sp>
      <p:pic>
        <p:nvPicPr>
          <p:cNvPr id="14" name="Image 6"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81904" y="2620436"/>
            <a:ext cx="243946" cy="243946"/>
          </a:xfrm>
          <a:prstGeom prst="rect">
            <a:avLst/>
          </a:prstGeom>
        </p:spPr>
      </p:pic>
      <p:sp>
        <p:nvSpPr>
          <p:cNvPr id="15" name="Text 6"/>
          <p:cNvSpPr/>
          <p:nvPr/>
        </p:nvSpPr>
        <p:spPr>
          <a:xfrm>
            <a:off x="4133080" y="3387631"/>
            <a:ext cx="712323" cy="137220"/>
          </a:xfrm>
          <a:prstGeom prst="rect">
            <a:avLst/>
          </a:prstGeom>
          <a:noFill/>
          <a:ln/>
        </p:spPr>
        <p:txBody>
          <a:bodyPr wrap="none" lIns="0" tIns="0" rIns="0" bIns="0" rtlCol="0" anchor="t"/>
          <a:lstStyle/>
          <a:p>
            <a:pPr algn="ctr">
              <a:lnSpc>
                <a:spcPts val="1063"/>
              </a:lnSpc>
            </a:pPr>
            <a:r>
              <a:rPr lang="en-US" sz="1100" b="1" dirty="0">
                <a:solidFill>
                  <a:schemeClr val="accent6">
                    <a:lumMod val="50000"/>
                  </a:schemeClr>
                </a:solidFill>
                <a:ea typeface="Nunito Sans Bold" pitchFamily="34" charset="-122"/>
                <a:cs typeface="Nunito Sans Bold" pitchFamily="34" charset="-120"/>
              </a:rPr>
              <a:t>Qualify</a:t>
            </a:r>
            <a:endParaRPr lang="en-US" sz="1100" dirty="0">
              <a:solidFill>
                <a:schemeClr val="accent6">
                  <a:lumMod val="50000"/>
                </a:schemeClr>
              </a:solidFill>
            </a:endParaRPr>
          </a:p>
        </p:txBody>
      </p:sp>
      <p:sp>
        <p:nvSpPr>
          <p:cNvPr id="16" name="Text 7"/>
          <p:cNvSpPr/>
          <p:nvPr/>
        </p:nvSpPr>
        <p:spPr>
          <a:xfrm>
            <a:off x="3925118" y="3798278"/>
            <a:ext cx="4722763" cy="595387"/>
          </a:xfrm>
          <a:prstGeom prst="rect">
            <a:avLst/>
          </a:prstGeom>
          <a:noFill/>
          <a:ln/>
        </p:spPr>
        <p:txBody>
          <a:bodyPr wrap="square" lIns="0" tIns="0" rIns="0" bIns="0" rtlCol="0" anchor="t"/>
          <a:lstStyle/>
          <a:p>
            <a:pPr>
              <a:lnSpc>
                <a:spcPts val="1563"/>
              </a:lnSpc>
            </a:pPr>
            <a:r>
              <a:rPr lang="en-US" sz="1200" dirty="0">
                <a:solidFill>
                  <a:schemeClr val="accent6">
                    <a:lumMod val="50000"/>
                  </a:schemeClr>
                </a:solidFill>
                <a:ea typeface="Nunito Sans" pitchFamily="34" charset="-122"/>
                <a:cs typeface="Nunito Sans" pitchFamily="34" charset="-120"/>
              </a:rPr>
              <a:t>This structured workflow ensures that </a:t>
            </a:r>
            <a:r>
              <a:rPr lang="en-US" sz="1200" b="1" dirty="0">
                <a:solidFill>
                  <a:schemeClr val="accent6">
                    <a:lumMod val="50000"/>
                  </a:schemeClr>
                </a:solidFill>
                <a:ea typeface="Nunito Sans" pitchFamily="34" charset="-122"/>
                <a:cs typeface="Nunito Sans" pitchFamily="34" charset="-120"/>
              </a:rPr>
              <a:t>workplace learning is formally evaluated and recorded</a:t>
            </a:r>
            <a:r>
              <a:rPr lang="en-US" sz="1200" dirty="0">
                <a:solidFill>
                  <a:schemeClr val="accent6">
                    <a:lumMod val="50000"/>
                  </a:schemeClr>
                </a:solidFill>
                <a:ea typeface="Nunito Sans" pitchFamily="34" charset="-122"/>
                <a:cs typeface="Nunito Sans" pitchFamily="34" charset="-120"/>
              </a:rPr>
              <a:t> before a student's graduation record is processed — bringing consistency and accountability to the qualification award process.</a:t>
            </a:r>
            <a:endParaRPr lang="en-US" sz="1200" dirty="0">
              <a:solidFill>
                <a:schemeClr val="accent6">
                  <a:lumMod val="50000"/>
                </a:schemeClr>
              </a:solidFill>
            </a:endParaRPr>
          </a:p>
        </p:txBody>
      </p:sp>
      <p:sp>
        <p:nvSpPr>
          <p:cNvPr id="18" name="Title 8">
            <a:extLst>
              <a:ext uri="{FF2B5EF4-FFF2-40B4-BE49-F238E27FC236}">
                <a16:creationId xmlns:a16="http://schemas.microsoft.com/office/drawing/2014/main" id="{8B93D3A1-F198-AA60-236F-3A605ED5C30A}"/>
              </a:ext>
            </a:extLst>
          </p:cNvPr>
          <p:cNvSpPr txBox="1">
            <a:spLocks/>
          </p:cNvSpPr>
          <p:nvPr/>
        </p:nvSpPr>
        <p:spPr>
          <a:xfrm>
            <a:off x="2430000" y="290293"/>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Current WIL Process Supported in ITS</a:t>
            </a:r>
            <a:endParaRPr lang="en-ZA" b="0" dirty="0"/>
          </a:p>
        </p:txBody>
      </p:sp>
      <p:sp>
        <p:nvSpPr>
          <p:cNvPr id="19" name="Rectangle 18">
            <a:extLst>
              <a:ext uri="{FF2B5EF4-FFF2-40B4-BE49-F238E27FC236}">
                <a16:creationId xmlns:a16="http://schemas.microsoft.com/office/drawing/2014/main" id="{0D16FF68-B5B6-C895-72E6-9A06114BA71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1106760"/>
            <a:ext cx="5874544"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87115" y="1265863"/>
            <a:ext cx="8151763" cy="396924"/>
          </a:xfrm>
          <a:prstGeom prst="rect">
            <a:avLst/>
          </a:prstGeom>
          <a:noFill/>
          <a:ln/>
        </p:spPr>
        <p:txBody>
          <a:bodyPr wrap="square" lIns="0" tIns="0" rIns="0" bIns="0" rtlCol="0" anchor="t"/>
          <a:lstStyle/>
          <a:p>
            <a:pPr>
              <a:lnSpc>
                <a:spcPts val="1563"/>
              </a:lnSpc>
            </a:pPr>
            <a:r>
              <a:rPr lang="en-US" sz="1400" dirty="0">
                <a:solidFill>
                  <a:schemeClr val="accent6">
                    <a:lumMod val="50000"/>
                  </a:schemeClr>
                </a:solidFill>
                <a:ea typeface="Nunito Sans" pitchFamily="34" charset="-122"/>
                <a:cs typeface="Nunito Sans" pitchFamily="34" charset="-120"/>
              </a:rPr>
              <a:t>While the core WIL Graduation functionality is live and available, ITS is continuing to invest in a </a:t>
            </a:r>
            <a:r>
              <a:rPr lang="en-US" sz="1400" b="1" dirty="0">
                <a:solidFill>
                  <a:schemeClr val="accent6">
                    <a:lumMod val="50000"/>
                  </a:schemeClr>
                </a:solidFill>
                <a:ea typeface="Nunito Sans" pitchFamily="34" charset="-122"/>
                <a:cs typeface="Nunito Sans" pitchFamily="34" charset="-120"/>
              </a:rPr>
              <a:t>fuller WIL management lifecycle</a:t>
            </a:r>
            <a:r>
              <a:rPr lang="en-US" sz="1400" dirty="0">
                <a:solidFill>
                  <a:schemeClr val="accent6">
                    <a:lumMod val="50000"/>
                  </a:schemeClr>
                </a:solidFill>
                <a:ea typeface="Nunito Sans" pitchFamily="34" charset="-122"/>
                <a:cs typeface="Nunito Sans" pitchFamily="34" charset="-120"/>
              </a:rPr>
              <a:t> — extending system support from initial placement through to final graduation.</a:t>
            </a:r>
            <a:endParaRPr lang="en-US" sz="1400" dirty="0">
              <a:solidFill>
                <a:schemeClr val="accent6">
                  <a:lumMod val="50000"/>
                </a:schemeClr>
              </a:solidFill>
            </a:endParaRPr>
          </a:p>
        </p:txBody>
      </p:sp>
      <p:sp>
        <p:nvSpPr>
          <p:cNvPr id="4" name="Shape 2"/>
          <p:cNvSpPr/>
          <p:nvPr/>
        </p:nvSpPr>
        <p:spPr>
          <a:xfrm>
            <a:off x="363141" y="1955236"/>
            <a:ext cx="4103191" cy="1277542"/>
          </a:xfrm>
          <a:prstGeom prst="roundRect">
            <a:avLst>
              <a:gd name="adj" fmla="val 5067"/>
            </a:avLst>
          </a:prstGeom>
          <a:solidFill>
            <a:srgbClr val="03AEEF"/>
          </a:solidFill>
          <a:ln/>
        </p:spPr>
        <p:txBody>
          <a:bodyPr/>
          <a:lstStyle/>
          <a:p>
            <a:endParaRPr lang="en-ZA" sz="1125">
              <a:solidFill>
                <a:schemeClr val="accent6">
                  <a:lumMod val="50000"/>
                </a:schemeClr>
              </a:solidFill>
            </a:endParaRPr>
          </a:p>
        </p:txBody>
      </p:sp>
      <p:sp>
        <p:nvSpPr>
          <p:cNvPr id="5" name="Text 3"/>
          <p:cNvSpPr/>
          <p:nvPr/>
        </p:nvSpPr>
        <p:spPr>
          <a:xfrm>
            <a:off x="487115" y="2079208"/>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What's Coming Next</a:t>
            </a:r>
            <a:endParaRPr lang="en-US" sz="1219" dirty="0">
              <a:solidFill>
                <a:schemeClr val="accent6">
                  <a:lumMod val="50000"/>
                </a:schemeClr>
              </a:solidFill>
            </a:endParaRPr>
          </a:p>
        </p:txBody>
      </p:sp>
      <p:sp>
        <p:nvSpPr>
          <p:cNvPr id="6" name="Text 4"/>
          <p:cNvSpPr/>
          <p:nvPr/>
        </p:nvSpPr>
        <p:spPr>
          <a:xfrm>
            <a:off x="487115" y="2397031"/>
            <a:ext cx="3855244"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The next development phase will introduce additional business processes to support </a:t>
            </a:r>
            <a:r>
              <a:rPr lang="en-US" sz="969" b="1" dirty="0">
                <a:solidFill>
                  <a:schemeClr val="accent6">
                    <a:lumMod val="50000"/>
                  </a:schemeClr>
                </a:solidFill>
                <a:ea typeface="Nunito Sans" pitchFamily="34" charset="-122"/>
                <a:cs typeface="Nunito Sans" pitchFamily="34" charset="-120"/>
              </a:rPr>
              <a:t>placement management and real-time monitoring</a:t>
            </a:r>
            <a:r>
              <a:rPr lang="en-US" sz="969" dirty="0">
                <a:solidFill>
                  <a:schemeClr val="accent6">
                    <a:lumMod val="50000"/>
                  </a:schemeClr>
                </a:solidFill>
                <a:ea typeface="Nunito Sans" pitchFamily="34" charset="-122"/>
                <a:cs typeface="Nunito Sans" pitchFamily="34" charset="-120"/>
              </a:rPr>
              <a:t> of students throughout their practical period.</a:t>
            </a:r>
            <a:endParaRPr lang="en-US" sz="969" dirty="0">
              <a:solidFill>
                <a:schemeClr val="accent6">
                  <a:lumMod val="50000"/>
                </a:schemeClr>
              </a:solidFill>
            </a:endParaRPr>
          </a:p>
        </p:txBody>
      </p:sp>
      <p:sp>
        <p:nvSpPr>
          <p:cNvPr id="7" name="Text 5"/>
          <p:cNvSpPr/>
          <p:nvPr/>
        </p:nvSpPr>
        <p:spPr>
          <a:xfrm>
            <a:off x="4684366" y="2079208"/>
            <a:ext cx="1686297"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Planned Enhancements</a:t>
            </a:r>
            <a:endParaRPr lang="en-US" sz="1219" dirty="0">
              <a:solidFill>
                <a:schemeClr val="accent6">
                  <a:lumMod val="50000"/>
                </a:schemeClr>
              </a:solidFill>
            </a:endParaRPr>
          </a:p>
        </p:txBody>
      </p:sp>
      <p:sp>
        <p:nvSpPr>
          <p:cNvPr id="8" name="Text 6"/>
          <p:cNvSpPr/>
          <p:nvPr/>
        </p:nvSpPr>
        <p:spPr>
          <a:xfrm>
            <a:off x="4684365" y="2397031"/>
            <a:ext cx="3924598" cy="1277541"/>
          </a:xfrm>
          <a:prstGeom prst="rect">
            <a:avLst/>
          </a:prstGeom>
          <a:noFill/>
          <a:ln/>
        </p:spPr>
        <p:txBody>
          <a:bodyPr wrap="square" lIns="0" tIns="0" rIns="0" bIns="0" rtlCol="0" anchor="t"/>
          <a:lstStyle/>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Interview &amp; Placement Management</a:t>
            </a:r>
            <a:r>
              <a:rPr lang="en-US" sz="969" dirty="0">
                <a:solidFill>
                  <a:schemeClr val="accent6">
                    <a:lumMod val="50000"/>
                  </a:schemeClr>
                </a:solidFill>
                <a:ea typeface="Nunito Sans" pitchFamily="34" charset="-122"/>
                <a:cs typeface="Nunito Sans" pitchFamily="34" charset="-120"/>
              </a:rPr>
              <a:t> — structured allocation workflows</a:t>
            </a:r>
            <a:endParaRPr lang="en-US" sz="969" dirty="0">
              <a:solidFill>
                <a:schemeClr val="accent6">
                  <a:lumMod val="50000"/>
                </a:schemeClr>
              </a:solidFill>
            </a:endParaRPr>
          </a:p>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Timesheet Submissions</a:t>
            </a:r>
            <a:r>
              <a:rPr lang="en-US" sz="969" dirty="0">
                <a:solidFill>
                  <a:schemeClr val="accent6">
                    <a:lumMod val="50000"/>
                  </a:schemeClr>
                </a:solidFill>
                <a:ea typeface="Nunito Sans" pitchFamily="34" charset="-122"/>
                <a:cs typeface="Nunito Sans" pitchFamily="34" charset="-120"/>
              </a:rPr>
              <a:t> — workplace hour tracking and monitoring</a:t>
            </a:r>
            <a:endParaRPr lang="en-US" sz="969" dirty="0">
              <a:solidFill>
                <a:schemeClr val="accent6">
                  <a:lumMod val="50000"/>
                </a:schemeClr>
              </a:solidFill>
            </a:endParaRPr>
          </a:p>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Reporting Dashboards</a:t>
            </a:r>
            <a:r>
              <a:rPr lang="en-US" sz="969" dirty="0">
                <a:solidFill>
                  <a:schemeClr val="accent6">
                    <a:lumMod val="50000"/>
                  </a:schemeClr>
                </a:solidFill>
                <a:ea typeface="Nunito Sans" pitchFamily="34" charset="-122"/>
                <a:cs typeface="Nunito Sans" pitchFamily="34" charset="-120"/>
              </a:rPr>
              <a:t> — institutional oversight via Jasper Reports</a:t>
            </a:r>
            <a:endParaRPr lang="en-US" sz="969" dirty="0">
              <a:solidFill>
                <a:schemeClr val="accent6">
                  <a:lumMod val="50000"/>
                </a:schemeClr>
              </a:solidFill>
            </a:endParaRPr>
          </a:p>
        </p:txBody>
      </p:sp>
      <p:sp>
        <p:nvSpPr>
          <p:cNvPr id="10" name="Title 8">
            <a:extLst>
              <a:ext uri="{FF2B5EF4-FFF2-40B4-BE49-F238E27FC236}">
                <a16:creationId xmlns:a16="http://schemas.microsoft.com/office/drawing/2014/main" id="{F7AABE2F-C4F7-7DE4-27C5-4F25983F3F28}"/>
              </a:ext>
            </a:extLst>
          </p:cNvPr>
          <p:cNvSpPr txBox="1">
            <a:spLocks/>
          </p:cNvSpPr>
          <p:nvPr/>
        </p:nvSpPr>
        <p:spPr>
          <a:xfrm>
            <a:off x="2427619" y="424281"/>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Next Phase: Enhancing the WIL Lifecycle</a:t>
            </a:r>
            <a:endParaRPr lang="en-ZA" b="0" dirty="0"/>
          </a:p>
        </p:txBody>
      </p:sp>
      <p:sp>
        <p:nvSpPr>
          <p:cNvPr id="11" name="Rectangle 10">
            <a:extLst>
              <a:ext uri="{FF2B5EF4-FFF2-40B4-BE49-F238E27FC236}">
                <a16:creationId xmlns:a16="http://schemas.microsoft.com/office/drawing/2014/main" id="{454E9A99-15D7-3D11-48E9-6AD0DE6ED684}"/>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90C2F47-F751-4C17-3B83-A3663D120AAE}"/>
              </a:ext>
            </a:extLst>
          </p:cNvPr>
          <p:cNvGrpSpPr/>
          <p:nvPr/>
        </p:nvGrpSpPr>
        <p:grpSpPr>
          <a:xfrm>
            <a:off x="510405" y="1127588"/>
            <a:ext cx="1360597" cy="258933"/>
            <a:chOff x="496119" y="774799"/>
            <a:chExt cx="986656" cy="233214"/>
          </a:xfrm>
        </p:grpSpPr>
        <p:sp>
          <p:nvSpPr>
            <p:cNvPr id="2" name="Shape 0"/>
            <p:cNvSpPr/>
            <p:nvPr/>
          </p:nvSpPr>
          <p:spPr>
            <a:xfrm>
              <a:off x="496119" y="774799"/>
              <a:ext cx="986656" cy="233214"/>
            </a:xfrm>
            <a:prstGeom prst="roundRect">
              <a:avLst>
                <a:gd name="adj" fmla="val 17872"/>
              </a:avLst>
            </a:prstGeom>
            <a:solidFill>
              <a:srgbClr val="CDF1FE"/>
            </a:solidFill>
            <a:ln/>
          </p:spPr>
          <p:txBody>
            <a:bodyPr/>
            <a:lstStyle/>
            <a:p>
              <a:endParaRPr lang="en-ZA" sz="1125"/>
            </a:p>
          </p:txBody>
        </p:sp>
        <p:sp>
          <p:nvSpPr>
            <p:cNvPr id="3" name="Text 1"/>
            <p:cNvSpPr/>
            <p:nvPr/>
          </p:nvSpPr>
          <p:spPr>
            <a:xfrm>
              <a:off x="570533" y="812007"/>
              <a:ext cx="837828" cy="158799"/>
            </a:xfrm>
            <a:prstGeom prst="rect">
              <a:avLst/>
            </a:prstGeom>
            <a:noFill/>
            <a:ln/>
          </p:spPr>
          <p:txBody>
            <a:bodyPr wrap="none" lIns="0" tIns="0" rIns="0" bIns="0" rtlCol="0" anchor="t"/>
            <a:lstStyle/>
            <a:p>
              <a:pPr>
                <a:lnSpc>
                  <a:spcPts val="1250"/>
                </a:lnSpc>
              </a:pPr>
              <a:r>
                <a:rPr lang="en-US" sz="1200" dirty="0">
                  <a:solidFill>
                    <a:srgbClr val="5F6369"/>
                  </a:solidFill>
                  <a:ea typeface="Nunito Sans" pitchFamily="34" charset="-122"/>
                  <a:cs typeface="Nunito Sans" pitchFamily="34" charset="-120"/>
                </a:rPr>
                <a:t>ENHANCEMENT 1</a:t>
              </a:r>
              <a:endParaRPr lang="en-US" sz="1200" dirty="0"/>
            </a:p>
          </p:txBody>
        </p:sp>
      </p:grpSp>
      <p:sp>
        <p:nvSpPr>
          <p:cNvPr id="4" name="Text 2"/>
          <p:cNvSpPr/>
          <p:nvPr/>
        </p:nvSpPr>
        <p:spPr>
          <a:xfrm>
            <a:off x="496119" y="1057572"/>
            <a:ext cx="4521399" cy="387549"/>
          </a:xfrm>
          <a:prstGeom prst="rect">
            <a:avLst/>
          </a:prstGeom>
          <a:noFill/>
          <a:ln/>
        </p:spPr>
        <p:txBody>
          <a:bodyPr wrap="none" lIns="0" tIns="0" rIns="0" bIns="0" rtlCol="0" anchor="t"/>
          <a:lstStyle/>
          <a:p>
            <a:pPr>
              <a:lnSpc>
                <a:spcPts val="3031"/>
              </a:lnSpc>
            </a:pPr>
            <a:endParaRPr lang="en-US" sz="2438" dirty="0"/>
          </a:p>
        </p:txBody>
      </p:sp>
      <p:sp>
        <p:nvSpPr>
          <p:cNvPr id="5" name="Text 3"/>
          <p:cNvSpPr/>
          <p:nvPr/>
        </p:nvSpPr>
        <p:spPr>
          <a:xfrm>
            <a:off x="496119" y="1465576"/>
            <a:ext cx="8151763" cy="396924"/>
          </a:xfrm>
          <a:prstGeom prst="rect">
            <a:avLst/>
          </a:prstGeom>
          <a:noFill/>
          <a:ln/>
        </p:spPr>
        <p:txBody>
          <a:bodyPr wrap="square" lIns="0" tIns="0" rIns="0" bIns="0" rtlCol="0" anchor="t"/>
          <a:lstStyle/>
          <a:p>
            <a:pPr>
              <a:lnSpc>
                <a:spcPts val="1563"/>
              </a:lnSpc>
            </a:pPr>
            <a:r>
              <a:rPr lang="en-US" sz="1200" dirty="0">
                <a:solidFill>
                  <a:schemeClr val="accent6">
                    <a:lumMod val="50000"/>
                  </a:schemeClr>
                </a:solidFill>
                <a:ea typeface="Nunito Sans" pitchFamily="34" charset="-122"/>
                <a:cs typeface="Nunito Sans" pitchFamily="34" charset="-120"/>
              </a:rPr>
              <a:t>A new </a:t>
            </a:r>
            <a:r>
              <a:rPr lang="en-US" sz="1200" b="1" dirty="0">
                <a:solidFill>
                  <a:schemeClr val="accent6">
                    <a:lumMod val="50000"/>
                  </a:schemeClr>
                </a:solidFill>
                <a:ea typeface="Nunito Sans" pitchFamily="34" charset="-122"/>
                <a:cs typeface="Nunito Sans" pitchFamily="34" charset="-120"/>
              </a:rPr>
              <a:t>Interview Management Process</a:t>
            </a:r>
            <a:r>
              <a:rPr lang="en-US" sz="1200" dirty="0">
                <a:solidFill>
                  <a:schemeClr val="accent6">
                    <a:lumMod val="50000"/>
                  </a:schemeClr>
                </a:solidFill>
                <a:ea typeface="Nunito Sans" pitchFamily="34" charset="-122"/>
                <a:cs typeface="Nunito Sans" pitchFamily="34" charset="-120"/>
              </a:rPr>
              <a:t> will be introduced immediately after a student submits their WIL Service Request. This ensures that placement allocation is preceded by a formal, system-tracked interview stage — bringing structure and accountability to the process.</a:t>
            </a:r>
            <a:endParaRPr lang="en-US" sz="1200" dirty="0">
              <a:solidFill>
                <a:schemeClr val="accent6">
                  <a:lumMod val="50000"/>
                </a:schemeClr>
              </a:solidFill>
            </a:endParaRPr>
          </a:p>
        </p:txBody>
      </p:sp>
      <p:sp>
        <p:nvSpPr>
          <p:cNvPr id="6" name="Shape 4"/>
          <p:cNvSpPr/>
          <p:nvPr/>
        </p:nvSpPr>
        <p:spPr>
          <a:xfrm>
            <a:off x="496119" y="2167607"/>
            <a:ext cx="4013894" cy="941710"/>
          </a:xfrm>
          <a:prstGeom prst="roundRect">
            <a:avLst>
              <a:gd name="adj" fmla="val 7282"/>
            </a:avLst>
          </a:prstGeom>
          <a:solidFill>
            <a:srgbClr val="F2F2F2"/>
          </a:solidFill>
          <a:ln w="22860">
            <a:solidFill>
              <a:srgbClr val="B3D7E4"/>
            </a:solidFill>
            <a:prstDash val="solid"/>
          </a:ln>
        </p:spPr>
        <p:txBody>
          <a:bodyPr/>
          <a:lstStyle/>
          <a:p>
            <a:endParaRPr lang="en-ZA" sz="1125">
              <a:solidFill>
                <a:schemeClr val="accent6">
                  <a:lumMod val="50000"/>
                </a:schemeClr>
              </a:solidFill>
            </a:endParaRPr>
          </a:p>
        </p:txBody>
      </p:sp>
      <p:sp>
        <p:nvSpPr>
          <p:cNvPr id="7" name="Shape 5"/>
          <p:cNvSpPr/>
          <p:nvPr/>
        </p:nvSpPr>
        <p:spPr>
          <a:xfrm>
            <a:off x="481831" y="2167607"/>
            <a:ext cx="57150" cy="941710"/>
          </a:xfrm>
          <a:prstGeom prst="roundRect">
            <a:avLst>
              <a:gd name="adj" fmla="val 91163"/>
            </a:avLst>
          </a:prstGeom>
          <a:solidFill>
            <a:srgbClr val="03AEEF"/>
          </a:solidFill>
          <a:ln/>
        </p:spPr>
        <p:txBody>
          <a:bodyPr/>
          <a:lstStyle/>
          <a:p>
            <a:endParaRPr lang="en-ZA" sz="1125">
              <a:solidFill>
                <a:schemeClr val="accent6">
                  <a:lumMod val="50000"/>
                </a:schemeClr>
              </a:solidFill>
            </a:endParaRPr>
          </a:p>
        </p:txBody>
      </p:sp>
      <p:sp>
        <p:nvSpPr>
          <p:cNvPr id="8" name="Text 6"/>
          <p:cNvSpPr/>
          <p:nvPr/>
        </p:nvSpPr>
        <p:spPr>
          <a:xfrm>
            <a:off x="677243" y="2305868"/>
            <a:ext cx="225861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Schedule Placement Interviews</a:t>
            </a:r>
            <a:endParaRPr lang="en-US" sz="1219" dirty="0">
              <a:solidFill>
                <a:schemeClr val="accent6">
                  <a:lumMod val="50000"/>
                </a:schemeClr>
              </a:solidFill>
            </a:endParaRPr>
          </a:p>
        </p:txBody>
      </p:sp>
      <p:sp>
        <p:nvSpPr>
          <p:cNvPr id="9" name="Text 7"/>
          <p:cNvSpPr/>
          <p:nvPr/>
        </p:nvSpPr>
        <p:spPr>
          <a:xfrm>
            <a:off x="677243" y="2574132"/>
            <a:ext cx="3694509"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Institutions can schedule and manage interviews with prospective workplace partners, all tracked within the ITS system.</a:t>
            </a:r>
            <a:endParaRPr lang="en-US" sz="969" dirty="0">
              <a:solidFill>
                <a:schemeClr val="accent6">
                  <a:lumMod val="50000"/>
                </a:schemeClr>
              </a:solidFill>
            </a:endParaRPr>
          </a:p>
        </p:txBody>
      </p:sp>
      <p:sp>
        <p:nvSpPr>
          <p:cNvPr id="10" name="Shape 8"/>
          <p:cNvSpPr/>
          <p:nvPr/>
        </p:nvSpPr>
        <p:spPr>
          <a:xfrm>
            <a:off x="4633987" y="2167607"/>
            <a:ext cx="4013894" cy="941710"/>
          </a:xfrm>
          <a:prstGeom prst="roundRect">
            <a:avLst>
              <a:gd name="adj" fmla="val 7282"/>
            </a:avLst>
          </a:prstGeom>
          <a:solidFill>
            <a:srgbClr val="F2F2F2"/>
          </a:solidFill>
          <a:ln w="22860">
            <a:solidFill>
              <a:srgbClr val="B3D7E4"/>
            </a:solidFill>
            <a:prstDash val="solid"/>
          </a:ln>
        </p:spPr>
        <p:txBody>
          <a:bodyPr/>
          <a:lstStyle/>
          <a:p>
            <a:endParaRPr lang="en-ZA" sz="1125">
              <a:solidFill>
                <a:schemeClr val="accent6">
                  <a:lumMod val="50000"/>
                </a:schemeClr>
              </a:solidFill>
            </a:endParaRPr>
          </a:p>
        </p:txBody>
      </p:sp>
      <p:sp>
        <p:nvSpPr>
          <p:cNvPr id="11" name="Shape 9"/>
          <p:cNvSpPr/>
          <p:nvPr/>
        </p:nvSpPr>
        <p:spPr>
          <a:xfrm>
            <a:off x="4619699" y="2167607"/>
            <a:ext cx="57150" cy="941710"/>
          </a:xfrm>
          <a:prstGeom prst="roundRect">
            <a:avLst>
              <a:gd name="adj" fmla="val 91163"/>
            </a:avLst>
          </a:prstGeom>
          <a:solidFill>
            <a:srgbClr val="03AEEF"/>
          </a:solidFill>
          <a:ln/>
        </p:spPr>
        <p:txBody>
          <a:bodyPr/>
          <a:lstStyle/>
          <a:p>
            <a:endParaRPr lang="en-ZA" sz="1125">
              <a:solidFill>
                <a:schemeClr val="accent6">
                  <a:lumMod val="50000"/>
                </a:schemeClr>
              </a:solidFill>
            </a:endParaRPr>
          </a:p>
        </p:txBody>
      </p:sp>
      <p:sp>
        <p:nvSpPr>
          <p:cNvPr id="12" name="Text 10"/>
          <p:cNvSpPr/>
          <p:nvPr/>
        </p:nvSpPr>
        <p:spPr>
          <a:xfrm>
            <a:off x="4815111" y="2305868"/>
            <a:ext cx="2061418"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Manage Interview Outcomes</a:t>
            </a:r>
            <a:endParaRPr lang="en-US" sz="1219" dirty="0">
              <a:solidFill>
                <a:schemeClr val="accent6">
                  <a:lumMod val="50000"/>
                </a:schemeClr>
              </a:solidFill>
            </a:endParaRPr>
          </a:p>
        </p:txBody>
      </p:sp>
      <p:sp>
        <p:nvSpPr>
          <p:cNvPr id="13" name="Text 11"/>
          <p:cNvSpPr/>
          <p:nvPr/>
        </p:nvSpPr>
        <p:spPr>
          <a:xfrm>
            <a:off x="4815111" y="2574132"/>
            <a:ext cx="3694509"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Record and store interview results, enabling departments to make informed placement decisions based on documented outcomes.</a:t>
            </a:r>
            <a:endParaRPr lang="en-US" sz="969" dirty="0">
              <a:solidFill>
                <a:schemeClr val="accent6">
                  <a:lumMod val="50000"/>
                </a:schemeClr>
              </a:solidFill>
            </a:endParaRPr>
          </a:p>
        </p:txBody>
      </p:sp>
      <p:sp>
        <p:nvSpPr>
          <p:cNvPr id="14" name="Shape 12"/>
          <p:cNvSpPr/>
          <p:nvPr/>
        </p:nvSpPr>
        <p:spPr>
          <a:xfrm>
            <a:off x="496119" y="3233291"/>
            <a:ext cx="4013894" cy="1140173"/>
          </a:xfrm>
          <a:prstGeom prst="roundRect">
            <a:avLst>
              <a:gd name="adj" fmla="val 6015"/>
            </a:avLst>
          </a:prstGeom>
          <a:solidFill>
            <a:srgbClr val="F2F2F2"/>
          </a:solidFill>
          <a:ln w="22860">
            <a:solidFill>
              <a:srgbClr val="B3D7E4"/>
            </a:solidFill>
            <a:prstDash val="solid"/>
          </a:ln>
        </p:spPr>
        <p:txBody>
          <a:bodyPr/>
          <a:lstStyle/>
          <a:p>
            <a:endParaRPr lang="en-ZA" sz="1125">
              <a:solidFill>
                <a:schemeClr val="accent6">
                  <a:lumMod val="50000"/>
                </a:schemeClr>
              </a:solidFill>
            </a:endParaRPr>
          </a:p>
        </p:txBody>
      </p:sp>
      <p:sp>
        <p:nvSpPr>
          <p:cNvPr id="15" name="Shape 13"/>
          <p:cNvSpPr/>
          <p:nvPr/>
        </p:nvSpPr>
        <p:spPr>
          <a:xfrm>
            <a:off x="481831" y="3233291"/>
            <a:ext cx="57150" cy="1140173"/>
          </a:xfrm>
          <a:prstGeom prst="roundRect">
            <a:avLst>
              <a:gd name="adj" fmla="val 91163"/>
            </a:avLst>
          </a:prstGeom>
          <a:solidFill>
            <a:srgbClr val="03AEEF"/>
          </a:solidFill>
          <a:ln/>
        </p:spPr>
        <p:txBody>
          <a:bodyPr/>
          <a:lstStyle/>
          <a:p>
            <a:endParaRPr lang="en-ZA" sz="1125">
              <a:solidFill>
                <a:schemeClr val="accent6">
                  <a:lumMod val="50000"/>
                </a:schemeClr>
              </a:solidFill>
            </a:endParaRPr>
          </a:p>
        </p:txBody>
      </p:sp>
      <p:sp>
        <p:nvSpPr>
          <p:cNvPr id="16" name="Text 14"/>
          <p:cNvSpPr/>
          <p:nvPr/>
        </p:nvSpPr>
        <p:spPr>
          <a:xfrm>
            <a:off x="677243" y="3371552"/>
            <a:ext cx="2207121"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Automated Email Notifications</a:t>
            </a:r>
            <a:endParaRPr lang="en-US" sz="1219" dirty="0">
              <a:solidFill>
                <a:schemeClr val="accent6">
                  <a:lumMod val="50000"/>
                </a:schemeClr>
              </a:solidFill>
            </a:endParaRPr>
          </a:p>
        </p:txBody>
      </p:sp>
      <p:sp>
        <p:nvSpPr>
          <p:cNvPr id="17" name="Text 15"/>
          <p:cNvSpPr/>
          <p:nvPr/>
        </p:nvSpPr>
        <p:spPr>
          <a:xfrm>
            <a:off x="677243" y="3639815"/>
            <a:ext cx="3694509"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Approval routing is handled through automated email notifications, reducing manual follow-up and accelerating the process.</a:t>
            </a:r>
            <a:endParaRPr lang="en-US" sz="969" dirty="0">
              <a:solidFill>
                <a:schemeClr val="accent6">
                  <a:lumMod val="50000"/>
                </a:schemeClr>
              </a:solidFill>
            </a:endParaRPr>
          </a:p>
        </p:txBody>
      </p:sp>
      <p:sp>
        <p:nvSpPr>
          <p:cNvPr id="18" name="Shape 16"/>
          <p:cNvSpPr/>
          <p:nvPr/>
        </p:nvSpPr>
        <p:spPr>
          <a:xfrm>
            <a:off x="4633987" y="3233291"/>
            <a:ext cx="4013894" cy="1140173"/>
          </a:xfrm>
          <a:prstGeom prst="roundRect">
            <a:avLst>
              <a:gd name="adj" fmla="val 6015"/>
            </a:avLst>
          </a:prstGeom>
          <a:solidFill>
            <a:srgbClr val="F2F2F2"/>
          </a:solidFill>
          <a:ln w="22860">
            <a:solidFill>
              <a:srgbClr val="B3D7E4"/>
            </a:solidFill>
            <a:prstDash val="solid"/>
          </a:ln>
        </p:spPr>
        <p:txBody>
          <a:bodyPr/>
          <a:lstStyle/>
          <a:p>
            <a:endParaRPr lang="en-ZA" sz="1125">
              <a:solidFill>
                <a:schemeClr val="accent6">
                  <a:lumMod val="50000"/>
                </a:schemeClr>
              </a:solidFill>
            </a:endParaRPr>
          </a:p>
        </p:txBody>
      </p:sp>
      <p:sp>
        <p:nvSpPr>
          <p:cNvPr id="19" name="Shape 17"/>
          <p:cNvSpPr/>
          <p:nvPr/>
        </p:nvSpPr>
        <p:spPr>
          <a:xfrm>
            <a:off x="4619699" y="3233291"/>
            <a:ext cx="57150" cy="1140173"/>
          </a:xfrm>
          <a:prstGeom prst="roundRect">
            <a:avLst>
              <a:gd name="adj" fmla="val 91163"/>
            </a:avLst>
          </a:prstGeom>
          <a:solidFill>
            <a:srgbClr val="03AEEF"/>
          </a:solidFill>
          <a:ln/>
        </p:spPr>
        <p:txBody>
          <a:bodyPr/>
          <a:lstStyle/>
          <a:p>
            <a:endParaRPr lang="en-ZA" sz="1125">
              <a:solidFill>
                <a:schemeClr val="accent6">
                  <a:lumMod val="50000"/>
                </a:schemeClr>
              </a:solidFill>
            </a:endParaRPr>
          </a:p>
        </p:txBody>
      </p:sp>
      <p:sp>
        <p:nvSpPr>
          <p:cNvPr id="20" name="Text 18"/>
          <p:cNvSpPr/>
          <p:nvPr/>
        </p:nvSpPr>
        <p:spPr>
          <a:xfrm>
            <a:off x="4815111" y="3371552"/>
            <a:ext cx="236279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Workplace Placement Allocation</a:t>
            </a:r>
            <a:endParaRPr lang="en-US" sz="1219" dirty="0">
              <a:solidFill>
                <a:schemeClr val="accent6">
                  <a:lumMod val="50000"/>
                </a:schemeClr>
              </a:solidFill>
            </a:endParaRPr>
          </a:p>
        </p:txBody>
      </p:sp>
      <p:sp>
        <p:nvSpPr>
          <p:cNvPr id="21" name="Text 19"/>
          <p:cNvSpPr/>
          <p:nvPr/>
        </p:nvSpPr>
        <p:spPr>
          <a:xfrm>
            <a:off x="4815111" y="3639815"/>
            <a:ext cx="3694509"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Upon a successful interview, students are formally allocated to a workplace placement — ensuring a structured path to WIL registration.</a:t>
            </a:r>
            <a:endParaRPr lang="en-US" sz="969" dirty="0">
              <a:solidFill>
                <a:schemeClr val="accent6">
                  <a:lumMod val="50000"/>
                </a:schemeClr>
              </a:solidFill>
            </a:endParaRPr>
          </a:p>
        </p:txBody>
      </p:sp>
      <p:sp>
        <p:nvSpPr>
          <p:cNvPr id="24" name="Title 8">
            <a:extLst>
              <a:ext uri="{FF2B5EF4-FFF2-40B4-BE49-F238E27FC236}">
                <a16:creationId xmlns:a16="http://schemas.microsoft.com/office/drawing/2014/main" id="{52894234-BDF5-D15B-953C-B693AB8334F1}"/>
              </a:ext>
            </a:extLst>
          </p:cNvPr>
          <p:cNvSpPr txBox="1">
            <a:spLocks/>
          </p:cNvSpPr>
          <p:nvPr/>
        </p:nvSpPr>
        <p:spPr>
          <a:xfrm>
            <a:off x="2430000" y="284755"/>
            <a:ext cx="4284000"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Interview Management Process</a:t>
            </a:r>
            <a:endParaRPr lang="en-ZA" b="0" dirty="0"/>
          </a:p>
        </p:txBody>
      </p:sp>
      <p:sp>
        <p:nvSpPr>
          <p:cNvPr id="25" name="Rectangle 24">
            <a:extLst>
              <a:ext uri="{FF2B5EF4-FFF2-40B4-BE49-F238E27FC236}">
                <a16:creationId xmlns:a16="http://schemas.microsoft.com/office/drawing/2014/main" id="{5313A8F3-9A8D-73CC-9669-005517B6C8ED}"/>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D82730-E53A-4B76-A0C5-282B37120892}">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D80F0C44-A575-46A6-94A6-44293AD2077E}">
  <ds:schemaRefs>
    <ds:schemaRef ds:uri="http://schemas.microsoft.com/sharepoint/v3/contenttype/forms"/>
  </ds:schemaRefs>
</ds:datastoreItem>
</file>

<file path=customXml/itemProps3.xml><?xml version="1.0" encoding="utf-8"?>
<ds:datastoreItem xmlns:ds="http://schemas.openxmlformats.org/officeDocument/2006/customXml" ds:itemID="{E8A04E8A-A0CD-4D52-B9BE-D0144CD8E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2759</Words>
  <Application>Microsoft Office PowerPoint</Application>
  <PresentationFormat>Custom</PresentationFormat>
  <Paragraphs>282</Paragraphs>
  <Slides>31</Slides>
  <Notes>24</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Aptos</vt:lpstr>
      <vt:lpstr>Arial</vt:lpstr>
      <vt:lpstr>Calibri</vt:lpstr>
      <vt:lpstr>Consolas</vt:lpstr>
      <vt:lpstr>Inter</vt:lpstr>
      <vt:lpstr>Inter Bold</vt:lpstr>
      <vt:lpstr>Inter Light</vt:lpstr>
      <vt:lpstr>Nunito Sans</vt:lpstr>
      <vt:lpstr>Nunito Sans Bold</vt:lpstr>
      <vt:lpstr>Title Slides</vt:lpstr>
      <vt:lpstr>Index Slides</vt:lpstr>
      <vt:lpstr>Content Slides</vt:lpstr>
      <vt:lpstr>Student enhancements  Modernising WIL: From Compliance to Value Learner Profiler / PACE Integration: Unlocking Learner Potential Through Integration Digitisation of Proof of Registration Signatures</vt:lpstr>
      <vt:lpstr>DISCLAIMER</vt:lpstr>
      <vt:lpstr>PowerPoint Presentation</vt:lpstr>
      <vt:lpstr>Work Integrated Learning (WIL)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Learner Profile &amp; PACE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Signature</vt:lpstr>
      <vt:lpstr>PowerPoint Presentation</vt:lpstr>
      <vt:lpstr>PowerPoint Presentation</vt:lpstr>
      <vt:lpstr>PowerPoint Presentation</vt:lpstr>
      <vt:lpstr>PowerPoint Presentation</vt:lpstr>
      <vt:lpstr>PowerPoint Presentation</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186</cp:revision>
  <dcterms:created xsi:type="dcterms:W3CDTF">2023-07-06T09:53:04Z</dcterms:created>
  <dcterms:modified xsi:type="dcterms:W3CDTF">2026-03-15T11:41:39Z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