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theme/theme4.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theme/theme2.xml" ContentType="application/vnd.openxmlformats-officedocument.theme+xml"/>
  <Override PartName="/ppt/diagrams/drawing1.xml" ContentType="application/vnd.ms-office.drawingml.diagramDrawing+xml"/>
  <Override PartName="/ppt/theme/theme3.xml" ContentType="application/vnd.openxmlformats-officedocument.theme+xml"/>
  <Override PartName="/ppt/diagrams/colors1.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7" r:id="rId3"/>
  </p:sldMasterIdLst>
  <p:notesMasterIdLst>
    <p:notesMasterId r:id="rId27"/>
  </p:notesMasterIdLst>
  <p:sldIdLst>
    <p:sldId id="271" r:id="rId4"/>
    <p:sldId id="273" r:id="rId5"/>
    <p:sldId id="274" r:id="rId6"/>
    <p:sldId id="275" r:id="rId7"/>
    <p:sldId id="1273" r:id="rId8"/>
    <p:sldId id="1275" r:id="rId9"/>
    <p:sldId id="1276" r:id="rId10"/>
    <p:sldId id="1277" r:id="rId11"/>
    <p:sldId id="785" r:id="rId12"/>
    <p:sldId id="339" r:id="rId13"/>
    <p:sldId id="330" r:id="rId14"/>
    <p:sldId id="1236" r:id="rId15"/>
    <p:sldId id="1268" r:id="rId16"/>
    <p:sldId id="1269" r:id="rId17"/>
    <p:sldId id="1270" r:id="rId18"/>
    <p:sldId id="1264" r:id="rId19"/>
    <p:sldId id="1271" r:id="rId20"/>
    <p:sldId id="1265" r:id="rId21"/>
    <p:sldId id="310" r:id="rId22"/>
    <p:sldId id="322" r:id="rId23"/>
    <p:sldId id="1267" r:id="rId24"/>
    <p:sldId id="276" r:id="rId25"/>
    <p:sldId id="269" r:id="rId26"/>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CE3C"/>
    <a:srgbClr val="E60088"/>
    <a:srgbClr val="EF4136"/>
    <a:srgbClr val="F04C23"/>
    <a:srgbClr val="D00A54"/>
    <a:srgbClr val="FBAD18"/>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7EDEDF-2E75-4584-8476-1246BE53E1AD}" v="33" dt="2026-03-14T08:10:30.045"/>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74"/>
    <p:restoredTop sz="73856" autoAdjust="0"/>
  </p:normalViewPr>
  <p:slideViewPr>
    <p:cSldViewPr snapToGrid="0" showGuides="1">
      <p:cViewPr varScale="1">
        <p:scale>
          <a:sx n="80" d="100"/>
          <a:sy n="80" d="100"/>
        </p:scale>
        <p:origin x="198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D896C2-355B-4DF6-8E1F-F2B816E0022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ZA"/>
        </a:p>
      </dgm:t>
    </dgm:pt>
    <dgm:pt modelId="{A2C876AA-1C3E-4A71-A064-C0C656FC3786}">
      <dgm:prSet phldrT="[Text]" phldr="0"/>
      <dgm:spPr/>
      <dgm:t>
        <a:bodyPr/>
        <a:lstStyle/>
        <a:p>
          <a:pPr algn="l"/>
          <a:r>
            <a:rPr lang="en-ZA" dirty="0"/>
            <a:t>Attraction</a:t>
          </a:r>
        </a:p>
      </dgm:t>
    </dgm:pt>
    <dgm:pt modelId="{08FDED60-8298-46AC-AAC4-DACACE642C62}" type="parTrans" cxnId="{C5EAD077-BC30-49FD-9466-925C98B518B3}">
      <dgm:prSet/>
      <dgm:spPr/>
      <dgm:t>
        <a:bodyPr/>
        <a:lstStyle/>
        <a:p>
          <a:pPr algn="l"/>
          <a:endParaRPr lang="en-ZA"/>
        </a:p>
      </dgm:t>
    </dgm:pt>
    <dgm:pt modelId="{2C92736C-FD91-4460-A0C7-F1FA8093BEDA}" type="sibTrans" cxnId="{C5EAD077-BC30-49FD-9466-925C98B518B3}">
      <dgm:prSet/>
      <dgm:spPr/>
      <dgm:t>
        <a:bodyPr/>
        <a:lstStyle/>
        <a:p>
          <a:pPr algn="l"/>
          <a:endParaRPr lang="en-ZA"/>
        </a:p>
      </dgm:t>
    </dgm:pt>
    <dgm:pt modelId="{9081D402-761F-425E-9B6C-16010B4EF723}">
      <dgm:prSet phldrT="[Text]" phldr="0"/>
      <dgm:spPr/>
      <dgm:t>
        <a:bodyPr/>
        <a:lstStyle/>
        <a:p>
          <a:pPr algn="l"/>
          <a:r>
            <a:rPr lang="en-ZA" dirty="0"/>
            <a:t>Recruiting</a:t>
          </a:r>
        </a:p>
      </dgm:t>
    </dgm:pt>
    <dgm:pt modelId="{8769779F-B876-4A6A-B4D9-AECB927814CB}" type="parTrans" cxnId="{14D0963D-2C47-4B4C-8E10-6F44E1533B9F}">
      <dgm:prSet/>
      <dgm:spPr/>
      <dgm:t>
        <a:bodyPr/>
        <a:lstStyle/>
        <a:p>
          <a:pPr algn="l"/>
          <a:endParaRPr lang="en-ZA"/>
        </a:p>
      </dgm:t>
    </dgm:pt>
    <dgm:pt modelId="{DCE7F2F7-B77F-4AE8-8C7A-5DFFC18E112E}" type="sibTrans" cxnId="{14D0963D-2C47-4B4C-8E10-6F44E1533B9F}">
      <dgm:prSet/>
      <dgm:spPr/>
      <dgm:t>
        <a:bodyPr/>
        <a:lstStyle/>
        <a:p>
          <a:pPr algn="l"/>
          <a:endParaRPr lang="en-ZA"/>
        </a:p>
      </dgm:t>
    </dgm:pt>
    <dgm:pt modelId="{53E7FED2-4A02-4EFB-A508-80DCF13B8344}">
      <dgm:prSet phldrT="[Text]" phldr="0"/>
      <dgm:spPr/>
      <dgm:t>
        <a:bodyPr/>
        <a:lstStyle/>
        <a:p>
          <a:pPr algn="l"/>
          <a:r>
            <a:rPr lang="en-ZA" dirty="0"/>
            <a:t>Onboarding</a:t>
          </a:r>
        </a:p>
      </dgm:t>
    </dgm:pt>
    <dgm:pt modelId="{293FCC0F-6BB9-4DB8-84F9-5E5598B01D63}" type="parTrans" cxnId="{0C605318-6CB0-4D9C-A60A-6D97C1B7B8BF}">
      <dgm:prSet/>
      <dgm:spPr/>
      <dgm:t>
        <a:bodyPr/>
        <a:lstStyle/>
        <a:p>
          <a:pPr algn="l"/>
          <a:endParaRPr lang="en-ZA"/>
        </a:p>
      </dgm:t>
    </dgm:pt>
    <dgm:pt modelId="{11744E48-9414-43E7-B1A8-074981C8E32D}" type="sibTrans" cxnId="{0C605318-6CB0-4D9C-A60A-6D97C1B7B8BF}">
      <dgm:prSet/>
      <dgm:spPr/>
      <dgm:t>
        <a:bodyPr/>
        <a:lstStyle/>
        <a:p>
          <a:pPr algn="l"/>
          <a:endParaRPr lang="en-ZA"/>
        </a:p>
      </dgm:t>
    </dgm:pt>
    <dgm:pt modelId="{4603CAE1-7CDC-465C-9B80-875C1D363568}">
      <dgm:prSet phldrT="[Text]" phldr="0"/>
      <dgm:spPr/>
      <dgm:t>
        <a:bodyPr/>
        <a:lstStyle/>
        <a:p>
          <a:pPr algn="l"/>
          <a:r>
            <a:rPr lang="en-ZA" dirty="0"/>
            <a:t>Engagement </a:t>
          </a:r>
        </a:p>
      </dgm:t>
    </dgm:pt>
    <dgm:pt modelId="{3EAFDA50-2AB9-4588-946F-78840452ADFD}" type="parTrans" cxnId="{425B68D0-FA79-4A06-9F94-9C5B9F7E4FFD}">
      <dgm:prSet/>
      <dgm:spPr/>
      <dgm:t>
        <a:bodyPr/>
        <a:lstStyle/>
        <a:p>
          <a:pPr algn="l"/>
          <a:endParaRPr lang="en-ZA"/>
        </a:p>
      </dgm:t>
    </dgm:pt>
    <dgm:pt modelId="{99E16E61-8A0C-40B7-968A-4D3A0D85A61B}" type="sibTrans" cxnId="{425B68D0-FA79-4A06-9F94-9C5B9F7E4FFD}">
      <dgm:prSet/>
      <dgm:spPr/>
      <dgm:t>
        <a:bodyPr/>
        <a:lstStyle/>
        <a:p>
          <a:pPr algn="l"/>
          <a:endParaRPr lang="en-ZA"/>
        </a:p>
      </dgm:t>
    </dgm:pt>
    <dgm:pt modelId="{385B8E95-422E-478D-AD78-A0B5B37B1A92}">
      <dgm:prSet phldrT="[Text]" phldr="0"/>
      <dgm:spPr/>
      <dgm:t>
        <a:bodyPr/>
        <a:lstStyle/>
        <a:p>
          <a:pPr algn="l"/>
          <a:r>
            <a:rPr lang="en-ZA" dirty="0"/>
            <a:t>Development</a:t>
          </a:r>
        </a:p>
      </dgm:t>
    </dgm:pt>
    <dgm:pt modelId="{30BFEA9C-2C7C-4DD1-A8F5-37827379CD65}" type="parTrans" cxnId="{3530B83E-CEB9-4F0F-97A3-933BC586D967}">
      <dgm:prSet/>
      <dgm:spPr/>
      <dgm:t>
        <a:bodyPr/>
        <a:lstStyle/>
        <a:p>
          <a:pPr algn="l"/>
          <a:endParaRPr lang="en-ZA"/>
        </a:p>
      </dgm:t>
    </dgm:pt>
    <dgm:pt modelId="{813497DC-D493-4390-87E3-6746B136D5CC}" type="sibTrans" cxnId="{3530B83E-CEB9-4F0F-97A3-933BC586D967}">
      <dgm:prSet/>
      <dgm:spPr/>
      <dgm:t>
        <a:bodyPr/>
        <a:lstStyle/>
        <a:p>
          <a:pPr algn="l"/>
          <a:endParaRPr lang="en-ZA"/>
        </a:p>
      </dgm:t>
    </dgm:pt>
    <dgm:pt modelId="{F5F2B638-CB28-423A-B898-2BBF1BB5EE88}">
      <dgm:prSet phldrT="[Text]" phldr="0"/>
      <dgm:spPr/>
      <dgm:t>
        <a:bodyPr/>
        <a:lstStyle/>
        <a:p>
          <a:pPr algn="l"/>
          <a:r>
            <a:rPr lang="en-ZA" dirty="0"/>
            <a:t>Retention</a:t>
          </a:r>
        </a:p>
      </dgm:t>
    </dgm:pt>
    <dgm:pt modelId="{DB53D411-EE8D-47B9-919D-3BF67D210A7D}" type="parTrans" cxnId="{95D3F635-ED83-46DD-9216-7ACACFCEC05A}">
      <dgm:prSet/>
      <dgm:spPr/>
      <dgm:t>
        <a:bodyPr/>
        <a:lstStyle/>
        <a:p>
          <a:pPr algn="l"/>
          <a:endParaRPr lang="en-ZA"/>
        </a:p>
      </dgm:t>
    </dgm:pt>
    <dgm:pt modelId="{D4371C32-86D2-4305-9917-F181C34993B0}" type="sibTrans" cxnId="{95D3F635-ED83-46DD-9216-7ACACFCEC05A}">
      <dgm:prSet/>
      <dgm:spPr/>
      <dgm:t>
        <a:bodyPr/>
        <a:lstStyle/>
        <a:p>
          <a:pPr algn="l"/>
          <a:endParaRPr lang="en-ZA"/>
        </a:p>
      </dgm:t>
    </dgm:pt>
    <dgm:pt modelId="{D0312D7F-BF0E-4F26-9D37-6BED282D4F30}">
      <dgm:prSet phldrT="[Text]" phldr="0"/>
      <dgm:spPr/>
      <dgm:t>
        <a:bodyPr/>
        <a:lstStyle/>
        <a:p>
          <a:pPr algn="l"/>
          <a:r>
            <a:rPr lang="en-ZA" dirty="0"/>
            <a:t>Exit Advocacy</a:t>
          </a:r>
        </a:p>
      </dgm:t>
    </dgm:pt>
    <dgm:pt modelId="{FA38DCEB-FAD4-4E80-801C-CF54922EC9BE}" type="parTrans" cxnId="{562679B5-ED85-4091-82FF-E98EA6E5BB32}">
      <dgm:prSet/>
      <dgm:spPr/>
      <dgm:t>
        <a:bodyPr/>
        <a:lstStyle/>
        <a:p>
          <a:pPr algn="l"/>
          <a:endParaRPr lang="en-ZA"/>
        </a:p>
      </dgm:t>
    </dgm:pt>
    <dgm:pt modelId="{B7B30F57-FB55-4CF0-B84A-4D734232B6DB}" type="sibTrans" cxnId="{562679B5-ED85-4091-82FF-E98EA6E5BB32}">
      <dgm:prSet/>
      <dgm:spPr/>
      <dgm:t>
        <a:bodyPr/>
        <a:lstStyle/>
        <a:p>
          <a:pPr algn="l"/>
          <a:endParaRPr lang="en-ZA"/>
        </a:p>
      </dgm:t>
    </dgm:pt>
    <dgm:pt modelId="{4433FB25-25FF-4EA9-911B-9F21994D43FA}" type="pres">
      <dgm:prSet presAssocID="{51D896C2-355B-4DF6-8E1F-F2B816E00222}" presName="Name0" presStyleCnt="0">
        <dgm:presLayoutVars>
          <dgm:chMax val="11"/>
          <dgm:chPref val="11"/>
          <dgm:dir/>
          <dgm:resizeHandles/>
        </dgm:presLayoutVars>
      </dgm:prSet>
      <dgm:spPr/>
    </dgm:pt>
    <dgm:pt modelId="{B8BC1B3E-5C1D-4A06-8E10-A1AABAEF25CD}" type="pres">
      <dgm:prSet presAssocID="{D0312D7F-BF0E-4F26-9D37-6BED282D4F30}" presName="Accent7" presStyleCnt="0"/>
      <dgm:spPr/>
    </dgm:pt>
    <dgm:pt modelId="{97115607-BCDA-41F5-972C-533BE7324E4E}" type="pres">
      <dgm:prSet presAssocID="{D0312D7F-BF0E-4F26-9D37-6BED282D4F30}" presName="Accent" presStyleLbl="node1" presStyleIdx="0" presStyleCnt="7"/>
      <dgm:spPr/>
    </dgm:pt>
    <dgm:pt modelId="{D65A25D1-640B-4661-986E-DD1ED31359DE}" type="pres">
      <dgm:prSet presAssocID="{D0312D7F-BF0E-4F26-9D37-6BED282D4F30}" presName="ParentBackground7" presStyleCnt="0"/>
      <dgm:spPr/>
    </dgm:pt>
    <dgm:pt modelId="{B75F5012-6FB6-42BC-8FB2-3E29B6A54F3E}" type="pres">
      <dgm:prSet presAssocID="{D0312D7F-BF0E-4F26-9D37-6BED282D4F30}" presName="ParentBackground" presStyleLbl="fgAcc1" presStyleIdx="0" presStyleCnt="7"/>
      <dgm:spPr/>
    </dgm:pt>
    <dgm:pt modelId="{70E1A7FB-A214-4CC4-8CA9-2F12517F222A}" type="pres">
      <dgm:prSet presAssocID="{D0312D7F-BF0E-4F26-9D37-6BED282D4F30}" presName="Parent7" presStyleLbl="revTx" presStyleIdx="0" presStyleCnt="0">
        <dgm:presLayoutVars>
          <dgm:chMax val="1"/>
          <dgm:chPref val="1"/>
          <dgm:bulletEnabled val="1"/>
        </dgm:presLayoutVars>
      </dgm:prSet>
      <dgm:spPr/>
    </dgm:pt>
    <dgm:pt modelId="{D5AFA9C8-AFB6-4F3C-B4AD-0C9F3A859DC8}" type="pres">
      <dgm:prSet presAssocID="{F5F2B638-CB28-423A-B898-2BBF1BB5EE88}" presName="Accent6" presStyleCnt="0"/>
      <dgm:spPr/>
    </dgm:pt>
    <dgm:pt modelId="{6D913C5C-3EE5-4DB2-AB6C-13161AD232FB}" type="pres">
      <dgm:prSet presAssocID="{F5F2B638-CB28-423A-B898-2BBF1BB5EE88}" presName="Accent" presStyleLbl="node1" presStyleIdx="1" presStyleCnt="7"/>
      <dgm:spPr/>
    </dgm:pt>
    <dgm:pt modelId="{1F75538A-2557-4C50-AE71-51D40BB03CC0}" type="pres">
      <dgm:prSet presAssocID="{F5F2B638-CB28-423A-B898-2BBF1BB5EE88}" presName="ParentBackground6" presStyleCnt="0"/>
      <dgm:spPr/>
    </dgm:pt>
    <dgm:pt modelId="{83910149-8DC0-47BF-9267-A566A30FEDCC}" type="pres">
      <dgm:prSet presAssocID="{F5F2B638-CB28-423A-B898-2BBF1BB5EE88}" presName="ParentBackground" presStyleLbl="fgAcc1" presStyleIdx="1" presStyleCnt="7"/>
      <dgm:spPr/>
    </dgm:pt>
    <dgm:pt modelId="{B0652F5C-B432-427A-B258-0BA2FC0B1A2F}" type="pres">
      <dgm:prSet presAssocID="{F5F2B638-CB28-423A-B898-2BBF1BB5EE88}" presName="Parent6" presStyleLbl="revTx" presStyleIdx="0" presStyleCnt="0">
        <dgm:presLayoutVars>
          <dgm:chMax val="1"/>
          <dgm:chPref val="1"/>
          <dgm:bulletEnabled val="1"/>
        </dgm:presLayoutVars>
      </dgm:prSet>
      <dgm:spPr/>
    </dgm:pt>
    <dgm:pt modelId="{53107966-027A-4487-814B-B1FC72825E69}" type="pres">
      <dgm:prSet presAssocID="{385B8E95-422E-478D-AD78-A0B5B37B1A92}" presName="Accent5" presStyleCnt="0"/>
      <dgm:spPr/>
    </dgm:pt>
    <dgm:pt modelId="{B207639F-64F5-4C2E-B401-9F906E2E3B63}" type="pres">
      <dgm:prSet presAssocID="{385B8E95-422E-478D-AD78-A0B5B37B1A92}" presName="Accent" presStyleLbl="node1" presStyleIdx="2" presStyleCnt="7"/>
      <dgm:spPr/>
    </dgm:pt>
    <dgm:pt modelId="{F3F0D0F3-0487-42DE-A7FE-0AAE07D95648}" type="pres">
      <dgm:prSet presAssocID="{385B8E95-422E-478D-AD78-A0B5B37B1A92}" presName="ParentBackground5" presStyleCnt="0"/>
      <dgm:spPr/>
    </dgm:pt>
    <dgm:pt modelId="{D71D6F9E-2160-47B7-A37A-3D35D66DAC91}" type="pres">
      <dgm:prSet presAssocID="{385B8E95-422E-478D-AD78-A0B5B37B1A92}" presName="ParentBackground" presStyleLbl="fgAcc1" presStyleIdx="2" presStyleCnt="7"/>
      <dgm:spPr/>
    </dgm:pt>
    <dgm:pt modelId="{B923BE19-C3E8-4ACB-9E67-B2E3AEB23853}" type="pres">
      <dgm:prSet presAssocID="{385B8E95-422E-478D-AD78-A0B5B37B1A92}" presName="Parent5" presStyleLbl="revTx" presStyleIdx="0" presStyleCnt="0">
        <dgm:presLayoutVars>
          <dgm:chMax val="1"/>
          <dgm:chPref val="1"/>
          <dgm:bulletEnabled val="1"/>
        </dgm:presLayoutVars>
      </dgm:prSet>
      <dgm:spPr/>
    </dgm:pt>
    <dgm:pt modelId="{E9B5111B-0296-4912-A759-CF2419ABF8D7}" type="pres">
      <dgm:prSet presAssocID="{4603CAE1-7CDC-465C-9B80-875C1D363568}" presName="Accent4" presStyleCnt="0"/>
      <dgm:spPr/>
    </dgm:pt>
    <dgm:pt modelId="{40CD15D0-494E-426D-A5DE-A3D653CA6A51}" type="pres">
      <dgm:prSet presAssocID="{4603CAE1-7CDC-465C-9B80-875C1D363568}" presName="Accent" presStyleLbl="node1" presStyleIdx="3" presStyleCnt="7"/>
      <dgm:spPr/>
    </dgm:pt>
    <dgm:pt modelId="{88BEA3D0-E004-46ED-B3C0-E54204B843AF}" type="pres">
      <dgm:prSet presAssocID="{4603CAE1-7CDC-465C-9B80-875C1D363568}" presName="ParentBackground4" presStyleCnt="0"/>
      <dgm:spPr/>
    </dgm:pt>
    <dgm:pt modelId="{C5765A4E-8CE4-449E-A5EC-2FAFE343533D}" type="pres">
      <dgm:prSet presAssocID="{4603CAE1-7CDC-465C-9B80-875C1D363568}" presName="ParentBackground" presStyleLbl="fgAcc1" presStyleIdx="3" presStyleCnt="7"/>
      <dgm:spPr/>
    </dgm:pt>
    <dgm:pt modelId="{3E6F9CC8-B4DA-44CF-8EBC-243F0C72A5BF}" type="pres">
      <dgm:prSet presAssocID="{4603CAE1-7CDC-465C-9B80-875C1D363568}" presName="Parent4" presStyleLbl="revTx" presStyleIdx="0" presStyleCnt="0">
        <dgm:presLayoutVars>
          <dgm:chMax val="1"/>
          <dgm:chPref val="1"/>
          <dgm:bulletEnabled val="1"/>
        </dgm:presLayoutVars>
      </dgm:prSet>
      <dgm:spPr/>
    </dgm:pt>
    <dgm:pt modelId="{2B1AF9DB-C740-496D-9F5A-F42038E996BC}" type="pres">
      <dgm:prSet presAssocID="{53E7FED2-4A02-4EFB-A508-80DCF13B8344}" presName="Accent3" presStyleCnt="0"/>
      <dgm:spPr/>
    </dgm:pt>
    <dgm:pt modelId="{AF43A5AA-EB61-4BDC-A112-4A456648915E}" type="pres">
      <dgm:prSet presAssocID="{53E7FED2-4A02-4EFB-A508-80DCF13B8344}" presName="Accent" presStyleLbl="node1" presStyleIdx="4" presStyleCnt="7"/>
      <dgm:spPr/>
    </dgm:pt>
    <dgm:pt modelId="{A07D205B-AE69-484A-8136-4D2288349C95}" type="pres">
      <dgm:prSet presAssocID="{53E7FED2-4A02-4EFB-A508-80DCF13B8344}" presName="ParentBackground3" presStyleCnt="0"/>
      <dgm:spPr/>
    </dgm:pt>
    <dgm:pt modelId="{5754ECB3-F901-4E83-984C-A5020C508C3D}" type="pres">
      <dgm:prSet presAssocID="{53E7FED2-4A02-4EFB-A508-80DCF13B8344}" presName="ParentBackground" presStyleLbl="fgAcc1" presStyleIdx="4" presStyleCnt="7"/>
      <dgm:spPr/>
    </dgm:pt>
    <dgm:pt modelId="{2C2E995F-2601-4162-900D-FB01B0EC935D}" type="pres">
      <dgm:prSet presAssocID="{53E7FED2-4A02-4EFB-A508-80DCF13B8344}" presName="Parent3" presStyleLbl="revTx" presStyleIdx="0" presStyleCnt="0">
        <dgm:presLayoutVars>
          <dgm:chMax val="1"/>
          <dgm:chPref val="1"/>
          <dgm:bulletEnabled val="1"/>
        </dgm:presLayoutVars>
      </dgm:prSet>
      <dgm:spPr/>
    </dgm:pt>
    <dgm:pt modelId="{114214C9-7440-4AEE-AF04-7ED504C965B7}" type="pres">
      <dgm:prSet presAssocID="{9081D402-761F-425E-9B6C-16010B4EF723}" presName="Accent2" presStyleCnt="0"/>
      <dgm:spPr/>
    </dgm:pt>
    <dgm:pt modelId="{DD00BD31-9A02-4C27-833A-B3E9763B925B}" type="pres">
      <dgm:prSet presAssocID="{9081D402-761F-425E-9B6C-16010B4EF723}" presName="Accent" presStyleLbl="node1" presStyleIdx="5" presStyleCnt="7"/>
      <dgm:spPr/>
    </dgm:pt>
    <dgm:pt modelId="{687A341E-FF50-4CF0-8F7D-00CA30CD5139}" type="pres">
      <dgm:prSet presAssocID="{9081D402-761F-425E-9B6C-16010B4EF723}" presName="ParentBackground2" presStyleCnt="0"/>
      <dgm:spPr/>
    </dgm:pt>
    <dgm:pt modelId="{2181D8C5-396B-4D50-AF12-616AE55D239C}" type="pres">
      <dgm:prSet presAssocID="{9081D402-761F-425E-9B6C-16010B4EF723}" presName="ParentBackground" presStyleLbl="fgAcc1" presStyleIdx="5" presStyleCnt="7"/>
      <dgm:spPr/>
    </dgm:pt>
    <dgm:pt modelId="{0DFBC181-AC4E-4455-9371-158F5DD2019A}" type="pres">
      <dgm:prSet presAssocID="{9081D402-761F-425E-9B6C-16010B4EF723}" presName="Parent2" presStyleLbl="revTx" presStyleIdx="0" presStyleCnt="0">
        <dgm:presLayoutVars>
          <dgm:chMax val="1"/>
          <dgm:chPref val="1"/>
          <dgm:bulletEnabled val="1"/>
        </dgm:presLayoutVars>
      </dgm:prSet>
      <dgm:spPr/>
    </dgm:pt>
    <dgm:pt modelId="{9BF65C58-BEB4-4DEF-85FB-BEE259231765}" type="pres">
      <dgm:prSet presAssocID="{A2C876AA-1C3E-4A71-A064-C0C656FC3786}" presName="Accent1" presStyleCnt="0"/>
      <dgm:spPr/>
    </dgm:pt>
    <dgm:pt modelId="{D6B29F30-1544-4CBF-838D-759BD5E9F765}" type="pres">
      <dgm:prSet presAssocID="{A2C876AA-1C3E-4A71-A064-C0C656FC3786}" presName="Accent" presStyleLbl="node1" presStyleIdx="6" presStyleCnt="7"/>
      <dgm:spPr/>
    </dgm:pt>
    <dgm:pt modelId="{D9592914-3BB3-4990-B05A-FDC4430EBD58}" type="pres">
      <dgm:prSet presAssocID="{A2C876AA-1C3E-4A71-A064-C0C656FC3786}" presName="ParentBackground1" presStyleCnt="0"/>
      <dgm:spPr/>
    </dgm:pt>
    <dgm:pt modelId="{4A4B058B-CB60-49EA-AD32-1CDB405C5BB5}" type="pres">
      <dgm:prSet presAssocID="{A2C876AA-1C3E-4A71-A064-C0C656FC3786}" presName="ParentBackground" presStyleLbl="fgAcc1" presStyleIdx="6" presStyleCnt="7"/>
      <dgm:spPr/>
    </dgm:pt>
    <dgm:pt modelId="{FE0FDCEC-2B3E-438C-8B83-17B05A6E7F2E}" type="pres">
      <dgm:prSet presAssocID="{A2C876AA-1C3E-4A71-A064-C0C656FC3786}" presName="Parent1" presStyleLbl="revTx" presStyleIdx="0" presStyleCnt="0">
        <dgm:presLayoutVars>
          <dgm:chMax val="1"/>
          <dgm:chPref val="1"/>
          <dgm:bulletEnabled val="1"/>
        </dgm:presLayoutVars>
      </dgm:prSet>
      <dgm:spPr/>
    </dgm:pt>
  </dgm:ptLst>
  <dgm:cxnLst>
    <dgm:cxn modelId="{5A7B1714-AE1C-4E5A-A722-39AAFA584767}" type="presOf" srcId="{A2C876AA-1C3E-4A71-A064-C0C656FC3786}" destId="{4A4B058B-CB60-49EA-AD32-1CDB405C5BB5}" srcOrd="0" destOrd="0" presId="urn:microsoft.com/office/officeart/2011/layout/CircleProcess"/>
    <dgm:cxn modelId="{0C605318-6CB0-4D9C-A60A-6D97C1B7B8BF}" srcId="{51D896C2-355B-4DF6-8E1F-F2B816E00222}" destId="{53E7FED2-4A02-4EFB-A508-80DCF13B8344}" srcOrd="2" destOrd="0" parTransId="{293FCC0F-6BB9-4DB8-84F9-5E5598B01D63}" sibTransId="{11744E48-9414-43E7-B1A8-074981C8E32D}"/>
    <dgm:cxn modelId="{789C1F1A-3CB0-42B0-8A92-E6EC8BA63A07}" type="presOf" srcId="{D0312D7F-BF0E-4F26-9D37-6BED282D4F30}" destId="{B75F5012-6FB6-42BC-8FB2-3E29B6A54F3E}" srcOrd="0" destOrd="0" presId="urn:microsoft.com/office/officeart/2011/layout/CircleProcess"/>
    <dgm:cxn modelId="{93DF291A-BE89-4690-B6E9-6478B3C66480}" type="presOf" srcId="{385B8E95-422E-478D-AD78-A0B5B37B1A92}" destId="{D71D6F9E-2160-47B7-A37A-3D35D66DAC91}" srcOrd="0" destOrd="0" presId="urn:microsoft.com/office/officeart/2011/layout/CircleProcess"/>
    <dgm:cxn modelId="{B02EAD2A-A3A2-4195-A112-1A472A14F987}" type="presOf" srcId="{F5F2B638-CB28-423A-B898-2BBF1BB5EE88}" destId="{B0652F5C-B432-427A-B258-0BA2FC0B1A2F}" srcOrd="1" destOrd="0" presId="urn:microsoft.com/office/officeart/2011/layout/CircleProcess"/>
    <dgm:cxn modelId="{95D3F635-ED83-46DD-9216-7ACACFCEC05A}" srcId="{51D896C2-355B-4DF6-8E1F-F2B816E00222}" destId="{F5F2B638-CB28-423A-B898-2BBF1BB5EE88}" srcOrd="5" destOrd="0" parTransId="{DB53D411-EE8D-47B9-919D-3BF67D210A7D}" sibTransId="{D4371C32-86D2-4305-9917-F181C34993B0}"/>
    <dgm:cxn modelId="{14D0963D-2C47-4B4C-8E10-6F44E1533B9F}" srcId="{51D896C2-355B-4DF6-8E1F-F2B816E00222}" destId="{9081D402-761F-425E-9B6C-16010B4EF723}" srcOrd="1" destOrd="0" parTransId="{8769779F-B876-4A6A-B4D9-AECB927814CB}" sibTransId="{DCE7F2F7-B77F-4AE8-8C7A-5DFFC18E112E}"/>
    <dgm:cxn modelId="{3530B83E-CEB9-4F0F-97A3-933BC586D967}" srcId="{51D896C2-355B-4DF6-8E1F-F2B816E00222}" destId="{385B8E95-422E-478D-AD78-A0B5B37B1A92}" srcOrd="4" destOrd="0" parTransId="{30BFEA9C-2C7C-4DD1-A8F5-37827379CD65}" sibTransId="{813497DC-D493-4390-87E3-6746B136D5CC}"/>
    <dgm:cxn modelId="{318CE35D-AA71-442D-ABF9-7C70FC1FD9B2}" type="presOf" srcId="{385B8E95-422E-478D-AD78-A0B5B37B1A92}" destId="{B923BE19-C3E8-4ACB-9E67-B2E3AEB23853}" srcOrd="1" destOrd="0" presId="urn:microsoft.com/office/officeart/2011/layout/CircleProcess"/>
    <dgm:cxn modelId="{AB54A265-FCC2-4D3F-A316-D44D46ABF309}" type="presOf" srcId="{9081D402-761F-425E-9B6C-16010B4EF723}" destId="{0DFBC181-AC4E-4455-9371-158F5DD2019A}" srcOrd="1" destOrd="0" presId="urn:microsoft.com/office/officeart/2011/layout/CircleProcess"/>
    <dgm:cxn modelId="{AEDAD845-757B-48D3-B001-725005A08430}" type="presOf" srcId="{51D896C2-355B-4DF6-8E1F-F2B816E00222}" destId="{4433FB25-25FF-4EA9-911B-9F21994D43FA}" srcOrd="0" destOrd="0" presId="urn:microsoft.com/office/officeart/2011/layout/CircleProcess"/>
    <dgm:cxn modelId="{72091F4C-25AC-4A72-AF37-FA8CFA8C3A2D}" type="presOf" srcId="{4603CAE1-7CDC-465C-9B80-875C1D363568}" destId="{3E6F9CC8-B4DA-44CF-8EBC-243F0C72A5BF}" srcOrd="1" destOrd="0" presId="urn:microsoft.com/office/officeart/2011/layout/CircleProcess"/>
    <dgm:cxn modelId="{50CB5471-3790-4A50-B425-E09368D950C8}" type="presOf" srcId="{D0312D7F-BF0E-4F26-9D37-6BED282D4F30}" destId="{70E1A7FB-A214-4CC4-8CA9-2F12517F222A}" srcOrd="1" destOrd="0" presId="urn:microsoft.com/office/officeart/2011/layout/CircleProcess"/>
    <dgm:cxn modelId="{EC373252-9206-4FA0-85C7-25ADB88088EC}" type="presOf" srcId="{53E7FED2-4A02-4EFB-A508-80DCF13B8344}" destId="{5754ECB3-F901-4E83-984C-A5020C508C3D}" srcOrd="0" destOrd="0" presId="urn:microsoft.com/office/officeart/2011/layout/CircleProcess"/>
    <dgm:cxn modelId="{C5EAD077-BC30-49FD-9466-925C98B518B3}" srcId="{51D896C2-355B-4DF6-8E1F-F2B816E00222}" destId="{A2C876AA-1C3E-4A71-A064-C0C656FC3786}" srcOrd="0" destOrd="0" parTransId="{08FDED60-8298-46AC-AAC4-DACACE642C62}" sibTransId="{2C92736C-FD91-4460-A0C7-F1FA8093BEDA}"/>
    <dgm:cxn modelId="{6FA2587B-0703-4815-B1EB-BD9B09A9CA0B}" type="presOf" srcId="{A2C876AA-1C3E-4A71-A064-C0C656FC3786}" destId="{FE0FDCEC-2B3E-438C-8B83-17B05A6E7F2E}" srcOrd="1" destOrd="0" presId="urn:microsoft.com/office/officeart/2011/layout/CircleProcess"/>
    <dgm:cxn modelId="{2ED15494-3F80-4EF2-9607-9A8CE3532FC8}" type="presOf" srcId="{9081D402-761F-425E-9B6C-16010B4EF723}" destId="{2181D8C5-396B-4D50-AF12-616AE55D239C}" srcOrd="0" destOrd="0" presId="urn:microsoft.com/office/officeart/2011/layout/CircleProcess"/>
    <dgm:cxn modelId="{63EFF195-6D2C-47F7-9805-30C6DD171FAB}" type="presOf" srcId="{4603CAE1-7CDC-465C-9B80-875C1D363568}" destId="{C5765A4E-8CE4-449E-A5EC-2FAFE343533D}" srcOrd="0" destOrd="0" presId="urn:microsoft.com/office/officeart/2011/layout/CircleProcess"/>
    <dgm:cxn modelId="{562679B5-ED85-4091-82FF-E98EA6E5BB32}" srcId="{51D896C2-355B-4DF6-8E1F-F2B816E00222}" destId="{D0312D7F-BF0E-4F26-9D37-6BED282D4F30}" srcOrd="6" destOrd="0" parTransId="{FA38DCEB-FAD4-4E80-801C-CF54922EC9BE}" sibTransId="{B7B30F57-FB55-4CF0-B84A-4D734232B6DB}"/>
    <dgm:cxn modelId="{425B68D0-FA79-4A06-9F94-9C5B9F7E4FFD}" srcId="{51D896C2-355B-4DF6-8E1F-F2B816E00222}" destId="{4603CAE1-7CDC-465C-9B80-875C1D363568}" srcOrd="3" destOrd="0" parTransId="{3EAFDA50-2AB9-4588-946F-78840452ADFD}" sibTransId="{99E16E61-8A0C-40B7-968A-4D3A0D85A61B}"/>
    <dgm:cxn modelId="{D1495AE6-3179-4541-A787-097440E1B564}" type="presOf" srcId="{F5F2B638-CB28-423A-B898-2BBF1BB5EE88}" destId="{83910149-8DC0-47BF-9267-A566A30FEDCC}" srcOrd="0" destOrd="0" presId="urn:microsoft.com/office/officeart/2011/layout/CircleProcess"/>
    <dgm:cxn modelId="{301D15F3-9F60-4329-B4D0-7A71D1918FEC}" type="presOf" srcId="{53E7FED2-4A02-4EFB-A508-80DCF13B8344}" destId="{2C2E995F-2601-4162-900D-FB01B0EC935D}" srcOrd="1" destOrd="0" presId="urn:microsoft.com/office/officeart/2011/layout/CircleProcess"/>
    <dgm:cxn modelId="{A62460D0-DC35-453E-8CB8-F8F878A695EB}" type="presParOf" srcId="{4433FB25-25FF-4EA9-911B-9F21994D43FA}" destId="{B8BC1B3E-5C1D-4A06-8E10-A1AABAEF25CD}" srcOrd="0" destOrd="0" presId="urn:microsoft.com/office/officeart/2011/layout/CircleProcess"/>
    <dgm:cxn modelId="{E26B313D-1765-4B8B-A27A-C75F5BC63894}" type="presParOf" srcId="{B8BC1B3E-5C1D-4A06-8E10-A1AABAEF25CD}" destId="{97115607-BCDA-41F5-972C-533BE7324E4E}" srcOrd="0" destOrd="0" presId="urn:microsoft.com/office/officeart/2011/layout/CircleProcess"/>
    <dgm:cxn modelId="{BBFD2574-7EB8-49D4-8396-622804BA66C9}" type="presParOf" srcId="{4433FB25-25FF-4EA9-911B-9F21994D43FA}" destId="{D65A25D1-640B-4661-986E-DD1ED31359DE}" srcOrd="1" destOrd="0" presId="urn:microsoft.com/office/officeart/2011/layout/CircleProcess"/>
    <dgm:cxn modelId="{8412333F-7012-4AFE-A803-7CAA6842E48D}" type="presParOf" srcId="{D65A25D1-640B-4661-986E-DD1ED31359DE}" destId="{B75F5012-6FB6-42BC-8FB2-3E29B6A54F3E}" srcOrd="0" destOrd="0" presId="urn:microsoft.com/office/officeart/2011/layout/CircleProcess"/>
    <dgm:cxn modelId="{0FE1AAF0-B71C-4B0D-825F-BDF64E4F792C}" type="presParOf" srcId="{4433FB25-25FF-4EA9-911B-9F21994D43FA}" destId="{70E1A7FB-A214-4CC4-8CA9-2F12517F222A}" srcOrd="2" destOrd="0" presId="urn:microsoft.com/office/officeart/2011/layout/CircleProcess"/>
    <dgm:cxn modelId="{D987EA81-66C0-4B8E-AFBA-7BF6FB01078D}" type="presParOf" srcId="{4433FB25-25FF-4EA9-911B-9F21994D43FA}" destId="{D5AFA9C8-AFB6-4F3C-B4AD-0C9F3A859DC8}" srcOrd="3" destOrd="0" presId="urn:microsoft.com/office/officeart/2011/layout/CircleProcess"/>
    <dgm:cxn modelId="{4200B24F-0059-4D2F-A936-A0914C80DC79}" type="presParOf" srcId="{D5AFA9C8-AFB6-4F3C-B4AD-0C9F3A859DC8}" destId="{6D913C5C-3EE5-4DB2-AB6C-13161AD232FB}" srcOrd="0" destOrd="0" presId="urn:microsoft.com/office/officeart/2011/layout/CircleProcess"/>
    <dgm:cxn modelId="{84638247-9C07-447F-BD77-987F7D89C451}" type="presParOf" srcId="{4433FB25-25FF-4EA9-911B-9F21994D43FA}" destId="{1F75538A-2557-4C50-AE71-51D40BB03CC0}" srcOrd="4" destOrd="0" presId="urn:microsoft.com/office/officeart/2011/layout/CircleProcess"/>
    <dgm:cxn modelId="{392D473D-917B-43A5-9CFB-79F23B767AE4}" type="presParOf" srcId="{1F75538A-2557-4C50-AE71-51D40BB03CC0}" destId="{83910149-8DC0-47BF-9267-A566A30FEDCC}" srcOrd="0" destOrd="0" presId="urn:microsoft.com/office/officeart/2011/layout/CircleProcess"/>
    <dgm:cxn modelId="{1C7AE6C8-467C-4690-9479-8D54EC59E050}" type="presParOf" srcId="{4433FB25-25FF-4EA9-911B-9F21994D43FA}" destId="{B0652F5C-B432-427A-B258-0BA2FC0B1A2F}" srcOrd="5" destOrd="0" presId="urn:microsoft.com/office/officeart/2011/layout/CircleProcess"/>
    <dgm:cxn modelId="{A40D15B8-FBCF-4278-A54D-C26E96915464}" type="presParOf" srcId="{4433FB25-25FF-4EA9-911B-9F21994D43FA}" destId="{53107966-027A-4487-814B-B1FC72825E69}" srcOrd="6" destOrd="0" presId="urn:microsoft.com/office/officeart/2011/layout/CircleProcess"/>
    <dgm:cxn modelId="{A9391861-3F49-4E17-A4E8-3E92769CAEB6}" type="presParOf" srcId="{53107966-027A-4487-814B-B1FC72825E69}" destId="{B207639F-64F5-4C2E-B401-9F906E2E3B63}" srcOrd="0" destOrd="0" presId="urn:microsoft.com/office/officeart/2011/layout/CircleProcess"/>
    <dgm:cxn modelId="{C334B957-BF46-41FA-85F3-A3B24D90886D}" type="presParOf" srcId="{4433FB25-25FF-4EA9-911B-9F21994D43FA}" destId="{F3F0D0F3-0487-42DE-A7FE-0AAE07D95648}" srcOrd="7" destOrd="0" presId="urn:microsoft.com/office/officeart/2011/layout/CircleProcess"/>
    <dgm:cxn modelId="{95AB72D7-79B8-43FB-8D2B-F8402C79320E}" type="presParOf" srcId="{F3F0D0F3-0487-42DE-A7FE-0AAE07D95648}" destId="{D71D6F9E-2160-47B7-A37A-3D35D66DAC91}" srcOrd="0" destOrd="0" presId="urn:microsoft.com/office/officeart/2011/layout/CircleProcess"/>
    <dgm:cxn modelId="{C676FF0D-B34E-4C01-B73F-368E4EB1291C}" type="presParOf" srcId="{4433FB25-25FF-4EA9-911B-9F21994D43FA}" destId="{B923BE19-C3E8-4ACB-9E67-B2E3AEB23853}" srcOrd="8" destOrd="0" presId="urn:microsoft.com/office/officeart/2011/layout/CircleProcess"/>
    <dgm:cxn modelId="{7267AFFD-5239-4EC0-B3DA-BD96645422C1}" type="presParOf" srcId="{4433FB25-25FF-4EA9-911B-9F21994D43FA}" destId="{E9B5111B-0296-4912-A759-CF2419ABF8D7}" srcOrd="9" destOrd="0" presId="urn:microsoft.com/office/officeart/2011/layout/CircleProcess"/>
    <dgm:cxn modelId="{C661E550-CF74-41CA-97D3-443DB2FE06C2}" type="presParOf" srcId="{E9B5111B-0296-4912-A759-CF2419ABF8D7}" destId="{40CD15D0-494E-426D-A5DE-A3D653CA6A51}" srcOrd="0" destOrd="0" presId="urn:microsoft.com/office/officeart/2011/layout/CircleProcess"/>
    <dgm:cxn modelId="{3C50DB06-1827-43C5-8AA4-00ABF3E4B7C9}" type="presParOf" srcId="{4433FB25-25FF-4EA9-911B-9F21994D43FA}" destId="{88BEA3D0-E004-46ED-B3C0-E54204B843AF}" srcOrd="10" destOrd="0" presId="urn:microsoft.com/office/officeart/2011/layout/CircleProcess"/>
    <dgm:cxn modelId="{8D6DE399-3872-4754-A8BA-E0306374578C}" type="presParOf" srcId="{88BEA3D0-E004-46ED-B3C0-E54204B843AF}" destId="{C5765A4E-8CE4-449E-A5EC-2FAFE343533D}" srcOrd="0" destOrd="0" presId="urn:microsoft.com/office/officeart/2011/layout/CircleProcess"/>
    <dgm:cxn modelId="{1683712E-D303-440F-B58B-FD7B2B14D2A2}" type="presParOf" srcId="{4433FB25-25FF-4EA9-911B-9F21994D43FA}" destId="{3E6F9CC8-B4DA-44CF-8EBC-243F0C72A5BF}" srcOrd="11" destOrd="0" presId="urn:microsoft.com/office/officeart/2011/layout/CircleProcess"/>
    <dgm:cxn modelId="{DB6AE93A-30CB-428D-A56C-C297D0C96BEE}" type="presParOf" srcId="{4433FB25-25FF-4EA9-911B-9F21994D43FA}" destId="{2B1AF9DB-C740-496D-9F5A-F42038E996BC}" srcOrd="12" destOrd="0" presId="urn:microsoft.com/office/officeart/2011/layout/CircleProcess"/>
    <dgm:cxn modelId="{38C3299E-9EF3-457B-8F8F-8F2233615761}" type="presParOf" srcId="{2B1AF9DB-C740-496D-9F5A-F42038E996BC}" destId="{AF43A5AA-EB61-4BDC-A112-4A456648915E}" srcOrd="0" destOrd="0" presId="urn:microsoft.com/office/officeart/2011/layout/CircleProcess"/>
    <dgm:cxn modelId="{7EDE79B2-17E3-4A15-A6DC-14505A7785F9}" type="presParOf" srcId="{4433FB25-25FF-4EA9-911B-9F21994D43FA}" destId="{A07D205B-AE69-484A-8136-4D2288349C95}" srcOrd="13" destOrd="0" presId="urn:microsoft.com/office/officeart/2011/layout/CircleProcess"/>
    <dgm:cxn modelId="{B19A4CDC-70A9-452B-BCE3-02933404A515}" type="presParOf" srcId="{A07D205B-AE69-484A-8136-4D2288349C95}" destId="{5754ECB3-F901-4E83-984C-A5020C508C3D}" srcOrd="0" destOrd="0" presId="urn:microsoft.com/office/officeart/2011/layout/CircleProcess"/>
    <dgm:cxn modelId="{093963E0-1BCD-4FDB-A8D7-B3C0625A9A13}" type="presParOf" srcId="{4433FB25-25FF-4EA9-911B-9F21994D43FA}" destId="{2C2E995F-2601-4162-900D-FB01B0EC935D}" srcOrd="14" destOrd="0" presId="urn:microsoft.com/office/officeart/2011/layout/CircleProcess"/>
    <dgm:cxn modelId="{42227734-FF3B-4E0F-9730-A1D9422AE875}" type="presParOf" srcId="{4433FB25-25FF-4EA9-911B-9F21994D43FA}" destId="{114214C9-7440-4AEE-AF04-7ED504C965B7}" srcOrd="15" destOrd="0" presId="urn:microsoft.com/office/officeart/2011/layout/CircleProcess"/>
    <dgm:cxn modelId="{033CBCB2-05E7-4309-80D4-EFCE3B3B850F}" type="presParOf" srcId="{114214C9-7440-4AEE-AF04-7ED504C965B7}" destId="{DD00BD31-9A02-4C27-833A-B3E9763B925B}" srcOrd="0" destOrd="0" presId="urn:microsoft.com/office/officeart/2011/layout/CircleProcess"/>
    <dgm:cxn modelId="{A56E7963-CD7B-4734-9EF1-6CED82AAA466}" type="presParOf" srcId="{4433FB25-25FF-4EA9-911B-9F21994D43FA}" destId="{687A341E-FF50-4CF0-8F7D-00CA30CD5139}" srcOrd="16" destOrd="0" presId="urn:microsoft.com/office/officeart/2011/layout/CircleProcess"/>
    <dgm:cxn modelId="{1B17E6C4-3E4D-40D0-9D75-88302A0CC884}" type="presParOf" srcId="{687A341E-FF50-4CF0-8F7D-00CA30CD5139}" destId="{2181D8C5-396B-4D50-AF12-616AE55D239C}" srcOrd="0" destOrd="0" presId="urn:microsoft.com/office/officeart/2011/layout/CircleProcess"/>
    <dgm:cxn modelId="{7FAA4759-F33D-4AFC-BE14-322DF6C90697}" type="presParOf" srcId="{4433FB25-25FF-4EA9-911B-9F21994D43FA}" destId="{0DFBC181-AC4E-4455-9371-158F5DD2019A}" srcOrd="17" destOrd="0" presId="urn:microsoft.com/office/officeart/2011/layout/CircleProcess"/>
    <dgm:cxn modelId="{F6677390-F44C-423E-8963-E93A774533A6}" type="presParOf" srcId="{4433FB25-25FF-4EA9-911B-9F21994D43FA}" destId="{9BF65C58-BEB4-4DEF-85FB-BEE259231765}" srcOrd="18" destOrd="0" presId="urn:microsoft.com/office/officeart/2011/layout/CircleProcess"/>
    <dgm:cxn modelId="{2A198FC7-7D9C-46EC-A1BE-E3BEDE7F1078}" type="presParOf" srcId="{9BF65C58-BEB4-4DEF-85FB-BEE259231765}" destId="{D6B29F30-1544-4CBF-838D-759BD5E9F765}" srcOrd="0" destOrd="0" presId="urn:microsoft.com/office/officeart/2011/layout/CircleProcess"/>
    <dgm:cxn modelId="{5058ADC4-8EB0-46D1-BC28-489157E3A30A}" type="presParOf" srcId="{4433FB25-25FF-4EA9-911B-9F21994D43FA}" destId="{D9592914-3BB3-4990-B05A-FDC4430EBD58}" srcOrd="19" destOrd="0" presId="urn:microsoft.com/office/officeart/2011/layout/CircleProcess"/>
    <dgm:cxn modelId="{DA1D3E93-A08A-4BDE-AF4A-C0510D1496C3}" type="presParOf" srcId="{D9592914-3BB3-4990-B05A-FDC4430EBD58}" destId="{4A4B058B-CB60-49EA-AD32-1CDB405C5BB5}" srcOrd="0" destOrd="0" presId="urn:microsoft.com/office/officeart/2011/layout/CircleProcess"/>
    <dgm:cxn modelId="{4A6A6DE0-90EF-40A5-B68E-9805A37C860F}" type="presParOf" srcId="{4433FB25-25FF-4EA9-911B-9F21994D43FA}" destId="{FE0FDCEC-2B3E-438C-8B83-17B05A6E7F2E}" srcOrd="20"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15607-BCDA-41F5-972C-533BE7324E4E}">
      <dsp:nvSpPr>
        <dsp:cNvPr id="0" name=""/>
        <dsp:cNvSpPr/>
      </dsp:nvSpPr>
      <dsp:spPr>
        <a:xfrm>
          <a:off x="5708295" y="798148"/>
          <a:ext cx="882216" cy="8819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5F5012-6FB6-42BC-8FB2-3E29B6A54F3E}">
      <dsp:nvSpPr>
        <dsp:cNvPr id="0" name=""/>
        <dsp:cNvSpPr/>
      </dsp:nvSpPr>
      <dsp:spPr>
        <a:xfrm>
          <a:off x="5738266" y="827551"/>
          <a:ext cx="822924" cy="82313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l" defTabSz="355600">
            <a:lnSpc>
              <a:spcPct val="90000"/>
            </a:lnSpc>
            <a:spcBef>
              <a:spcPct val="0"/>
            </a:spcBef>
            <a:spcAft>
              <a:spcPct val="35000"/>
            </a:spcAft>
            <a:buNone/>
          </a:pPr>
          <a:r>
            <a:rPr lang="en-ZA" sz="800" kern="1200" dirty="0"/>
            <a:t>Exit Advocacy</a:t>
          </a:r>
        </a:p>
      </dsp:txBody>
      <dsp:txXfrm>
        <a:off x="5855548" y="945165"/>
        <a:ext cx="587710" cy="587912"/>
      </dsp:txXfrm>
    </dsp:sp>
    <dsp:sp modelId="{6D913C5C-3EE5-4DB2-AB6C-13161AD232FB}">
      <dsp:nvSpPr>
        <dsp:cNvPr id="0" name=""/>
        <dsp:cNvSpPr/>
      </dsp:nvSpPr>
      <dsp:spPr>
        <a:xfrm rot="2700000">
          <a:off x="4797197" y="798049"/>
          <a:ext cx="881989" cy="88198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910149-8DC0-47BF-9267-A566A30FEDCC}">
      <dsp:nvSpPr>
        <dsp:cNvPr id="0" name=""/>
        <dsp:cNvSpPr/>
      </dsp:nvSpPr>
      <dsp:spPr>
        <a:xfrm>
          <a:off x="4826729" y="827551"/>
          <a:ext cx="822924" cy="82313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l" defTabSz="355600">
            <a:lnSpc>
              <a:spcPct val="90000"/>
            </a:lnSpc>
            <a:spcBef>
              <a:spcPct val="0"/>
            </a:spcBef>
            <a:spcAft>
              <a:spcPct val="35000"/>
            </a:spcAft>
            <a:buNone/>
          </a:pPr>
          <a:r>
            <a:rPr lang="en-ZA" sz="800" kern="1200" dirty="0"/>
            <a:t>Retention</a:t>
          </a:r>
        </a:p>
      </dsp:txBody>
      <dsp:txXfrm>
        <a:off x="4944011" y="945165"/>
        <a:ext cx="587710" cy="587912"/>
      </dsp:txXfrm>
    </dsp:sp>
    <dsp:sp modelId="{B207639F-64F5-4C2E-B401-9F906E2E3B63}">
      <dsp:nvSpPr>
        <dsp:cNvPr id="0" name=""/>
        <dsp:cNvSpPr/>
      </dsp:nvSpPr>
      <dsp:spPr>
        <a:xfrm rot="2700000">
          <a:off x="3886311" y="798049"/>
          <a:ext cx="881989" cy="88198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1D6F9E-2160-47B7-A37A-3D35D66DAC91}">
      <dsp:nvSpPr>
        <dsp:cNvPr id="0" name=""/>
        <dsp:cNvSpPr/>
      </dsp:nvSpPr>
      <dsp:spPr>
        <a:xfrm>
          <a:off x="3915192" y="827551"/>
          <a:ext cx="822924" cy="82313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l" defTabSz="355600">
            <a:lnSpc>
              <a:spcPct val="90000"/>
            </a:lnSpc>
            <a:spcBef>
              <a:spcPct val="0"/>
            </a:spcBef>
            <a:spcAft>
              <a:spcPct val="35000"/>
            </a:spcAft>
            <a:buNone/>
          </a:pPr>
          <a:r>
            <a:rPr lang="en-ZA" sz="800" kern="1200" dirty="0"/>
            <a:t>Development</a:t>
          </a:r>
        </a:p>
      </dsp:txBody>
      <dsp:txXfrm>
        <a:off x="4033125" y="945165"/>
        <a:ext cx="587710" cy="587912"/>
      </dsp:txXfrm>
    </dsp:sp>
    <dsp:sp modelId="{40CD15D0-494E-426D-A5DE-A3D653CA6A51}">
      <dsp:nvSpPr>
        <dsp:cNvPr id="0" name=""/>
        <dsp:cNvSpPr/>
      </dsp:nvSpPr>
      <dsp:spPr>
        <a:xfrm rot="2700000">
          <a:off x="2974774" y="798049"/>
          <a:ext cx="881989" cy="88198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765A4E-8CE4-449E-A5EC-2FAFE343533D}">
      <dsp:nvSpPr>
        <dsp:cNvPr id="0" name=""/>
        <dsp:cNvSpPr/>
      </dsp:nvSpPr>
      <dsp:spPr>
        <a:xfrm>
          <a:off x="3004307" y="827551"/>
          <a:ext cx="822924" cy="82313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l" defTabSz="355600">
            <a:lnSpc>
              <a:spcPct val="90000"/>
            </a:lnSpc>
            <a:spcBef>
              <a:spcPct val="0"/>
            </a:spcBef>
            <a:spcAft>
              <a:spcPct val="35000"/>
            </a:spcAft>
            <a:buNone/>
          </a:pPr>
          <a:r>
            <a:rPr lang="en-ZA" sz="800" kern="1200" dirty="0"/>
            <a:t>Engagement </a:t>
          </a:r>
        </a:p>
      </dsp:txBody>
      <dsp:txXfrm>
        <a:off x="3121588" y="945165"/>
        <a:ext cx="587710" cy="587912"/>
      </dsp:txXfrm>
    </dsp:sp>
    <dsp:sp modelId="{AF43A5AA-EB61-4BDC-A112-4A456648915E}">
      <dsp:nvSpPr>
        <dsp:cNvPr id="0" name=""/>
        <dsp:cNvSpPr/>
      </dsp:nvSpPr>
      <dsp:spPr>
        <a:xfrm rot="2700000">
          <a:off x="2063237" y="798049"/>
          <a:ext cx="881989" cy="88198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54ECB3-F901-4E83-984C-A5020C508C3D}">
      <dsp:nvSpPr>
        <dsp:cNvPr id="0" name=""/>
        <dsp:cNvSpPr/>
      </dsp:nvSpPr>
      <dsp:spPr>
        <a:xfrm>
          <a:off x="2092770" y="827551"/>
          <a:ext cx="822924" cy="82313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l" defTabSz="355600">
            <a:lnSpc>
              <a:spcPct val="90000"/>
            </a:lnSpc>
            <a:spcBef>
              <a:spcPct val="0"/>
            </a:spcBef>
            <a:spcAft>
              <a:spcPct val="35000"/>
            </a:spcAft>
            <a:buNone/>
          </a:pPr>
          <a:r>
            <a:rPr lang="en-ZA" sz="800" kern="1200" dirty="0"/>
            <a:t>Onboarding</a:t>
          </a:r>
        </a:p>
      </dsp:txBody>
      <dsp:txXfrm>
        <a:off x="2210051" y="945165"/>
        <a:ext cx="587710" cy="587912"/>
      </dsp:txXfrm>
    </dsp:sp>
    <dsp:sp modelId="{DD00BD31-9A02-4C27-833A-B3E9763B925B}">
      <dsp:nvSpPr>
        <dsp:cNvPr id="0" name=""/>
        <dsp:cNvSpPr/>
      </dsp:nvSpPr>
      <dsp:spPr>
        <a:xfrm rot="2700000">
          <a:off x="1152352" y="798049"/>
          <a:ext cx="881989" cy="88198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81D8C5-396B-4D50-AF12-616AE55D239C}">
      <dsp:nvSpPr>
        <dsp:cNvPr id="0" name=""/>
        <dsp:cNvSpPr/>
      </dsp:nvSpPr>
      <dsp:spPr>
        <a:xfrm>
          <a:off x="1181233" y="827551"/>
          <a:ext cx="822924" cy="82313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l" defTabSz="355600">
            <a:lnSpc>
              <a:spcPct val="90000"/>
            </a:lnSpc>
            <a:spcBef>
              <a:spcPct val="0"/>
            </a:spcBef>
            <a:spcAft>
              <a:spcPct val="35000"/>
            </a:spcAft>
            <a:buNone/>
          </a:pPr>
          <a:r>
            <a:rPr lang="en-ZA" sz="800" kern="1200" dirty="0"/>
            <a:t>Recruiting</a:t>
          </a:r>
        </a:p>
      </dsp:txBody>
      <dsp:txXfrm>
        <a:off x="1299166" y="945165"/>
        <a:ext cx="587710" cy="587912"/>
      </dsp:txXfrm>
    </dsp:sp>
    <dsp:sp modelId="{D6B29F30-1544-4CBF-838D-759BD5E9F765}">
      <dsp:nvSpPr>
        <dsp:cNvPr id="0" name=""/>
        <dsp:cNvSpPr/>
      </dsp:nvSpPr>
      <dsp:spPr>
        <a:xfrm rot="2700000">
          <a:off x="240815" y="798049"/>
          <a:ext cx="881989" cy="88198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4B058B-CB60-49EA-AD32-1CDB405C5BB5}">
      <dsp:nvSpPr>
        <dsp:cNvPr id="0" name=""/>
        <dsp:cNvSpPr/>
      </dsp:nvSpPr>
      <dsp:spPr>
        <a:xfrm>
          <a:off x="270347" y="827551"/>
          <a:ext cx="822924" cy="82313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l" defTabSz="355600">
            <a:lnSpc>
              <a:spcPct val="90000"/>
            </a:lnSpc>
            <a:spcBef>
              <a:spcPct val="0"/>
            </a:spcBef>
            <a:spcAft>
              <a:spcPct val="35000"/>
            </a:spcAft>
            <a:buNone/>
          </a:pPr>
          <a:r>
            <a:rPr lang="en-ZA" sz="800" kern="1200" dirty="0"/>
            <a:t>Attraction</a:t>
          </a:r>
        </a:p>
      </dsp:txBody>
      <dsp:txXfrm>
        <a:off x="387629" y="945165"/>
        <a:ext cx="587710" cy="587912"/>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15/03/2026</a:t>
            </a:fld>
            <a:endParaRPr lang="en-GB"/>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ZA" b="1" dirty="0">
                <a:solidFill>
                  <a:schemeClr val="tx1">
                    <a:lumMod val="50000"/>
                  </a:schemeClr>
                </a:solidFill>
              </a:rPr>
              <a:t>HR was previously viewed as merely an administrative support role, but  things are changing HR is now more of the strategic partner </a:t>
            </a:r>
          </a:p>
          <a:p>
            <a:pPr marL="0" marR="0" lvl="0" indent="0" algn="l" defTabSz="685983" rtl="0" eaLnBrk="1" fontAlgn="auto" latinLnBrk="0" hangingPunct="1">
              <a:lnSpc>
                <a:spcPct val="100000"/>
              </a:lnSpc>
              <a:spcBef>
                <a:spcPts val="0"/>
              </a:spcBef>
              <a:spcAft>
                <a:spcPts val="0"/>
              </a:spcAft>
              <a:buClrTx/>
              <a:buSzTx/>
              <a:buFontTx/>
              <a:buNone/>
              <a:tabLst/>
              <a:defRPr/>
            </a:pPr>
            <a:endParaRPr lang="en-ZA" b="1" dirty="0">
              <a:solidFill>
                <a:schemeClr val="tx1">
                  <a:lumMod val="50000"/>
                </a:schemeClr>
              </a:solidFill>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en-ZA" b="1" dirty="0">
                <a:solidFill>
                  <a:schemeClr val="tx1">
                    <a:lumMod val="50000"/>
                  </a:schemeClr>
                </a:solidFill>
              </a:rPr>
              <a:t>Personnel Records Maintenance: Includes Leave Application forms, Recruitment processes, Staff Development </a:t>
            </a:r>
          </a:p>
          <a:p>
            <a:pPr marL="0" marR="0" lvl="0" indent="0" algn="l" defTabSz="685983" rtl="0" eaLnBrk="1" fontAlgn="auto" latinLnBrk="0" hangingPunct="1">
              <a:lnSpc>
                <a:spcPct val="100000"/>
              </a:lnSpc>
              <a:spcBef>
                <a:spcPts val="0"/>
              </a:spcBef>
              <a:spcAft>
                <a:spcPts val="0"/>
              </a:spcAft>
              <a:buClrTx/>
              <a:buSzTx/>
              <a:buFontTx/>
              <a:buNone/>
              <a:tabLst/>
              <a:defRPr/>
            </a:pPr>
            <a:endParaRPr lang="en-ZA" b="1" dirty="0">
              <a:solidFill>
                <a:schemeClr val="tx1">
                  <a:lumMod val="50000"/>
                </a:schemeClr>
              </a:solidFill>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en-ZA" b="1" dirty="0">
                <a:solidFill>
                  <a:schemeClr val="tx1">
                    <a:lumMod val="50000"/>
                  </a:schemeClr>
                </a:solidFill>
              </a:rPr>
              <a:t>Processing Payroll: This role does not just end on paying salaries, the system enables admins to report to statutory such as SARS and DOL and you can use the data to draw </a:t>
            </a:r>
            <a:r>
              <a:rPr lang="en-ZA" b="1" dirty="0" err="1">
                <a:solidFill>
                  <a:schemeClr val="tx1">
                    <a:lumMod val="50000"/>
                  </a:schemeClr>
                </a:solidFill>
              </a:rPr>
              <a:t>strat</a:t>
            </a:r>
            <a:r>
              <a:rPr lang="en-ZA" b="1" dirty="0">
                <a:solidFill>
                  <a:schemeClr val="tx1">
                    <a:lumMod val="50000"/>
                  </a:schemeClr>
                </a:solidFill>
              </a:rPr>
              <a:t> that will inform the institution on compliance</a:t>
            </a:r>
          </a:p>
          <a:p>
            <a:pPr marL="0" marR="0" lvl="0" indent="0" algn="l" defTabSz="685983" rtl="0" eaLnBrk="1" fontAlgn="auto" latinLnBrk="0" hangingPunct="1">
              <a:lnSpc>
                <a:spcPct val="100000"/>
              </a:lnSpc>
              <a:spcBef>
                <a:spcPts val="0"/>
              </a:spcBef>
              <a:spcAft>
                <a:spcPts val="0"/>
              </a:spcAft>
              <a:buClrTx/>
              <a:buSzTx/>
              <a:buFontTx/>
              <a:buNone/>
              <a:tabLst/>
              <a:defRPr/>
            </a:pPr>
            <a:endParaRPr lang="en-ZA" b="1" dirty="0">
              <a:solidFill>
                <a:schemeClr val="tx1">
                  <a:lumMod val="50000"/>
                </a:schemeClr>
              </a:solidFill>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en-ZA" b="1" dirty="0">
                <a:solidFill>
                  <a:schemeClr val="tx1">
                    <a:lumMod val="50000"/>
                  </a:schemeClr>
                </a:solidFill>
              </a:rPr>
              <a:t>Manual processes: Improve the pace of digitalising processes that currently handled manually can help free up HR staff and allow them to focus on strategic initiatives</a:t>
            </a:r>
          </a:p>
        </p:txBody>
      </p:sp>
      <p:sp>
        <p:nvSpPr>
          <p:cNvPr id="4" name="Slide Number Placeholder 3"/>
          <p:cNvSpPr>
            <a:spLocks noGrp="1"/>
          </p:cNvSpPr>
          <p:nvPr>
            <p:ph type="sldNum" sz="quarter" idx="5"/>
          </p:nvPr>
        </p:nvSpPr>
        <p:spPr/>
        <p:txBody>
          <a:bodyPr/>
          <a:lstStyle/>
          <a:p>
            <a:fld id="{86689AF9-8242-AB4E-BF72-33C723BBC0DB}" type="slidenum">
              <a:rPr lang="en-GB" smtClean="0"/>
              <a:t>7</a:t>
            </a:fld>
            <a:endParaRPr lang="en-GB"/>
          </a:p>
        </p:txBody>
      </p:sp>
    </p:spTree>
    <p:extLst>
      <p:ext uri="{BB962C8B-B14F-4D97-AF65-F5344CB8AC3E}">
        <p14:creationId xmlns:p14="http://schemas.microsoft.com/office/powerpoint/2010/main" val="1362789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Attraction</a:t>
            </a:r>
            <a:br>
              <a:rPr lang="en-US" dirty="0"/>
            </a:br>
            <a:r>
              <a:rPr lang="en-US" dirty="0" err="1"/>
              <a:t>Attraction</a:t>
            </a:r>
            <a:r>
              <a:rPr lang="en-US" dirty="0"/>
              <a:t> involves building the institution’s reputation and employer brand to attract qualified candidates to apply for job opportunities.</a:t>
            </a:r>
          </a:p>
          <a:p>
            <a:r>
              <a:rPr lang="en-US" b="1" dirty="0"/>
              <a:t>2. Recruiting</a:t>
            </a:r>
            <a:br>
              <a:rPr lang="en-US" dirty="0"/>
            </a:br>
            <a:r>
              <a:rPr lang="en-US" dirty="0" err="1"/>
              <a:t>Recruiting</a:t>
            </a:r>
            <a:r>
              <a:rPr lang="en-US" dirty="0"/>
              <a:t> is the process of identifying, evaluating, and selecting suitable candidates to fill vacant positions within the institution.</a:t>
            </a:r>
          </a:p>
          <a:p>
            <a:r>
              <a:rPr lang="en-US" b="1" dirty="0"/>
              <a:t>3. Onboarding</a:t>
            </a:r>
            <a:br>
              <a:rPr lang="en-US" dirty="0"/>
            </a:br>
            <a:r>
              <a:rPr lang="en-US" dirty="0" err="1"/>
              <a:t>Onboarding</a:t>
            </a:r>
            <a:r>
              <a:rPr lang="en-US" dirty="0"/>
              <a:t> is the structured process of integrating new employees into the institution by providing orientation, training, and access to systems and policies.</a:t>
            </a:r>
          </a:p>
          <a:p>
            <a:r>
              <a:rPr lang="en-US" b="1" dirty="0"/>
              <a:t>4. Engagement</a:t>
            </a:r>
            <a:br>
              <a:rPr lang="en-US" dirty="0"/>
            </a:br>
            <a:r>
              <a:rPr lang="en-US" dirty="0" err="1"/>
              <a:t>Engagement</a:t>
            </a:r>
            <a:r>
              <a:rPr lang="en-US" dirty="0"/>
              <a:t> refers to the level of employee motivation, commitment, and involvement in their work and the institution’s goals.</a:t>
            </a:r>
          </a:p>
          <a:p>
            <a:r>
              <a:rPr lang="en-US" b="1" dirty="0"/>
              <a:t>5. Development</a:t>
            </a:r>
            <a:br>
              <a:rPr lang="en-US" dirty="0"/>
            </a:br>
            <a:r>
              <a:rPr lang="en-US" dirty="0" err="1"/>
              <a:t>Development</a:t>
            </a:r>
            <a:r>
              <a:rPr lang="en-US" dirty="0"/>
              <a:t> focuses on improving employees’ skills, knowledge, and competencies through training, education, and career growth opportunities.</a:t>
            </a:r>
          </a:p>
          <a:p>
            <a:r>
              <a:rPr lang="en-US" b="1" dirty="0"/>
              <a:t>6. Retention</a:t>
            </a:r>
            <a:br>
              <a:rPr lang="en-US" dirty="0"/>
            </a:br>
            <a:r>
              <a:rPr lang="en-US" dirty="0" err="1"/>
              <a:t>Retention</a:t>
            </a:r>
            <a:r>
              <a:rPr lang="en-US" dirty="0"/>
              <a:t> involves strategies and policies designed to keep skilled and valuable employees within the institution for long-term organizational stability.</a:t>
            </a:r>
          </a:p>
          <a:p>
            <a:r>
              <a:rPr lang="en-US" b="1" dirty="0"/>
              <a:t>7. Exit Advocacy</a:t>
            </a:r>
            <a:br>
              <a:rPr lang="en-US" dirty="0"/>
            </a:br>
            <a:r>
              <a:rPr lang="en-US" dirty="0"/>
              <a:t>Exit advocacy refers to managing employee departures professionally while maintaining positive relationships so former employees remain advocates of the institution.</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8</a:t>
            </a:fld>
            <a:endParaRPr lang="en-GB"/>
          </a:p>
        </p:txBody>
      </p:sp>
    </p:spTree>
    <p:extLst>
      <p:ext uri="{BB962C8B-B14F-4D97-AF65-F5344CB8AC3E}">
        <p14:creationId xmlns:p14="http://schemas.microsoft.com/office/powerpoint/2010/main" val="19639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i="0" kern="1200" dirty="0">
                <a:solidFill>
                  <a:schemeClr val="tx1"/>
                </a:solidFill>
                <a:effectLst/>
                <a:latin typeface="+mn-lt"/>
                <a:ea typeface="+mn-ea"/>
                <a:cs typeface="+mn-cs"/>
              </a:rPr>
              <a:t>Data literacy</a:t>
            </a:r>
            <a:r>
              <a:rPr lang="en-US" sz="900" b="0" i="0" kern="1200" dirty="0">
                <a:solidFill>
                  <a:schemeClr val="tx1"/>
                </a:solidFill>
                <a:effectLst/>
                <a:latin typeface="+mn-lt"/>
                <a:ea typeface="+mn-ea"/>
                <a:cs typeface="+mn-cs"/>
              </a:rPr>
              <a:t>: HR professionals and payroll staff capable of interpreting analytics outputs.</a:t>
            </a:r>
          </a:p>
          <a:p>
            <a:r>
              <a:rPr lang="en-US" sz="900" b="1" i="0" kern="1200" dirty="0">
                <a:solidFill>
                  <a:schemeClr val="tx1"/>
                </a:solidFill>
                <a:effectLst/>
                <a:latin typeface="+mn-lt"/>
                <a:ea typeface="+mn-ea"/>
                <a:cs typeface="+mn-cs"/>
              </a:rPr>
              <a:t>Change management</a:t>
            </a:r>
            <a:r>
              <a:rPr lang="en-US" sz="900" b="0" i="0" kern="1200" dirty="0">
                <a:solidFill>
                  <a:schemeClr val="tx1"/>
                </a:solidFill>
                <a:effectLst/>
                <a:latin typeface="+mn-lt"/>
                <a:ea typeface="+mn-ea"/>
                <a:cs typeface="+mn-cs"/>
              </a:rPr>
              <a:t>: Stakeholder buy-in, training, and clear governance for analytics initiatives.</a:t>
            </a:r>
          </a:p>
          <a:p>
            <a:r>
              <a:rPr lang="en-US" sz="900" b="1" i="0" kern="1200" dirty="0">
                <a:solidFill>
                  <a:schemeClr val="tx1"/>
                </a:solidFill>
                <a:effectLst/>
                <a:latin typeface="+mn-lt"/>
                <a:ea typeface="+mn-ea"/>
                <a:cs typeface="+mn-cs"/>
              </a:rPr>
              <a:t>Culture of experimentation</a:t>
            </a:r>
            <a:r>
              <a:rPr lang="en-US" sz="900" b="0" i="0" kern="1200" dirty="0">
                <a:solidFill>
                  <a:schemeClr val="tx1"/>
                </a:solidFill>
                <a:effectLst/>
                <a:latin typeface="+mn-lt"/>
                <a:ea typeface="+mn-ea"/>
                <a:cs typeface="+mn-cs"/>
              </a:rPr>
              <a:t>: Willingness to test hypotheses with controlled experiments (A/B tests, pilots)</a:t>
            </a: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16</a:t>
            </a:fld>
            <a:endParaRPr lang="en-GB" dirty="0"/>
          </a:p>
        </p:txBody>
      </p:sp>
    </p:spTree>
    <p:extLst>
      <p:ext uri="{BB962C8B-B14F-4D97-AF65-F5344CB8AC3E}">
        <p14:creationId xmlns:p14="http://schemas.microsoft.com/office/powerpoint/2010/main" val="1475991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C0C47C-6473-D450-1728-52532DE35D77}"/>
              </a:ext>
            </a:extLst>
          </p:cNvPr>
          <p:cNvPicPr>
            <a:picLocks noChangeAspect="1"/>
          </p:cNvPicPr>
          <p:nvPr userDrawn="1"/>
        </p:nvPicPr>
        <p:blipFill>
          <a:blip r:embed="rId2"/>
          <a:srcRect/>
          <a:stretch/>
        </p:blipFill>
        <p:spPr>
          <a:xfrm>
            <a:off x="0" y="2540"/>
            <a:ext cx="9144000" cy="4366260"/>
          </a:xfrm>
          <a:prstGeom prst="rect">
            <a:avLst/>
          </a:prstGeom>
        </p:spPr>
      </p:pic>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3134298" y="1972715"/>
            <a:ext cx="5701725" cy="1420336"/>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3134298" y="3508711"/>
            <a:ext cx="5701725" cy="371632"/>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pic>
        <p:nvPicPr>
          <p:cNvPr id="6" name="Graphic 5">
            <a:extLst>
              <a:ext uri="{FF2B5EF4-FFF2-40B4-BE49-F238E27FC236}">
                <a16:creationId xmlns:a16="http://schemas.microsoft.com/office/drawing/2014/main" id="{C2C70574-F6FA-712B-F440-4F83018D024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7804638" y="307499"/>
            <a:ext cx="1031388" cy="670401"/>
          </a:xfrm>
          <a:prstGeom prst="rect">
            <a:avLst/>
          </a:prstGeom>
        </p:spPr>
      </p:pic>
      <p:grpSp>
        <p:nvGrpSpPr>
          <p:cNvPr id="4" name="Group 3">
            <a:extLst>
              <a:ext uri="{FF2B5EF4-FFF2-40B4-BE49-F238E27FC236}">
                <a16:creationId xmlns:a16="http://schemas.microsoft.com/office/drawing/2014/main" id="{80B04C9B-DE7F-0B80-6EA1-10AE94B57EC4}"/>
              </a:ext>
            </a:extLst>
          </p:cNvPr>
          <p:cNvGrpSpPr/>
          <p:nvPr userDrawn="1"/>
        </p:nvGrpSpPr>
        <p:grpSpPr>
          <a:xfrm>
            <a:off x="303212" y="371738"/>
            <a:ext cx="2959045" cy="527076"/>
            <a:chOff x="303213" y="398341"/>
            <a:chExt cx="1707190" cy="304091"/>
          </a:xfrm>
        </p:grpSpPr>
        <p:pic>
          <p:nvPicPr>
            <p:cNvPr id="8" name="Graphic 7">
              <a:extLst>
                <a:ext uri="{FF2B5EF4-FFF2-40B4-BE49-F238E27FC236}">
                  <a16:creationId xmlns:a16="http://schemas.microsoft.com/office/drawing/2014/main" id="{BA74FDDC-985F-B6B5-3139-A05026F3A3E9}"/>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303213" y="419303"/>
              <a:ext cx="283129" cy="283129"/>
            </a:xfrm>
            <a:prstGeom prst="rect">
              <a:avLst/>
            </a:prstGeom>
          </p:spPr>
        </p:pic>
        <p:pic>
          <p:nvPicPr>
            <p:cNvPr id="10" name="Picture 9" descr="A black and white logo&#10;&#10;AI-generated content may be incorrect.">
              <a:extLst>
                <a:ext uri="{FF2B5EF4-FFF2-40B4-BE49-F238E27FC236}">
                  <a16:creationId xmlns:a16="http://schemas.microsoft.com/office/drawing/2014/main" id="{CC7927EE-FFF1-476B-1881-9A1303CF550E}"/>
                </a:ext>
              </a:extLst>
            </p:cNvPr>
            <p:cNvPicPr>
              <a:picLocks noChangeAspect="1"/>
            </p:cNvPicPr>
            <p:nvPr userDrawn="1"/>
          </p:nvPicPr>
          <p:blipFill>
            <a:blip r:embed="rId5"/>
            <a:stretch>
              <a:fillRect/>
            </a:stretch>
          </p:blipFill>
          <p:spPr>
            <a:xfrm>
              <a:off x="656412" y="398341"/>
              <a:ext cx="1353991" cy="283129"/>
            </a:xfrm>
            <a:prstGeom prst="rect">
              <a:avLst/>
            </a:prstGeom>
          </p:spPr>
        </p:pic>
      </p:gr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254868"/>
            <a:ext cx="8679898" cy="543688"/>
          </a:xfrm>
          <a:prstGeom prst="rect">
            <a:avLst/>
          </a:prstGeom>
        </p:spPr>
        <p:txBody>
          <a:bodyPr anchor="ctr"/>
          <a:lstStyle>
            <a:lvl1pPr marL="0" indent="0" algn="ctr">
              <a:buNone/>
              <a:defRPr sz="405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49675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1381FA-18BE-6562-0BC5-8C5F284BB14B}"/>
              </a:ext>
            </a:extLst>
          </p:cNvPr>
          <p:cNvPicPr>
            <a:picLocks noChangeAspect="1"/>
          </p:cNvPicPr>
          <p:nvPr userDrawn="1"/>
        </p:nvPicPr>
        <p:blipFill>
          <a:blip r:embed="rId2"/>
          <a:srcRect/>
          <a:stretch/>
        </p:blipFill>
        <p:spPr>
          <a:xfrm>
            <a:off x="-5319" y="1"/>
            <a:ext cx="9149319" cy="4368799"/>
          </a:xfrm>
          <a:prstGeom prst="rect">
            <a:avLst/>
          </a:prstGeom>
        </p:spPr>
      </p:pic>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4" name="Title 23">
            <a:extLst>
              <a:ext uri="{FF2B5EF4-FFF2-40B4-BE49-F238E27FC236}">
                <a16:creationId xmlns:a16="http://schemas.microsoft.com/office/drawing/2014/main" id="{8B7FF179-2B5C-5FBB-1CC3-D87C29124990}"/>
              </a:ext>
            </a:extLst>
          </p:cNvPr>
          <p:cNvSpPr>
            <a:spLocks noGrp="1"/>
          </p:cNvSpPr>
          <p:nvPr>
            <p:ph type="title" hasCustomPrompt="1"/>
          </p:nvPr>
        </p:nvSpPr>
        <p:spPr>
          <a:xfrm>
            <a:off x="565393" y="1144746"/>
            <a:ext cx="2739782" cy="2876234"/>
          </a:xfrm>
          <a:prstGeom prst="rect">
            <a:avLst/>
          </a:prstGeom>
        </p:spPr>
        <p:txBody>
          <a:bodyPr lIns="0" tIns="0" rIns="0" bIns="0" anchor="ctr"/>
          <a:lstStyle>
            <a:lvl1pPr>
              <a:lnSpc>
                <a:spcPts val="4860"/>
              </a:lnSpc>
              <a:defRPr sz="4800">
                <a:solidFill>
                  <a:schemeClr val="bg1"/>
                </a:solidFill>
              </a:defRPr>
            </a:lvl1pPr>
          </a:lstStyle>
          <a:p>
            <a:r>
              <a:rPr lang="en-GB" dirty="0"/>
              <a:t>Table of Contents</a:t>
            </a:r>
          </a:p>
        </p:txBody>
      </p:sp>
      <p:grpSp>
        <p:nvGrpSpPr>
          <p:cNvPr id="6" name="Group 5">
            <a:extLst>
              <a:ext uri="{FF2B5EF4-FFF2-40B4-BE49-F238E27FC236}">
                <a16:creationId xmlns:a16="http://schemas.microsoft.com/office/drawing/2014/main" id="{223B90E1-B399-4B7D-6488-DE7E1C1076D3}"/>
              </a:ext>
            </a:extLst>
          </p:cNvPr>
          <p:cNvGrpSpPr/>
          <p:nvPr userDrawn="1"/>
        </p:nvGrpSpPr>
        <p:grpSpPr>
          <a:xfrm>
            <a:off x="303213" y="398341"/>
            <a:ext cx="1707190" cy="304091"/>
            <a:chOff x="303213" y="398341"/>
            <a:chExt cx="1707190" cy="304091"/>
          </a:xfrm>
        </p:grpSpPr>
        <p:pic>
          <p:nvPicPr>
            <p:cNvPr id="9" name="Graphic 8">
              <a:extLst>
                <a:ext uri="{FF2B5EF4-FFF2-40B4-BE49-F238E27FC236}">
                  <a16:creationId xmlns:a16="http://schemas.microsoft.com/office/drawing/2014/main" id="{FBCBEC58-C919-EF94-672C-89E22CB3BC3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303213" y="419303"/>
              <a:ext cx="283129" cy="283129"/>
            </a:xfrm>
            <a:prstGeom prst="rect">
              <a:avLst/>
            </a:prstGeom>
          </p:spPr>
        </p:pic>
        <p:pic>
          <p:nvPicPr>
            <p:cNvPr id="3" name="Picture 2" descr="A black and white logo&#10;&#10;AI-generated content may be incorrect.">
              <a:extLst>
                <a:ext uri="{FF2B5EF4-FFF2-40B4-BE49-F238E27FC236}">
                  <a16:creationId xmlns:a16="http://schemas.microsoft.com/office/drawing/2014/main" id="{39BEF6A1-CCC3-1E3B-DDD7-839408AAD0C5}"/>
                </a:ext>
              </a:extLst>
            </p:cNvPr>
            <p:cNvPicPr>
              <a:picLocks noChangeAspect="1"/>
            </p:cNvPicPr>
            <p:nvPr userDrawn="1"/>
          </p:nvPicPr>
          <p:blipFill>
            <a:blip r:embed="rId5"/>
            <a:stretch>
              <a:fillRect/>
            </a:stretch>
          </p:blipFill>
          <p:spPr>
            <a:xfrm>
              <a:off x="656412" y="398341"/>
              <a:ext cx="1353991" cy="283129"/>
            </a:xfrm>
            <a:prstGeom prst="rect">
              <a:avLst/>
            </a:prstGeom>
          </p:spPr>
        </p:pic>
      </p:gr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7" name="Title 23">
            <a:extLst>
              <a:ext uri="{FF2B5EF4-FFF2-40B4-BE49-F238E27FC236}">
                <a16:creationId xmlns:a16="http://schemas.microsoft.com/office/drawing/2014/main" id="{16461038-85FE-D623-314B-5CC1ABD679DB}"/>
              </a:ext>
            </a:extLst>
          </p:cNvPr>
          <p:cNvSpPr>
            <a:spLocks noGrp="1"/>
          </p:cNvSpPr>
          <p:nvPr>
            <p:ph type="title" hasCustomPrompt="1"/>
          </p:nvPr>
        </p:nvSpPr>
        <p:spPr>
          <a:xfrm>
            <a:off x="565393" y="1144746"/>
            <a:ext cx="2739782" cy="2876234"/>
          </a:xfrm>
          <a:prstGeom prst="rect">
            <a:avLst/>
          </a:prstGeom>
        </p:spPr>
        <p:txBody>
          <a:bodyPr lIns="0" tIns="0" rIns="0" bIns="0" anchor="ctr"/>
          <a:lstStyle>
            <a:lvl1pPr>
              <a:lnSpc>
                <a:spcPts val="4860"/>
              </a:lnSpc>
              <a:defRPr sz="4800">
                <a:solidFill>
                  <a:schemeClr val="bg1"/>
                </a:solidFill>
              </a:defRPr>
            </a:lvl1pPr>
          </a:lstStyle>
          <a:p>
            <a:r>
              <a:rPr lang="en-GB" dirty="0"/>
              <a:t>Table of 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79C48E-4220-D2FE-BFB4-5BB14857E033}"/>
              </a:ext>
            </a:extLst>
          </p:cNvPr>
          <p:cNvPicPr>
            <a:picLocks noChangeAspect="1"/>
          </p:cNvPicPr>
          <p:nvPr userDrawn="1"/>
        </p:nvPicPr>
        <p:blipFill>
          <a:blip r:embed="rId2"/>
          <a:srcRect/>
          <a:stretch/>
        </p:blipFill>
        <p:spPr>
          <a:xfrm>
            <a:off x="-2660" y="1"/>
            <a:ext cx="9149319" cy="4368799"/>
          </a:xfrm>
          <a:prstGeom prst="rect">
            <a:avLst/>
          </a:prstGeom>
        </p:spPr>
      </p:pic>
      <p:pic>
        <p:nvPicPr>
          <p:cNvPr id="5" name="Graphic 4">
            <a:extLst>
              <a:ext uri="{FF2B5EF4-FFF2-40B4-BE49-F238E27FC236}">
                <a16:creationId xmlns:a16="http://schemas.microsoft.com/office/drawing/2014/main" id="{3FBF12A6-2E78-8416-9A89-B681064AF91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pic>
        <p:nvPicPr>
          <p:cNvPr id="6" name="Graphic 5">
            <a:extLst>
              <a:ext uri="{FF2B5EF4-FFF2-40B4-BE49-F238E27FC236}">
                <a16:creationId xmlns:a16="http://schemas.microsoft.com/office/drawing/2014/main" id="{B87ACFA8-1A95-DFB1-31EC-BC33AF6B8029}"/>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303213" y="415370"/>
            <a:ext cx="283129" cy="283129"/>
          </a:xfrm>
          <a:prstGeom prst="rect">
            <a:avLst/>
          </a:prstGeom>
        </p:spPr>
      </p:pic>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Picture 1" descr="A black and white logo&#10;&#10;AI-generated content may be incorrect.">
            <a:extLst>
              <a:ext uri="{FF2B5EF4-FFF2-40B4-BE49-F238E27FC236}">
                <a16:creationId xmlns:a16="http://schemas.microsoft.com/office/drawing/2014/main" id="{7DDF353A-4D03-2403-6ACE-40C25B541B56}"/>
              </a:ext>
            </a:extLst>
          </p:cNvPr>
          <p:cNvPicPr>
            <a:picLocks noChangeAspect="1"/>
          </p:cNvPicPr>
          <p:nvPr userDrawn="1"/>
        </p:nvPicPr>
        <p:blipFill>
          <a:blip r:embed="rId5"/>
          <a:stretch>
            <a:fillRect/>
          </a:stretch>
        </p:blipFill>
        <p:spPr>
          <a:xfrm>
            <a:off x="694971" y="415370"/>
            <a:ext cx="1353991"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11.png"/><Relationship Id="rId2" Type="http://schemas.openxmlformats.org/officeDocument/2006/relationships/slideLayout" Target="../slideLayouts/slideLayout5.xml"/><Relationship Id="rId16" Type="http://schemas.openxmlformats.org/officeDocument/2006/relationships/image" Target="../media/image10.sv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7.sv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80" r:id="rId1"/>
    <p:sldLayoutId id="2147483684" r:id="rId2"/>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914648"/>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a:extLst>
              <a:ext uri="{96DAC541-7B7A-43D3-8B79-37D633B846F1}">
                <asvg:svgBlip xmlns:asvg="http://schemas.microsoft.com/office/drawing/2016/SVG/main" r:embed="rId1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a:extLst>
              <a:ext uri="{96DAC541-7B7A-43D3-8B79-37D633B846F1}">
                <asvg:svgBlip xmlns:asvg="http://schemas.microsoft.com/office/drawing/2016/SVG/main" r:embed="rId15"/>
              </a:ext>
            </a:extLst>
          </a:blip>
          <a:stretch>
            <a:fillRect/>
          </a:stretch>
        </p:blipFill>
        <p:spPr>
          <a:xfrm>
            <a:off x="8495895" y="415370"/>
            <a:ext cx="233165" cy="283129"/>
          </a:xfrm>
          <a:prstGeom prst="rect">
            <a:avLst/>
          </a:prstGeom>
        </p:spPr>
      </p:pic>
      <p:pic>
        <p:nvPicPr>
          <p:cNvPr id="10" name="Graphic 9">
            <a:extLst>
              <a:ext uri="{FF2B5EF4-FFF2-40B4-BE49-F238E27FC236}">
                <a16:creationId xmlns:a16="http://schemas.microsoft.com/office/drawing/2014/main" id="{C5E65212-D60E-D70B-5F67-EF52F0F68AC0}"/>
              </a:ext>
            </a:extLst>
          </p:cNvPr>
          <p:cNvPicPr>
            <a:picLocks noChangeAspect="1"/>
          </p:cNvPicPr>
          <p:nvPr userDrawn="1"/>
        </p:nvPicPr>
        <p:blipFill>
          <a:blip>
            <a:extLst>
              <a:ext uri="{96DAC541-7B7A-43D3-8B79-37D633B846F1}">
                <asvg:svgBlip xmlns:asvg="http://schemas.microsoft.com/office/drawing/2016/SVG/main" r:embed="rId16"/>
              </a:ext>
            </a:extLst>
          </a:blip>
          <a:stretch>
            <a:fillRect/>
          </a:stretch>
        </p:blipFill>
        <p:spPr>
          <a:xfrm>
            <a:off x="303213" y="411935"/>
            <a:ext cx="286563" cy="286563"/>
          </a:xfrm>
          <a:prstGeom prst="rect">
            <a:avLst/>
          </a:prstGeom>
        </p:spPr>
      </p:pic>
      <p:pic>
        <p:nvPicPr>
          <p:cNvPr id="6" name="Picture 5">
            <a:extLst>
              <a:ext uri="{FF2B5EF4-FFF2-40B4-BE49-F238E27FC236}">
                <a16:creationId xmlns:a16="http://schemas.microsoft.com/office/drawing/2014/main" id="{F9A86F74-682D-6FAD-F635-C7F15B361A48}"/>
              </a:ext>
            </a:extLst>
          </p:cNvPr>
          <p:cNvPicPr>
            <a:picLocks noChangeAspect="1"/>
          </p:cNvPicPr>
          <p:nvPr userDrawn="1"/>
        </p:nvPicPr>
        <p:blipFill>
          <a:blip r:embed="rId17"/>
          <a:srcRect/>
          <a:stretch/>
        </p:blipFill>
        <p:spPr>
          <a:xfrm>
            <a:off x="694971" y="415370"/>
            <a:ext cx="1353991" cy="283128"/>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704"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5" r:id="rId12"/>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raphic 19">
            <a:extLst>
              <a:ext uri="{FF2B5EF4-FFF2-40B4-BE49-F238E27FC236}">
                <a16:creationId xmlns:a16="http://schemas.microsoft.com/office/drawing/2014/main" id="{3E32CA38-96D8-3280-65E2-E938F0CFB978}"/>
              </a:ext>
            </a:extLst>
          </p:cNvPr>
          <p:cNvSpPr/>
          <p:nvPr/>
        </p:nvSpPr>
        <p:spPr>
          <a:xfrm>
            <a:off x="-2976309" y="1362267"/>
            <a:ext cx="1779343" cy="2152458"/>
          </a:xfrm>
          <a:custGeom>
            <a:avLst/>
            <a:gdLst>
              <a:gd name="connsiteX0" fmla="*/ 6088772 w 7888251"/>
              <a:gd name="connsiteY0" fmla="*/ 9538228 h 9542357"/>
              <a:gd name="connsiteX1" fmla="*/ 5228461 w 7888251"/>
              <a:gd name="connsiteY1" fmla="*/ 9315256 h 9542357"/>
              <a:gd name="connsiteX2" fmla="*/ 4368151 w 7888251"/>
              <a:gd name="connsiteY2" fmla="*/ 8237560 h 9542357"/>
              <a:gd name="connsiteX3" fmla="*/ 4368151 w 7888251"/>
              <a:gd name="connsiteY3" fmla="*/ 8229303 h 9542357"/>
              <a:gd name="connsiteX4" fmla="*/ 3516073 w 7888251"/>
              <a:gd name="connsiteY4" fmla="*/ 5041635 h 9542357"/>
              <a:gd name="connsiteX5" fmla="*/ 2766903 w 7888251"/>
              <a:gd name="connsiteY5" fmla="*/ 7845296 h 9542357"/>
              <a:gd name="connsiteX6" fmla="*/ 2087710 w 7888251"/>
              <a:gd name="connsiteY6" fmla="*/ 8687632 h 9542357"/>
              <a:gd name="connsiteX7" fmla="*/ 1013351 w 7888251"/>
              <a:gd name="connsiteY7" fmla="*/ 8803248 h 9542357"/>
              <a:gd name="connsiteX8" fmla="*/ 173622 w 7888251"/>
              <a:gd name="connsiteY8" fmla="*/ 8121946 h 9542357"/>
              <a:gd name="connsiteX9" fmla="*/ 58365 w 7888251"/>
              <a:gd name="connsiteY9" fmla="*/ 7048379 h 9542357"/>
              <a:gd name="connsiteX10" fmla="*/ 1289144 w 7888251"/>
              <a:gd name="connsiteY10" fmla="*/ 2419654 h 9542357"/>
              <a:gd name="connsiteX11" fmla="*/ 2507575 w 7888251"/>
              <a:gd name="connsiteY11" fmla="*/ 1482348 h 9542357"/>
              <a:gd name="connsiteX12" fmla="*/ 3446095 w 7888251"/>
              <a:gd name="connsiteY12" fmla="*/ 1895258 h 9542357"/>
              <a:gd name="connsiteX13" fmla="*/ 3701307 w 7888251"/>
              <a:gd name="connsiteY13" fmla="*/ 937306 h 9542357"/>
              <a:gd name="connsiteX14" fmla="*/ 4919737 w 7888251"/>
              <a:gd name="connsiteY14" fmla="*/ 0 h 9542357"/>
              <a:gd name="connsiteX15" fmla="*/ 6138168 w 7888251"/>
              <a:gd name="connsiteY15" fmla="*/ 937306 h 9542357"/>
              <a:gd name="connsiteX16" fmla="*/ 7817626 w 7888251"/>
              <a:gd name="connsiteY16" fmla="*/ 7238318 h 9542357"/>
              <a:gd name="connsiteX17" fmla="*/ 7665321 w 7888251"/>
              <a:gd name="connsiteY17" fmla="*/ 8605051 h 9542357"/>
              <a:gd name="connsiteX18" fmla="*/ 6590963 w 7888251"/>
              <a:gd name="connsiteY18" fmla="*/ 9468033 h 9542357"/>
              <a:gd name="connsiteX19" fmla="*/ 6084656 w 7888251"/>
              <a:gd name="connsiteY19" fmla="*/ 9542357 h 9542357"/>
              <a:gd name="connsiteX20" fmla="*/ 5211996 w 7888251"/>
              <a:gd name="connsiteY20" fmla="*/ 7993944 h 9542357"/>
              <a:gd name="connsiteX21" fmla="*/ 5648326 w 7888251"/>
              <a:gd name="connsiteY21" fmla="*/ 8538985 h 9542357"/>
              <a:gd name="connsiteX22" fmla="*/ 6348100 w 7888251"/>
              <a:gd name="connsiteY22" fmla="*/ 8617438 h 9542357"/>
              <a:gd name="connsiteX23" fmla="*/ 6895570 w 7888251"/>
              <a:gd name="connsiteY23" fmla="*/ 8175624 h 9542357"/>
              <a:gd name="connsiteX24" fmla="*/ 6973781 w 7888251"/>
              <a:gd name="connsiteY24" fmla="*/ 7473677 h 9542357"/>
              <a:gd name="connsiteX25" fmla="*/ 6973781 w 7888251"/>
              <a:gd name="connsiteY25" fmla="*/ 7465419 h 9542357"/>
              <a:gd name="connsiteX26" fmla="*/ 5286090 w 7888251"/>
              <a:gd name="connsiteY26" fmla="*/ 1164407 h 9542357"/>
              <a:gd name="connsiteX27" fmla="*/ 4915621 w 7888251"/>
              <a:gd name="connsiteY27" fmla="*/ 879499 h 9542357"/>
              <a:gd name="connsiteX28" fmla="*/ 4545153 w 7888251"/>
              <a:gd name="connsiteY28" fmla="*/ 1164407 h 9542357"/>
              <a:gd name="connsiteX29" fmla="*/ 3964752 w 7888251"/>
              <a:gd name="connsiteY29" fmla="*/ 3336315 h 9542357"/>
              <a:gd name="connsiteX30" fmla="*/ 5207880 w 7888251"/>
              <a:gd name="connsiteY30" fmla="*/ 7998072 h 9542357"/>
              <a:gd name="connsiteX31" fmla="*/ 2507575 w 7888251"/>
              <a:gd name="connsiteY31" fmla="*/ 2365976 h 9542357"/>
              <a:gd name="connsiteX32" fmla="*/ 2141222 w 7888251"/>
              <a:gd name="connsiteY32" fmla="*/ 2650884 h 9542357"/>
              <a:gd name="connsiteX33" fmla="*/ 902210 w 7888251"/>
              <a:gd name="connsiteY33" fmla="*/ 7296125 h 9542357"/>
              <a:gd name="connsiteX34" fmla="*/ 943374 w 7888251"/>
              <a:gd name="connsiteY34" fmla="*/ 7700777 h 9542357"/>
              <a:gd name="connsiteX35" fmla="*/ 1260330 w 7888251"/>
              <a:gd name="connsiteY35" fmla="*/ 7956782 h 9542357"/>
              <a:gd name="connsiteX36" fmla="*/ 1663729 w 7888251"/>
              <a:gd name="connsiteY36" fmla="*/ 7915491 h 9542357"/>
              <a:gd name="connsiteX37" fmla="*/ 1918941 w 7888251"/>
              <a:gd name="connsiteY37" fmla="*/ 7601679 h 9542357"/>
              <a:gd name="connsiteX38" fmla="*/ 3059161 w 7888251"/>
              <a:gd name="connsiteY38" fmla="*/ 3336315 h 9542357"/>
              <a:gd name="connsiteX39" fmla="*/ 2878043 w 7888251"/>
              <a:gd name="connsiteY39" fmla="*/ 2650884 h 9542357"/>
              <a:gd name="connsiteX40" fmla="*/ 2507575 w 7888251"/>
              <a:gd name="connsiteY40" fmla="*/ 2365976 h 954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88251" h="9542357">
                <a:moveTo>
                  <a:pt x="6088772" y="9538228"/>
                </a:moveTo>
                <a:cubicBezTo>
                  <a:pt x="5792397" y="9538228"/>
                  <a:pt x="5496022" y="9463904"/>
                  <a:pt x="5228461" y="9315256"/>
                </a:cubicBezTo>
                <a:cubicBezTo>
                  <a:pt x="4808597" y="9084027"/>
                  <a:pt x="4499873" y="8700020"/>
                  <a:pt x="4368151" y="8237560"/>
                </a:cubicBezTo>
                <a:lnTo>
                  <a:pt x="4368151" y="8229303"/>
                </a:lnTo>
                <a:cubicBezTo>
                  <a:pt x="4368151" y="8229303"/>
                  <a:pt x="3516073" y="5041635"/>
                  <a:pt x="3516073" y="5041635"/>
                </a:cubicBezTo>
                <a:lnTo>
                  <a:pt x="2766903" y="7845296"/>
                </a:lnTo>
                <a:cubicBezTo>
                  <a:pt x="2659878" y="8208657"/>
                  <a:pt x="2421132" y="8505953"/>
                  <a:pt x="2087710" y="8687632"/>
                </a:cubicBezTo>
                <a:cubicBezTo>
                  <a:pt x="1758405" y="8869313"/>
                  <a:pt x="1375587" y="8910604"/>
                  <a:pt x="1013351" y="8803248"/>
                </a:cubicBezTo>
                <a:cubicBezTo>
                  <a:pt x="651115" y="8695891"/>
                  <a:pt x="354740" y="8456403"/>
                  <a:pt x="173622" y="8121946"/>
                </a:cubicBezTo>
                <a:cubicBezTo>
                  <a:pt x="-7496" y="7791617"/>
                  <a:pt x="-48659" y="7411740"/>
                  <a:pt x="58365" y="7048379"/>
                </a:cubicBezTo>
                <a:lnTo>
                  <a:pt x="1289144" y="2419654"/>
                </a:lnTo>
                <a:cubicBezTo>
                  <a:pt x="1437332" y="1858097"/>
                  <a:pt x="1927174" y="1482348"/>
                  <a:pt x="2507575" y="1482348"/>
                </a:cubicBezTo>
                <a:cubicBezTo>
                  <a:pt x="2878043" y="1482348"/>
                  <a:pt x="3211465" y="1635125"/>
                  <a:pt x="3446095" y="1895258"/>
                </a:cubicBezTo>
                <a:lnTo>
                  <a:pt x="3701307" y="937306"/>
                </a:lnTo>
                <a:cubicBezTo>
                  <a:pt x="3849494" y="375748"/>
                  <a:pt x="4339337" y="0"/>
                  <a:pt x="4919737" y="0"/>
                </a:cubicBezTo>
                <a:cubicBezTo>
                  <a:pt x="5500138" y="0"/>
                  <a:pt x="5989980" y="375748"/>
                  <a:pt x="6138168" y="937306"/>
                </a:cubicBezTo>
                <a:lnTo>
                  <a:pt x="7817626" y="7238318"/>
                </a:lnTo>
                <a:cubicBezTo>
                  <a:pt x="7949348" y="7700777"/>
                  <a:pt x="7895836" y="8183882"/>
                  <a:pt x="7665321" y="8605051"/>
                </a:cubicBezTo>
                <a:cubicBezTo>
                  <a:pt x="7434808" y="9026220"/>
                  <a:pt x="7051990" y="9335902"/>
                  <a:pt x="6590963" y="9468033"/>
                </a:cubicBezTo>
                <a:cubicBezTo>
                  <a:pt x="6426310" y="9517582"/>
                  <a:pt x="6253425" y="9542357"/>
                  <a:pt x="6084656" y="9542357"/>
                </a:cubicBezTo>
                <a:close/>
                <a:moveTo>
                  <a:pt x="5211996" y="7993944"/>
                </a:moveTo>
                <a:cubicBezTo>
                  <a:pt x="5281973" y="8229303"/>
                  <a:pt x="5438394" y="8423370"/>
                  <a:pt x="5648326" y="8538985"/>
                </a:cubicBezTo>
                <a:cubicBezTo>
                  <a:pt x="5862374" y="8658729"/>
                  <a:pt x="6109354" y="8683504"/>
                  <a:pt x="6348100" y="8617438"/>
                </a:cubicBezTo>
                <a:cubicBezTo>
                  <a:pt x="6582730" y="8547243"/>
                  <a:pt x="6776197" y="8390337"/>
                  <a:pt x="6895570" y="8175624"/>
                </a:cubicBezTo>
                <a:cubicBezTo>
                  <a:pt x="7014943" y="7960911"/>
                  <a:pt x="7039642" y="7713165"/>
                  <a:pt x="6973781" y="7473677"/>
                </a:cubicBezTo>
                <a:lnTo>
                  <a:pt x="6973781" y="7465419"/>
                </a:lnTo>
                <a:cubicBezTo>
                  <a:pt x="6973781" y="7465419"/>
                  <a:pt x="5286090" y="1164407"/>
                  <a:pt x="5286090" y="1164407"/>
                </a:cubicBezTo>
                <a:cubicBezTo>
                  <a:pt x="5216112" y="900145"/>
                  <a:pt x="4985598" y="879499"/>
                  <a:pt x="4915621" y="879499"/>
                </a:cubicBezTo>
                <a:cubicBezTo>
                  <a:pt x="4845644" y="879499"/>
                  <a:pt x="4619246" y="900145"/>
                  <a:pt x="4545153" y="1164407"/>
                </a:cubicBezTo>
                <a:lnTo>
                  <a:pt x="3964752" y="3336315"/>
                </a:lnTo>
                <a:lnTo>
                  <a:pt x="5207880" y="7998072"/>
                </a:lnTo>
                <a:close/>
                <a:moveTo>
                  <a:pt x="2507575" y="2365976"/>
                </a:moveTo>
                <a:cubicBezTo>
                  <a:pt x="2437597" y="2365976"/>
                  <a:pt x="2211200" y="2386622"/>
                  <a:pt x="2141222" y="2650884"/>
                </a:cubicBezTo>
                <a:lnTo>
                  <a:pt x="902210" y="7296125"/>
                </a:lnTo>
                <a:cubicBezTo>
                  <a:pt x="861047" y="7432386"/>
                  <a:pt x="877513" y="7576905"/>
                  <a:pt x="943374" y="7700777"/>
                </a:cubicBezTo>
                <a:cubicBezTo>
                  <a:pt x="1009235" y="7824650"/>
                  <a:pt x="1124492" y="7915491"/>
                  <a:pt x="1260330" y="7956782"/>
                </a:cubicBezTo>
                <a:cubicBezTo>
                  <a:pt x="1396169" y="7998072"/>
                  <a:pt x="1540240" y="7981556"/>
                  <a:pt x="1663729" y="7915491"/>
                </a:cubicBezTo>
                <a:cubicBezTo>
                  <a:pt x="1787219" y="7849425"/>
                  <a:pt x="1877778" y="7737939"/>
                  <a:pt x="1918941" y="7601679"/>
                </a:cubicBezTo>
                <a:lnTo>
                  <a:pt x="3059161" y="3336315"/>
                </a:lnTo>
                <a:lnTo>
                  <a:pt x="2878043" y="2650884"/>
                </a:lnTo>
                <a:cubicBezTo>
                  <a:pt x="2808066" y="2386622"/>
                  <a:pt x="2577552" y="2365976"/>
                  <a:pt x="2507575" y="2365976"/>
                </a:cubicBezTo>
                <a:close/>
              </a:path>
            </a:pathLst>
          </a:custGeom>
          <a:solidFill>
            <a:schemeClr val="tx1"/>
          </a:solidFill>
          <a:ln w="0" cap="flat">
            <a:noFill/>
            <a:prstDash val="solid"/>
            <a:miter/>
          </a:ln>
        </p:spPr>
        <p:txBody>
          <a:bodyPr rtlCol="0" anchor="ctr"/>
          <a:lstStyle/>
          <a:p>
            <a:endParaRPr lang="en-GB"/>
          </a:p>
        </p:txBody>
      </p:sp>
      <p:pic>
        <p:nvPicPr>
          <p:cNvPr id="15" name="Graphic 14">
            <a:extLst>
              <a:ext uri="{FF2B5EF4-FFF2-40B4-BE49-F238E27FC236}">
                <a16:creationId xmlns:a16="http://schemas.microsoft.com/office/drawing/2014/main" id="{0CE92656-77C0-39F0-5F42-CA56F7B92B4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804638" y="307499"/>
            <a:ext cx="1031388" cy="670401"/>
          </a:xfrm>
          <a:prstGeom prst="rect">
            <a:avLst/>
          </a:prstGeom>
        </p:spPr>
      </p:pic>
      <p:sp>
        <p:nvSpPr>
          <p:cNvPr id="5" name="Title 3">
            <a:extLst>
              <a:ext uri="{FF2B5EF4-FFF2-40B4-BE49-F238E27FC236}">
                <a16:creationId xmlns:a16="http://schemas.microsoft.com/office/drawing/2014/main" id="{9F2C16CD-8702-0903-B4D7-513113003D74}"/>
              </a:ext>
            </a:extLst>
          </p:cNvPr>
          <p:cNvSpPr>
            <a:spLocks noGrp="1"/>
          </p:cNvSpPr>
          <p:nvPr>
            <p:ph type="title"/>
          </p:nvPr>
        </p:nvSpPr>
        <p:spPr>
          <a:xfrm>
            <a:off x="2926080" y="1477108"/>
            <a:ext cx="5909943" cy="1915943"/>
          </a:xfrm>
        </p:spPr>
        <p:txBody>
          <a:bodyPr/>
          <a:lstStyle/>
          <a:p>
            <a:r>
              <a:rPr lang="en-GB" dirty="0">
                <a:latin typeface="Aptos Black" panose="020B0004020202020204" pitchFamily="34" charset="0"/>
              </a:rPr>
              <a:t>Unlocking the strategic Value of the HRIS in TVET’s</a:t>
            </a:r>
          </a:p>
        </p:txBody>
      </p:sp>
      <p:sp>
        <p:nvSpPr>
          <p:cNvPr id="6" name="Text Placeholder 4">
            <a:extLst>
              <a:ext uri="{FF2B5EF4-FFF2-40B4-BE49-F238E27FC236}">
                <a16:creationId xmlns:a16="http://schemas.microsoft.com/office/drawing/2014/main" id="{D4587BBB-5E93-A3D9-A0C4-2C4FA419A74E}"/>
              </a:ext>
            </a:extLst>
          </p:cNvPr>
          <p:cNvSpPr>
            <a:spLocks noGrp="1"/>
          </p:cNvSpPr>
          <p:nvPr>
            <p:ph type="body" sz="quarter" idx="11"/>
          </p:nvPr>
        </p:nvSpPr>
        <p:spPr/>
        <p:txBody>
          <a:bodyPr/>
          <a:lstStyle/>
          <a:p>
            <a:pPr>
              <a:lnSpc>
                <a:spcPts val="1660"/>
              </a:lnSpc>
            </a:pPr>
            <a:r>
              <a:rPr lang="en-GB" sz="1200" b="1" dirty="0"/>
              <a:t>Presenter:	Johana Chemana</a:t>
            </a:r>
          </a:p>
        </p:txBody>
      </p:sp>
    </p:spTree>
    <p:extLst>
      <p:ext uri="{BB962C8B-B14F-4D97-AF65-F5344CB8AC3E}">
        <p14:creationId xmlns:p14="http://schemas.microsoft.com/office/powerpoint/2010/main" val="340354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5721" y="825416"/>
            <a:ext cx="7270105" cy="424542"/>
          </a:xfrm>
        </p:spPr>
        <p:txBody>
          <a:bodyPr/>
          <a:lstStyle/>
          <a:p>
            <a:r>
              <a:rPr lang="en-US" sz="2400" b="1" dirty="0">
                <a:solidFill>
                  <a:schemeClr val="tx2"/>
                </a:solidFill>
                <a:latin typeface="Aptos" panose="020B0004020202020204" pitchFamily="34" charset="0"/>
              </a:rPr>
              <a:t>The importance of adopting a strategic approach</a:t>
            </a:r>
            <a:endParaRPr lang="en-US" sz="2400" b="1" dirty="0">
              <a:solidFill>
                <a:schemeClr val="tx2"/>
              </a:solidFill>
            </a:endParaRPr>
          </a:p>
        </p:txBody>
      </p:sp>
      <p:graphicFrame>
        <p:nvGraphicFramePr>
          <p:cNvPr id="3" name="Table 8">
            <a:extLst>
              <a:ext uri="{FF2B5EF4-FFF2-40B4-BE49-F238E27FC236}">
                <a16:creationId xmlns:a16="http://schemas.microsoft.com/office/drawing/2014/main" id="{37998D6D-88AD-4D85-BFD6-D27AB36286D6}"/>
              </a:ext>
            </a:extLst>
          </p:cNvPr>
          <p:cNvGraphicFramePr>
            <a:graphicFrameLocks noGrp="1"/>
          </p:cNvGraphicFramePr>
          <p:nvPr>
            <p:extLst>
              <p:ext uri="{D42A27DB-BD31-4B8C-83A1-F6EECF244321}">
                <p14:modId xmlns:p14="http://schemas.microsoft.com/office/powerpoint/2010/main" val="144001610"/>
              </p:ext>
            </p:extLst>
          </p:nvPr>
        </p:nvGraphicFramePr>
        <p:xfrm>
          <a:off x="4582596" y="1517372"/>
          <a:ext cx="3375103" cy="2723975"/>
        </p:xfrm>
        <a:graphic>
          <a:graphicData uri="http://schemas.openxmlformats.org/drawingml/2006/table">
            <a:tbl>
              <a:tblPr firstRow="1" bandRow="1">
                <a:tableStyleId>{5940675A-B579-460E-94D1-54222C63F5DA}</a:tableStyleId>
              </a:tblPr>
              <a:tblGrid>
                <a:gridCol w="312426">
                  <a:extLst>
                    <a:ext uri="{9D8B030D-6E8A-4147-A177-3AD203B41FA5}">
                      <a16:colId xmlns:a16="http://schemas.microsoft.com/office/drawing/2014/main" val="20000"/>
                    </a:ext>
                  </a:extLst>
                </a:gridCol>
                <a:gridCol w="2750251">
                  <a:extLst>
                    <a:ext uri="{9D8B030D-6E8A-4147-A177-3AD203B41FA5}">
                      <a16:colId xmlns:a16="http://schemas.microsoft.com/office/drawing/2014/main" val="20001"/>
                    </a:ext>
                  </a:extLst>
                </a:gridCol>
                <a:gridCol w="312426">
                  <a:extLst>
                    <a:ext uri="{9D8B030D-6E8A-4147-A177-3AD203B41FA5}">
                      <a16:colId xmlns:a16="http://schemas.microsoft.com/office/drawing/2014/main" val="20002"/>
                    </a:ext>
                  </a:extLst>
                </a:gridCol>
              </a:tblGrid>
              <a:tr h="30244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600" b="1" dirty="0">
                        <a:solidFill>
                          <a:srgbClr val="76B1D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600" b="1" dirty="0">
                        <a:solidFill>
                          <a:schemeClr val="bg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600" b="1" dirty="0">
                        <a:solidFill>
                          <a:srgbClr val="76B1D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547011">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3000" b="1" dirty="0">
                        <a:solidFill>
                          <a:srgbClr val="76B1D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ZA" sz="1600" b="1" dirty="0">
                          <a:solidFill>
                            <a:schemeClr val="bg2"/>
                          </a:solidFill>
                          <a:latin typeface="Aptos" panose="020B0004020202020204" pitchFamily="34" charset="0"/>
                        </a:rPr>
                        <a:t>Strategic questions to ask</a:t>
                      </a:r>
                      <a:endParaRPr lang="ko-KR" altLang="en-US" sz="1600" b="1" dirty="0">
                        <a:solidFill>
                          <a:schemeClr val="bg2"/>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3000" b="1" dirty="0">
                        <a:solidFill>
                          <a:srgbClr val="76B1D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r h="42016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100" b="1" dirty="0">
                        <a:solidFill>
                          <a:srgbClr val="76B1D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marR="0" lvl="0" indent="-171450" algn="l" defTabSz="914400" rtl="0" eaLnBrk="1" fontAlgn="auto" latinLnBrk="1" hangingPunct="1">
                        <a:lnSpc>
                          <a:spcPct val="100000"/>
                        </a:lnSpc>
                        <a:spcBef>
                          <a:spcPts val="0"/>
                        </a:spcBef>
                        <a:spcAft>
                          <a:spcPts val="0"/>
                        </a:spcAft>
                        <a:buClrTx/>
                        <a:buSzTx/>
                        <a:buFont typeface="Wingdings" panose="05000000000000000000" pitchFamily="2" charset="2"/>
                        <a:buChar char="q"/>
                        <a:tabLst/>
                        <a:defRPr/>
                      </a:pPr>
                      <a:r>
                        <a:rPr lang="en-US" sz="1050" dirty="0">
                          <a:solidFill>
                            <a:schemeClr val="bg2"/>
                          </a:solidFill>
                          <a:latin typeface="Aptos" panose="020B0004020202020204" pitchFamily="34" charset="0"/>
                        </a:rPr>
                        <a:t>Do payroll and HR data inform enrollment</a:t>
                      </a:r>
                      <a:r>
                        <a:rPr lang="en-ZA" sz="1050" dirty="0">
                          <a:solidFill>
                            <a:schemeClr val="bg2"/>
                          </a:solidFill>
                          <a:latin typeface="Aptos" panose="020B0004020202020204" pitchFamily="34" charset="0"/>
                        </a:rPr>
                        <a:t> management, salary budgeting, and           workforce planning?</a:t>
                      </a:r>
                    </a:p>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100" b="1" dirty="0">
                        <a:solidFill>
                          <a:schemeClr val="bg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100" b="1" dirty="0">
                        <a:solidFill>
                          <a:srgbClr val="76B1D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2"/>
                  </a:ext>
                </a:extLst>
              </a:tr>
              <a:tr h="29344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100" b="1" dirty="0">
                        <a:solidFill>
                          <a:schemeClr val="bg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marR="0" lvl="0" indent="-171450" algn="l" defTabSz="914400" rtl="0" eaLnBrk="1" fontAlgn="auto" latinLnBrk="1" hangingPunct="1">
                        <a:lnSpc>
                          <a:spcPct val="100000"/>
                        </a:lnSpc>
                        <a:spcBef>
                          <a:spcPts val="0"/>
                        </a:spcBef>
                        <a:spcAft>
                          <a:spcPts val="0"/>
                        </a:spcAft>
                        <a:buClrTx/>
                        <a:buSzTx/>
                        <a:buFont typeface="Wingdings" panose="05000000000000000000" pitchFamily="2" charset="2"/>
                        <a:buChar char="q"/>
                        <a:tabLst/>
                        <a:defRPr/>
                      </a:pPr>
                      <a:r>
                        <a:rPr lang="en-ZA" sz="1100" dirty="0">
                          <a:solidFill>
                            <a:schemeClr val="bg2"/>
                          </a:solidFill>
                          <a:latin typeface="Aptos" panose="020B0004020202020204" pitchFamily="34" charset="0"/>
                        </a:rPr>
                        <a:t>Can workflows be automated to free        time for academic staff and admin?</a:t>
                      </a: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100" b="1" dirty="0">
                        <a:solidFill>
                          <a:schemeClr val="bg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3"/>
                  </a:ext>
                </a:extLst>
              </a:tr>
              <a:tr h="654611">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900" b="1" dirty="0">
                        <a:solidFill>
                          <a:schemeClr val="bg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marR="0" lvl="0" indent="-171450" algn="l" defTabSz="914400" rtl="0" eaLnBrk="1" fontAlgn="auto" latinLnBrk="1" hangingPunct="1">
                        <a:lnSpc>
                          <a:spcPct val="100000"/>
                        </a:lnSpc>
                        <a:spcBef>
                          <a:spcPts val="0"/>
                        </a:spcBef>
                        <a:spcAft>
                          <a:spcPts val="0"/>
                        </a:spcAft>
                        <a:buClrTx/>
                        <a:buSzTx/>
                        <a:buFont typeface="Wingdings" panose="05000000000000000000" pitchFamily="2" charset="2"/>
                        <a:buChar char="q"/>
                        <a:tabLst/>
                        <a:defRPr/>
                      </a:pPr>
                      <a:r>
                        <a:rPr lang="en-ZA" sz="1200" dirty="0">
                          <a:solidFill>
                            <a:schemeClr val="bg2"/>
                          </a:solidFill>
                          <a:latin typeface="Aptos" panose="020B0004020202020204" pitchFamily="34" charset="0"/>
                        </a:rPr>
                        <a:t>Do we have real-time data for labour costs per department, program, and do we know the funding source?</a:t>
                      </a:r>
                    </a:p>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900" b="1" dirty="0">
                        <a:solidFill>
                          <a:schemeClr val="bg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900" b="1" dirty="0">
                        <a:solidFill>
                          <a:schemeClr val="bg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5"/>
                  </a:ext>
                </a:extLst>
              </a:tr>
            </a:tbl>
          </a:graphicData>
        </a:graphic>
      </p:graphicFrame>
      <p:sp>
        <p:nvSpPr>
          <p:cNvPr id="4" name="Block Arc 14">
            <a:extLst>
              <a:ext uri="{FF2B5EF4-FFF2-40B4-BE49-F238E27FC236}">
                <a16:creationId xmlns:a16="http://schemas.microsoft.com/office/drawing/2014/main" id="{75083B92-8647-4EF0-BA50-D5ED67DDDFDD}"/>
              </a:ext>
            </a:extLst>
          </p:cNvPr>
          <p:cNvSpPr>
            <a:spLocks noChangeAspect="1"/>
          </p:cNvSpPr>
          <p:nvPr/>
        </p:nvSpPr>
        <p:spPr>
          <a:xfrm rot="2700000">
            <a:off x="6128445" y="1197609"/>
            <a:ext cx="283404" cy="823067"/>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graphicFrame>
        <p:nvGraphicFramePr>
          <p:cNvPr id="9" name="Table 8">
            <a:extLst>
              <a:ext uri="{FF2B5EF4-FFF2-40B4-BE49-F238E27FC236}">
                <a16:creationId xmlns:a16="http://schemas.microsoft.com/office/drawing/2014/main" id="{60C2ABA3-F9EE-48F9-A04D-90A10B5B2D10}"/>
              </a:ext>
            </a:extLst>
          </p:cNvPr>
          <p:cNvGraphicFramePr>
            <a:graphicFrameLocks noGrp="1"/>
          </p:cNvGraphicFramePr>
          <p:nvPr>
            <p:extLst>
              <p:ext uri="{D42A27DB-BD31-4B8C-83A1-F6EECF244321}">
                <p14:modId xmlns:p14="http://schemas.microsoft.com/office/powerpoint/2010/main" val="566547527"/>
              </p:ext>
            </p:extLst>
          </p:nvPr>
        </p:nvGraphicFramePr>
        <p:xfrm>
          <a:off x="724989" y="1214845"/>
          <a:ext cx="2879841" cy="3329030"/>
        </p:xfrm>
        <a:graphic>
          <a:graphicData uri="http://schemas.openxmlformats.org/drawingml/2006/table">
            <a:tbl>
              <a:tblPr firstRow="1" bandRow="1">
                <a:tableStyleId>{5940675A-B579-460E-94D1-54222C63F5DA}</a:tableStyleId>
              </a:tblPr>
              <a:tblGrid>
                <a:gridCol w="266580">
                  <a:extLst>
                    <a:ext uri="{9D8B030D-6E8A-4147-A177-3AD203B41FA5}">
                      <a16:colId xmlns:a16="http://schemas.microsoft.com/office/drawing/2014/main" val="20000"/>
                    </a:ext>
                  </a:extLst>
                </a:gridCol>
                <a:gridCol w="2346681">
                  <a:extLst>
                    <a:ext uri="{9D8B030D-6E8A-4147-A177-3AD203B41FA5}">
                      <a16:colId xmlns:a16="http://schemas.microsoft.com/office/drawing/2014/main" val="20001"/>
                    </a:ext>
                  </a:extLst>
                </a:gridCol>
                <a:gridCol w="266580">
                  <a:extLst>
                    <a:ext uri="{9D8B030D-6E8A-4147-A177-3AD203B41FA5}">
                      <a16:colId xmlns:a16="http://schemas.microsoft.com/office/drawing/2014/main" val="20002"/>
                    </a:ext>
                  </a:extLst>
                </a:gridCol>
              </a:tblGrid>
              <a:tr h="24293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600" b="1" dirty="0">
                        <a:solidFill>
                          <a:srgbClr val="76B1D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600" b="1" dirty="0">
                        <a:solidFill>
                          <a:schemeClr val="bg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600" b="1" dirty="0">
                        <a:solidFill>
                          <a:srgbClr val="76B1D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7531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3000" b="1" dirty="0">
                        <a:solidFill>
                          <a:srgbClr val="76B1D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ZA" sz="1800" b="1" dirty="0">
                          <a:solidFill>
                            <a:schemeClr val="bg2"/>
                          </a:solidFill>
                          <a:latin typeface="Aptos" panose="020B0004020202020204" pitchFamily="34" charset="0"/>
                        </a:rPr>
                        <a:t>Key Institutions outcomes</a:t>
                      </a:r>
                      <a:endParaRPr lang="ko-KR" altLang="en-US" sz="1800" b="1" dirty="0">
                        <a:solidFill>
                          <a:schemeClr val="bg2"/>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3000" b="1" dirty="0">
                        <a:solidFill>
                          <a:srgbClr val="76B1D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60122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100" b="1" dirty="0">
                        <a:solidFill>
                          <a:srgbClr val="76B1D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defTabSz="914400" rtl="0" eaLnBrk="1" fontAlgn="auto" latinLnBrk="1" hangingPunct="1">
                        <a:lnSpc>
                          <a:spcPct val="100000"/>
                        </a:lnSpc>
                        <a:spcBef>
                          <a:spcPts val="0"/>
                        </a:spcBef>
                        <a:spcAft>
                          <a:spcPts val="0"/>
                        </a:spcAft>
                        <a:buClrTx/>
                        <a:buSzTx/>
                        <a:buFont typeface="Wingdings" panose="05000000000000000000" pitchFamily="2" charset="2"/>
                        <a:buChar char="q"/>
                        <a:tabLst/>
                        <a:defRPr/>
                      </a:pPr>
                      <a:r>
                        <a:rPr lang="en-US" altLang="ko-KR" sz="1200" b="1" dirty="0">
                          <a:solidFill>
                            <a:schemeClr val="bg1"/>
                          </a:solidFill>
                          <a:latin typeface="+mn-lt"/>
                          <a:cs typeface="Arial" pitchFamily="34" charset="0"/>
                        </a:rPr>
                        <a:t> </a:t>
                      </a:r>
                      <a:r>
                        <a:rPr lang="en-ZA" sz="1200" dirty="0">
                          <a:solidFill>
                            <a:schemeClr val="bg2"/>
                          </a:solidFill>
                          <a:latin typeface="Aptos" panose="020B0004020202020204" pitchFamily="34" charset="0"/>
                        </a:rPr>
                        <a:t>Optimised headcount planning for         Academic staff, administrative staff,       and student assistants</a:t>
                      </a: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100" b="1" dirty="0">
                        <a:solidFill>
                          <a:srgbClr val="76B1D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404853">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100" b="1" dirty="0">
                        <a:solidFill>
                          <a:schemeClr val="bg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defTabSz="914400" rtl="0" eaLnBrk="1" fontAlgn="auto" latinLnBrk="1" hangingPunct="1">
                        <a:lnSpc>
                          <a:spcPct val="100000"/>
                        </a:lnSpc>
                        <a:spcBef>
                          <a:spcPts val="0"/>
                        </a:spcBef>
                        <a:spcAft>
                          <a:spcPts val="0"/>
                        </a:spcAft>
                        <a:buClrTx/>
                        <a:buSzTx/>
                        <a:buFont typeface="Wingdings" panose="05000000000000000000" pitchFamily="2" charset="2"/>
                        <a:buChar char="q"/>
                        <a:tabLst/>
                        <a:defRPr/>
                      </a:pPr>
                      <a:r>
                        <a:rPr lang="en-ZA" sz="1200" dirty="0">
                          <a:solidFill>
                            <a:schemeClr val="bg2"/>
                          </a:solidFill>
                          <a:latin typeface="Aptos" panose="020B0004020202020204" pitchFamily="34" charset="0"/>
                        </a:rPr>
                        <a:t>Improved staff engagement and                 retention</a:t>
                      </a: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100" b="1" dirty="0">
                        <a:solidFill>
                          <a:schemeClr val="bg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r h="575318">
                <a:tc>
                  <a:txBody>
                    <a:bodyPr/>
                    <a:lstStyle/>
                    <a:p>
                      <a:pPr algn="l"/>
                      <a:endParaRPr lang="ko-KR" altLang="en-US" sz="900" dirty="0">
                        <a:solidFill>
                          <a:schemeClr val="bg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dirty="0">
                          <a:solidFill>
                            <a:schemeClr val="bg2"/>
                          </a:solidFill>
                          <a:latin typeface="Aptos" panose="020B0004020202020204" pitchFamily="34" charset="0"/>
                        </a:rPr>
                        <a:t>Data-driven budgeting for programs and student services</a:t>
                      </a:r>
                    </a:p>
                    <a:p>
                      <a:pPr algn="l"/>
                      <a:endParaRPr lang="ko-KR" altLang="en-US" sz="1200" dirty="0">
                        <a:solidFill>
                          <a:schemeClr val="bg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endParaRPr lang="ko-KR" altLang="en-US" sz="900" dirty="0">
                        <a:solidFill>
                          <a:schemeClr val="bg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r h="57531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900" b="1" dirty="0">
                        <a:solidFill>
                          <a:schemeClr val="bg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defTabSz="914400" rtl="0" eaLnBrk="1" fontAlgn="auto" latinLnBrk="1" hangingPunct="1">
                        <a:lnSpc>
                          <a:spcPct val="100000"/>
                        </a:lnSpc>
                        <a:spcBef>
                          <a:spcPts val="0"/>
                        </a:spcBef>
                        <a:spcAft>
                          <a:spcPts val="0"/>
                        </a:spcAft>
                        <a:buClrTx/>
                        <a:buSzTx/>
                        <a:buFont typeface="Wingdings" panose="05000000000000000000" pitchFamily="2" charset="2"/>
                        <a:buChar char="q"/>
                        <a:tabLst/>
                        <a:defRPr/>
                      </a:pPr>
                      <a:r>
                        <a:rPr lang="en-ZA" sz="1200" dirty="0">
                          <a:solidFill>
                            <a:schemeClr val="bg2"/>
                          </a:solidFill>
                          <a:latin typeface="Aptos" panose="020B0004020202020204" pitchFamily="34" charset="0"/>
                        </a:rPr>
                        <a:t>Real-time visibility into labour costs,      benefits utilisation, and compliance</a:t>
                      </a: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900" b="1" dirty="0">
                        <a:solidFill>
                          <a:schemeClr val="bg1"/>
                        </a:solidFill>
                        <a:latin typeface="+mn-lt"/>
                        <a:cs typeface="Arial" pitchFamily="34" charset="0"/>
                      </a:endParaRPr>
                    </a:p>
                  </a:txBody>
                  <a:tcPr marL="68580" marR="68580" marT="34290" marB="3429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5"/>
                  </a:ext>
                </a:extLst>
              </a:tr>
            </a:tbl>
          </a:graphicData>
        </a:graphic>
      </p:graphicFrame>
      <p:sp>
        <p:nvSpPr>
          <p:cNvPr id="10" name="Block Arc 14">
            <a:extLst>
              <a:ext uri="{FF2B5EF4-FFF2-40B4-BE49-F238E27FC236}">
                <a16:creationId xmlns:a16="http://schemas.microsoft.com/office/drawing/2014/main" id="{29C12B52-A69A-4538-8441-2B46E0FFB2B2}"/>
              </a:ext>
            </a:extLst>
          </p:cNvPr>
          <p:cNvSpPr>
            <a:spLocks noChangeAspect="1"/>
          </p:cNvSpPr>
          <p:nvPr/>
        </p:nvSpPr>
        <p:spPr>
          <a:xfrm rot="2700000">
            <a:off x="2056919" y="1127052"/>
            <a:ext cx="215979" cy="367826"/>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Tree>
    <p:extLst>
      <p:ext uri="{BB962C8B-B14F-4D97-AF65-F5344CB8AC3E}">
        <p14:creationId xmlns:p14="http://schemas.microsoft.com/office/powerpoint/2010/main" val="4157788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56">
            <a:extLst>
              <a:ext uri="{FF2B5EF4-FFF2-40B4-BE49-F238E27FC236}">
                <a16:creationId xmlns:a16="http://schemas.microsoft.com/office/drawing/2014/main" id="{BD56A981-9B95-4C2C-A7E1-7D1DD8853F89}"/>
              </a:ext>
            </a:extLst>
          </p:cNvPr>
          <p:cNvSpPr/>
          <p:nvPr/>
        </p:nvSpPr>
        <p:spPr>
          <a:xfrm>
            <a:off x="4609505" y="1574020"/>
            <a:ext cx="1178896" cy="1021293"/>
          </a:xfrm>
          <a:custGeom>
            <a:avLst/>
            <a:gdLst>
              <a:gd name="connsiteX0" fmla="*/ 926973 w 1571861"/>
              <a:gd name="connsiteY0" fmla="*/ 1346149 h 1361724"/>
              <a:gd name="connsiteX1" fmla="*/ 1494854 w 1571861"/>
              <a:gd name="connsiteY1" fmla="*/ 1054399 h 1361724"/>
              <a:gd name="connsiteX2" fmla="*/ 1548384 w 1571861"/>
              <a:gd name="connsiteY2" fmla="*/ 850087 h 1361724"/>
              <a:gd name="connsiteX3" fmla="*/ 157639 w 1571861"/>
              <a:gd name="connsiteY3" fmla="*/ 838 h 1361724"/>
              <a:gd name="connsiteX4" fmla="*/ 0 w 1571861"/>
              <a:gd name="connsiteY4" fmla="*/ 141713 h 1361724"/>
              <a:gd name="connsiteX5" fmla="*/ 0 w 1571861"/>
              <a:gd name="connsiteY5" fmla="*/ 780174 h 1361724"/>
              <a:gd name="connsiteX6" fmla="*/ 118396 w 1571861"/>
              <a:gd name="connsiteY6" fmla="*/ 919906 h 1361724"/>
              <a:gd name="connsiteX7" fmla="*/ 748284 w 1571861"/>
              <a:gd name="connsiteY7" fmla="*/ 1304335 h 1361724"/>
              <a:gd name="connsiteX8" fmla="*/ 926973 w 1571861"/>
              <a:gd name="connsiteY8" fmla="*/ 1346149 h 136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861" h="1361724">
                <a:moveTo>
                  <a:pt x="926973" y="1346149"/>
                </a:moveTo>
                <a:lnTo>
                  <a:pt x="1494854" y="1054399"/>
                </a:lnTo>
                <a:cubicBezTo>
                  <a:pt x="1569911" y="1015822"/>
                  <a:pt x="1594866" y="920572"/>
                  <a:pt x="1548384" y="850087"/>
                </a:cubicBezTo>
                <a:cubicBezTo>
                  <a:pt x="1241774" y="386125"/>
                  <a:pt x="738759" y="63513"/>
                  <a:pt x="157639" y="838"/>
                </a:cubicBezTo>
                <a:cubicBezTo>
                  <a:pt x="73533" y="-8210"/>
                  <a:pt x="0" y="57131"/>
                  <a:pt x="0" y="141713"/>
                </a:cubicBezTo>
                <a:lnTo>
                  <a:pt x="0" y="780174"/>
                </a:lnTo>
                <a:cubicBezTo>
                  <a:pt x="0" y="849421"/>
                  <a:pt x="50101" y="908285"/>
                  <a:pt x="118396" y="919906"/>
                </a:cubicBezTo>
                <a:cubicBezTo>
                  <a:pt x="374904" y="963435"/>
                  <a:pt x="598075" y="1104881"/>
                  <a:pt x="748284" y="1304335"/>
                </a:cubicBezTo>
                <a:cubicBezTo>
                  <a:pt x="790004" y="1359770"/>
                  <a:pt x="865156" y="1377868"/>
                  <a:pt x="926973" y="1346149"/>
                </a:cubicBezTo>
                <a:close/>
              </a:path>
            </a:pathLst>
          </a:custGeom>
          <a:solidFill>
            <a:schemeClr val="accent6"/>
          </a:solidFill>
          <a:ln w="9525" cap="flat">
            <a:noFill/>
            <a:prstDash val="solid"/>
            <a:miter/>
          </a:ln>
        </p:spPr>
        <p:txBody>
          <a:bodyPr rtlCol="0" anchor="ctr"/>
          <a:lstStyle/>
          <a:p>
            <a:endParaRPr lang="en-US" sz="1350"/>
          </a:p>
        </p:txBody>
      </p:sp>
      <p:sp>
        <p:nvSpPr>
          <p:cNvPr id="4" name="Freeform: Shape 57">
            <a:extLst>
              <a:ext uri="{FF2B5EF4-FFF2-40B4-BE49-F238E27FC236}">
                <a16:creationId xmlns:a16="http://schemas.microsoft.com/office/drawing/2014/main" id="{1E28ADAE-0855-4463-AB78-8AFD78CB2B01}"/>
              </a:ext>
            </a:extLst>
          </p:cNvPr>
          <p:cNvSpPr/>
          <p:nvPr/>
        </p:nvSpPr>
        <p:spPr>
          <a:xfrm>
            <a:off x="3392757" y="1573963"/>
            <a:ext cx="1141738" cy="988347"/>
          </a:xfrm>
          <a:custGeom>
            <a:avLst/>
            <a:gdLst>
              <a:gd name="connsiteX0" fmla="*/ 1522318 w 1522317"/>
              <a:gd name="connsiteY0" fmla="*/ 780249 h 1317796"/>
              <a:gd name="connsiteX1" fmla="*/ 1522318 w 1522317"/>
              <a:gd name="connsiteY1" fmla="*/ 141789 h 1317796"/>
              <a:gd name="connsiteX2" fmla="*/ 1365251 w 1522317"/>
              <a:gd name="connsiteY2" fmla="*/ 819 h 1317796"/>
              <a:gd name="connsiteX3" fmla="*/ 27274 w 1522317"/>
              <a:gd name="connsiteY3" fmla="*/ 773677 h 1317796"/>
              <a:gd name="connsiteX4" fmla="*/ 70994 w 1522317"/>
              <a:gd name="connsiteY4" fmla="*/ 979893 h 1317796"/>
              <a:gd name="connsiteX5" fmla="*/ 623158 w 1522317"/>
              <a:gd name="connsiteY5" fmla="*/ 1298695 h 1317796"/>
              <a:gd name="connsiteX6" fmla="*/ 804514 w 1522317"/>
              <a:gd name="connsiteY6" fmla="*/ 1266025 h 1317796"/>
              <a:gd name="connsiteX7" fmla="*/ 1403065 w 1522317"/>
              <a:gd name="connsiteY7" fmla="*/ 920172 h 1317796"/>
              <a:gd name="connsiteX8" fmla="*/ 1522318 w 1522317"/>
              <a:gd name="connsiteY8" fmla="*/ 780249 h 131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17" h="1317796">
                <a:moveTo>
                  <a:pt x="1522318" y="780249"/>
                </a:moveTo>
                <a:lnTo>
                  <a:pt x="1522318" y="141789"/>
                </a:lnTo>
                <a:cubicBezTo>
                  <a:pt x="1522318" y="57492"/>
                  <a:pt x="1449071" y="-8135"/>
                  <a:pt x="1365251" y="819"/>
                </a:cubicBezTo>
                <a:cubicBezTo>
                  <a:pt x="816515" y="59874"/>
                  <a:pt x="337217" y="350862"/>
                  <a:pt x="27274" y="773677"/>
                </a:cubicBezTo>
                <a:cubicBezTo>
                  <a:pt x="-22542" y="841590"/>
                  <a:pt x="-1873" y="937793"/>
                  <a:pt x="70994" y="979893"/>
                </a:cubicBezTo>
                <a:lnTo>
                  <a:pt x="623158" y="1298695"/>
                </a:lnTo>
                <a:cubicBezTo>
                  <a:pt x="683451" y="1333557"/>
                  <a:pt x="759937" y="1319555"/>
                  <a:pt x="804514" y="1266025"/>
                </a:cubicBezTo>
                <a:cubicBezTo>
                  <a:pt x="953485" y="1087050"/>
                  <a:pt x="1163702" y="961034"/>
                  <a:pt x="1403065" y="920172"/>
                </a:cubicBezTo>
                <a:cubicBezTo>
                  <a:pt x="1471740" y="908361"/>
                  <a:pt x="1522318" y="849782"/>
                  <a:pt x="1522318" y="780249"/>
                </a:cubicBezTo>
                <a:close/>
              </a:path>
            </a:pathLst>
          </a:custGeom>
          <a:solidFill>
            <a:srgbClr val="F7C391"/>
          </a:solidFill>
          <a:ln w="9525" cap="flat">
            <a:noFill/>
            <a:prstDash val="solid"/>
            <a:miter/>
          </a:ln>
        </p:spPr>
        <p:txBody>
          <a:bodyPr rtlCol="0" anchor="ctr"/>
          <a:lstStyle/>
          <a:p>
            <a:endParaRPr lang="en-US" sz="1350"/>
          </a:p>
        </p:txBody>
      </p:sp>
      <p:sp>
        <p:nvSpPr>
          <p:cNvPr id="5" name="Freeform: Shape 58">
            <a:extLst>
              <a:ext uri="{FF2B5EF4-FFF2-40B4-BE49-F238E27FC236}">
                <a16:creationId xmlns:a16="http://schemas.microsoft.com/office/drawing/2014/main" id="{5C90D316-A9DB-42FA-B312-08232245DEB5}"/>
              </a:ext>
            </a:extLst>
          </p:cNvPr>
          <p:cNvSpPr/>
          <p:nvPr/>
        </p:nvSpPr>
        <p:spPr>
          <a:xfrm>
            <a:off x="5267908" y="2419562"/>
            <a:ext cx="739985" cy="1225420"/>
          </a:xfrm>
          <a:custGeom>
            <a:avLst/>
            <a:gdLst>
              <a:gd name="connsiteX0" fmla="*/ 70628 w 986647"/>
              <a:gd name="connsiteY0" fmla="*/ 776830 h 1633893"/>
              <a:gd name="connsiteX1" fmla="*/ 8906 w 986647"/>
              <a:gd name="connsiteY1" fmla="*/ 1123254 h 1633893"/>
              <a:gd name="connsiteX2" fmla="*/ 70723 w 986647"/>
              <a:gd name="connsiteY2" fmla="*/ 1295561 h 1633893"/>
              <a:gd name="connsiteX3" fmla="*/ 623745 w 986647"/>
              <a:gd name="connsiteY3" fmla="*/ 1614839 h 1633893"/>
              <a:gd name="connsiteX4" fmla="*/ 824055 w 986647"/>
              <a:gd name="connsiteY4" fmla="*/ 1549974 h 1633893"/>
              <a:gd name="connsiteX5" fmla="*/ 986647 w 986647"/>
              <a:gd name="connsiteY5" fmla="*/ 776735 h 1633893"/>
              <a:gd name="connsiteX6" fmla="*/ 860155 w 986647"/>
              <a:gd name="connsiteY6" fmla="*/ 90935 h 1633893"/>
              <a:gd name="connsiteX7" fmla="*/ 663083 w 986647"/>
              <a:gd name="connsiteY7" fmla="*/ 15687 h 1633893"/>
              <a:gd name="connsiteX8" fmla="*/ 96536 w 986647"/>
              <a:gd name="connsiteY8" fmla="*/ 306676 h 1633893"/>
              <a:gd name="connsiteX9" fmla="*/ 25289 w 986647"/>
              <a:gd name="connsiteY9" fmla="*/ 478031 h 1633893"/>
              <a:gd name="connsiteX10" fmla="*/ 70628 w 986647"/>
              <a:gd name="connsiteY10" fmla="*/ 776830 h 163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647" h="1633893">
                <a:moveTo>
                  <a:pt x="70628" y="776830"/>
                </a:moveTo>
                <a:cubicBezTo>
                  <a:pt x="70628" y="898655"/>
                  <a:pt x="48816" y="1015336"/>
                  <a:pt x="8906" y="1123254"/>
                </a:cubicBezTo>
                <a:cubicBezTo>
                  <a:pt x="-15097" y="1188215"/>
                  <a:pt x="10716" y="1260986"/>
                  <a:pt x="70723" y="1295561"/>
                </a:cubicBezTo>
                <a:lnTo>
                  <a:pt x="623745" y="1614839"/>
                </a:lnTo>
                <a:cubicBezTo>
                  <a:pt x="696516" y="1656845"/>
                  <a:pt x="790051" y="1626841"/>
                  <a:pt x="824055" y="1549974"/>
                </a:cubicBezTo>
                <a:cubicBezTo>
                  <a:pt x="928545" y="1313468"/>
                  <a:pt x="986647" y="1051912"/>
                  <a:pt x="986647" y="776735"/>
                </a:cubicBezTo>
                <a:cubicBezTo>
                  <a:pt x="986647" y="535085"/>
                  <a:pt x="941880" y="303818"/>
                  <a:pt x="860155" y="90935"/>
                </a:cubicBezTo>
                <a:cubicBezTo>
                  <a:pt x="829961" y="12258"/>
                  <a:pt x="738045" y="-22794"/>
                  <a:pt x="663083" y="15687"/>
                </a:cubicBezTo>
                <a:lnTo>
                  <a:pt x="96536" y="306676"/>
                </a:lnTo>
                <a:cubicBezTo>
                  <a:pt x="34147" y="338775"/>
                  <a:pt x="4334" y="411070"/>
                  <a:pt x="25289" y="478031"/>
                </a:cubicBezTo>
                <a:cubicBezTo>
                  <a:pt x="54721" y="572519"/>
                  <a:pt x="70628" y="672817"/>
                  <a:pt x="70628" y="776830"/>
                </a:cubicBezTo>
                <a:close/>
              </a:path>
            </a:pathLst>
          </a:custGeom>
          <a:solidFill>
            <a:schemeClr val="accent3"/>
          </a:solidFill>
          <a:ln w="9525" cap="flat">
            <a:noFill/>
            <a:prstDash val="solid"/>
            <a:miter/>
          </a:ln>
        </p:spPr>
        <p:txBody>
          <a:bodyPr rtlCol="0" anchor="ctr"/>
          <a:lstStyle/>
          <a:p>
            <a:endParaRPr lang="en-US" sz="1350"/>
          </a:p>
        </p:txBody>
      </p:sp>
      <p:sp>
        <p:nvSpPr>
          <p:cNvPr id="6" name="Freeform: Shape 59">
            <a:extLst>
              <a:ext uri="{FF2B5EF4-FFF2-40B4-BE49-F238E27FC236}">
                <a16:creationId xmlns:a16="http://schemas.microsoft.com/office/drawing/2014/main" id="{6250F3EA-2F60-4C19-B829-8031C4105F48}"/>
              </a:ext>
            </a:extLst>
          </p:cNvPr>
          <p:cNvSpPr/>
          <p:nvPr/>
        </p:nvSpPr>
        <p:spPr>
          <a:xfrm>
            <a:off x="3136107" y="2359315"/>
            <a:ext cx="739985" cy="1225420"/>
          </a:xfrm>
          <a:custGeom>
            <a:avLst/>
            <a:gdLst>
              <a:gd name="connsiteX0" fmla="*/ 916019 w 986647"/>
              <a:gd name="connsiteY0" fmla="*/ 857159 h 1633893"/>
              <a:gd name="connsiteX1" fmla="*/ 977741 w 986647"/>
              <a:gd name="connsiteY1" fmla="*/ 510735 h 1633893"/>
              <a:gd name="connsiteX2" fmla="*/ 915924 w 986647"/>
              <a:gd name="connsiteY2" fmla="*/ 338428 h 1633893"/>
              <a:gd name="connsiteX3" fmla="*/ 362903 w 986647"/>
              <a:gd name="connsiteY3" fmla="*/ 19054 h 1633893"/>
              <a:gd name="connsiteX4" fmla="*/ 162592 w 986647"/>
              <a:gd name="connsiteY4" fmla="*/ 83920 h 1633893"/>
              <a:gd name="connsiteX5" fmla="*/ 0 w 986647"/>
              <a:gd name="connsiteY5" fmla="*/ 857159 h 1633893"/>
              <a:gd name="connsiteX6" fmla="*/ 126492 w 986647"/>
              <a:gd name="connsiteY6" fmla="*/ 1542959 h 1633893"/>
              <a:gd name="connsiteX7" fmla="*/ 323564 w 986647"/>
              <a:gd name="connsiteY7" fmla="*/ 1618207 h 1633893"/>
              <a:gd name="connsiteX8" fmla="*/ 890111 w 986647"/>
              <a:gd name="connsiteY8" fmla="*/ 1327218 h 1633893"/>
              <a:gd name="connsiteX9" fmla="*/ 961358 w 986647"/>
              <a:gd name="connsiteY9" fmla="*/ 1155863 h 1633893"/>
              <a:gd name="connsiteX10" fmla="*/ 916019 w 986647"/>
              <a:gd name="connsiteY10" fmla="*/ 857159 h 163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6647" h="1633893">
                <a:moveTo>
                  <a:pt x="916019" y="857159"/>
                </a:moveTo>
                <a:cubicBezTo>
                  <a:pt x="916019" y="735334"/>
                  <a:pt x="937832" y="618653"/>
                  <a:pt x="977741" y="510735"/>
                </a:cubicBezTo>
                <a:cubicBezTo>
                  <a:pt x="1001744" y="445774"/>
                  <a:pt x="975932" y="373003"/>
                  <a:pt x="915924" y="338428"/>
                </a:cubicBezTo>
                <a:lnTo>
                  <a:pt x="362903" y="19054"/>
                </a:lnTo>
                <a:cubicBezTo>
                  <a:pt x="290132" y="-22951"/>
                  <a:pt x="196596" y="7053"/>
                  <a:pt x="162592" y="83920"/>
                </a:cubicBezTo>
                <a:cubicBezTo>
                  <a:pt x="58007" y="320425"/>
                  <a:pt x="0" y="582077"/>
                  <a:pt x="0" y="857159"/>
                </a:cubicBezTo>
                <a:cubicBezTo>
                  <a:pt x="0" y="1098808"/>
                  <a:pt x="44768" y="1330076"/>
                  <a:pt x="126492" y="1542959"/>
                </a:cubicBezTo>
                <a:cubicBezTo>
                  <a:pt x="156686" y="1621636"/>
                  <a:pt x="248603" y="1656688"/>
                  <a:pt x="323564" y="1618207"/>
                </a:cubicBezTo>
                <a:lnTo>
                  <a:pt x="890111" y="1327218"/>
                </a:lnTo>
                <a:cubicBezTo>
                  <a:pt x="952500" y="1295119"/>
                  <a:pt x="982313" y="1222824"/>
                  <a:pt x="961358" y="1155863"/>
                </a:cubicBezTo>
                <a:cubicBezTo>
                  <a:pt x="931926" y="1061566"/>
                  <a:pt x="916019" y="961268"/>
                  <a:pt x="916019" y="857159"/>
                </a:cubicBezTo>
                <a:close/>
              </a:path>
            </a:pathLst>
          </a:custGeom>
          <a:solidFill>
            <a:schemeClr val="accent2"/>
          </a:solidFill>
          <a:ln w="9525" cap="flat">
            <a:noFill/>
            <a:prstDash val="solid"/>
            <a:miter/>
          </a:ln>
        </p:spPr>
        <p:txBody>
          <a:bodyPr rtlCol="0" anchor="ctr"/>
          <a:lstStyle/>
          <a:p>
            <a:endParaRPr lang="en-US" sz="1350"/>
          </a:p>
        </p:txBody>
      </p:sp>
      <p:sp>
        <p:nvSpPr>
          <p:cNvPr id="7" name="Freeform: Shape 60">
            <a:extLst>
              <a:ext uri="{FF2B5EF4-FFF2-40B4-BE49-F238E27FC236}">
                <a16:creationId xmlns:a16="http://schemas.microsoft.com/office/drawing/2014/main" id="{F996A7F0-47B3-4204-BCED-FC576ABC0587}"/>
              </a:ext>
            </a:extLst>
          </p:cNvPr>
          <p:cNvSpPr/>
          <p:nvPr/>
        </p:nvSpPr>
        <p:spPr>
          <a:xfrm>
            <a:off x="4609505" y="3442129"/>
            <a:ext cx="1141738" cy="988275"/>
          </a:xfrm>
          <a:custGeom>
            <a:avLst/>
            <a:gdLst>
              <a:gd name="connsiteX0" fmla="*/ 0 w 1522317"/>
              <a:gd name="connsiteY0" fmla="*/ 537547 h 1317700"/>
              <a:gd name="connsiteX1" fmla="*/ 0 w 1522317"/>
              <a:gd name="connsiteY1" fmla="*/ 1175912 h 1317700"/>
              <a:gd name="connsiteX2" fmla="*/ 157067 w 1522317"/>
              <a:gd name="connsiteY2" fmla="*/ 1316882 h 1317700"/>
              <a:gd name="connsiteX3" fmla="*/ 1495044 w 1522317"/>
              <a:gd name="connsiteY3" fmla="*/ 544119 h 1317700"/>
              <a:gd name="connsiteX4" fmla="*/ 1451324 w 1522317"/>
              <a:gd name="connsiteY4" fmla="*/ 337903 h 1317700"/>
              <a:gd name="connsiteX5" fmla="*/ 899160 w 1522317"/>
              <a:gd name="connsiteY5" fmla="*/ 19101 h 1317700"/>
              <a:gd name="connsiteX6" fmla="*/ 717804 w 1522317"/>
              <a:gd name="connsiteY6" fmla="*/ 51772 h 1317700"/>
              <a:gd name="connsiteX7" fmla="*/ 119253 w 1522317"/>
              <a:gd name="connsiteY7" fmla="*/ 397624 h 1317700"/>
              <a:gd name="connsiteX8" fmla="*/ 0 w 1522317"/>
              <a:gd name="connsiteY8" fmla="*/ 537547 h 131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17" h="1317700">
                <a:moveTo>
                  <a:pt x="0" y="537547"/>
                </a:moveTo>
                <a:lnTo>
                  <a:pt x="0" y="1175912"/>
                </a:lnTo>
                <a:cubicBezTo>
                  <a:pt x="0" y="1260208"/>
                  <a:pt x="73247" y="1325836"/>
                  <a:pt x="157067" y="1316882"/>
                </a:cubicBezTo>
                <a:cubicBezTo>
                  <a:pt x="705803" y="1257827"/>
                  <a:pt x="1185101" y="966934"/>
                  <a:pt x="1495044" y="544119"/>
                </a:cubicBezTo>
                <a:cubicBezTo>
                  <a:pt x="1544860" y="476206"/>
                  <a:pt x="1524190" y="380003"/>
                  <a:pt x="1451324" y="337903"/>
                </a:cubicBezTo>
                <a:lnTo>
                  <a:pt x="899160" y="19101"/>
                </a:lnTo>
                <a:cubicBezTo>
                  <a:pt x="838867" y="-15761"/>
                  <a:pt x="762381" y="-1759"/>
                  <a:pt x="717804" y="51772"/>
                </a:cubicBezTo>
                <a:cubicBezTo>
                  <a:pt x="568833" y="230746"/>
                  <a:pt x="358616" y="356762"/>
                  <a:pt x="119253" y="397624"/>
                </a:cubicBezTo>
                <a:cubicBezTo>
                  <a:pt x="50578" y="409435"/>
                  <a:pt x="0" y="468014"/>
                  <a:pt x="0" y="537547"/>
                </a:cubicBezTo>
                <a:close/>
              </a:path>
            </a:pathLst>
          </a:custGeom>
          <a:solidFill>
            <a:schemeClr val="accent4"/>
          </a:solidFill>
          <a:ln w="9525" cap="flat">
            <a:noFill/>
            <a:prstDash val="solid"/>
            <a:miter/>
          </a:ln>
        </p:spPr>
        <p:txBody>
          <a:bodyPr rtlCol="0" anchor="ctr"/>
          <a:lstStyle/>
          <a:p>
            <a:endParaRPr lang="en-US" sz="1350"/>
          </a:p>
        </p:txBody>
      </p:sp>
      <p:sp>
        <p:nvSpPr>
          <p:cNvPr id="8" name="Freeform: Shape 61">
            <a:extLst>
              <a:ext uri="{FF2B5EF4-FFF2-40B4-BE49-F238E27FC236}">
                <a16:creationId xmlns:a16="http://schemas.microsoft.com/office/drawing/2014/main" id="{302CE2FF-608C-47BA-B43E-CF1B5F12E034}"/>
              </a:ext>
            </a:extLst>
          </p:cNvPr>
          <p:cNvSpPr/>
          <p:nvPr/>
        </p:nvSpPr>
        <p:spPr>
          <a:xfrm>
            <a:off x="3355599" y="3409079"/>
            <a:ext cx="1178896" cy="1021341"/>
          </a:xfrm>
          <a:custGeom>
            <a:avLst/>
            <a:gdLst>
              <a:gd name="connsiteX0" fmla="*/ 644888 w 1571861"/>
              <a:gd name="connsiteY0" fmla="*/ 15639 h 1361788"/>
              <a:gd name="connsiteX1" fmla="*/ 77008 w 1571861"/>
              <a:gd name="connsiteY1" fmla="*/ 307390 h 1361788"/>
              <a:gd name="connsiteX2" fmla="*/ 23477 w 1571861"/>
              <a:gd name="connsiteY2" fmla="*/ 511701 h 1361788"/>
              <a:gd name="connsiteX3" fmla="*/ 1414223 w 1571861"/>
              <a:gd name="connsiteY3" fmla="*/ 1360950 h 1361788"/>
              <a:gd name="connsiteX4" fmla="*/ 1571861 w 1571861"/>
              <a:gd name="connsiteY4" fmla="*/ 1220075 h 1361788"/>
              <a:gd name="connsiteX5" fmla="*/ 1571861 w 1571861"/>
              <a:gd name="connsiteY5" fmla="*/ 581614 h 1361788"/>
              <a:gd name="connsiteX6" fmla="*/ 1453466 w 1571861"/>
              <a:gd name="connsiteY6" fmla="*/ 441882 h 1361788"/>
              <a:gd name="connsiteX7" fmla="*/ 823673 w 1571861"/>
              <a:gd name="connsiteY7" fmla="*/ 57454 h 1361788"/>
              <a:gd name="connsiteX8" fmla="*/ 644888 w 1571861"/>
              <a:gd name="connsiteY8" fmla="*/ 15639 h 136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861" h="1361788">
                <a:moveTo>
                  <a:pt x="644888" y="15639"/>
                </a:moveTo>
                <a:lnTo>
                  <a:pt x="77008" y="307390"/>
                </a:lnTo>
                <a:cubicBezTo>
                  <a:pt x="1951" y="345966"/>
                  <a:pt x="-23005" y="441216"/>
                  <a:pt x="23477" y="511701"/>
                </a:cubicBezTo>
                <a:cubicBezTo>
                  <a:pt x="330087" y="975664"/>
                  <a:pt x="833102" y="1298275"/>
                  <a:pt x="1414223" y="1360950"/>
                </a:cubicBezTo>
                <a:cubicBezTo>
                  <a:pt x="1498328" y="1369999"/>
                  <a:pt x="1571861" y="1304657"/>
                  <a:pt x="1571861" y="1220075"/>
                </a:cubicBezTo>
                <a:lnTo>
                  <a:pt x="1571861" y="581614"/>
                </a:lnTo>
                <a:cubicBezTo>
                  <a:pt x="1571861" y="512368"/>
                  <a:pt x="1521760" y="453503"/>
                  <a:pt x="1453466" y="441882"/>
                </a:cubicBezTo>
                <a:cubicBezTo>
                  <a:pt x="1196957" y="398353"/>
                  <a:pt x="973787" y="256907"/>
                  <a:pt x="823673" y="57454"/>
                </a:cubicBezTo>
                <a:cubicBezTo>
                  <a:pt x="781858" y="1923"/>
                  <a:pt x="706706" y="-16175"/>
                  <a:pt x="644888" y="15639"/>
                </a:cubicBezTo>
                <a:close/>
              </a:path>
            </a:pathLst>
          </a:custGeom>
          <a:solidFill>
            <a:schemeClr val="accent5"/>
          </a:solidFill>
          <a:ln w="9525" cap="flat">
            <a:noFill/>
            <a:prstDash val="solid"/>
            <a:miter/>
          </a:ln>
        </p:spPr>
        <p:txBody>
          <a:bodyPr rtlCol="0" anchor="ctr"/>
          <a:lstStyle/>
          <a:p>
            <a:endParaRPr lang="en-US" sz="1350"/>
          </a:p>
        </p:txBody>
      </p:sp>
      <p:sp>
        <p:nvSpPr>
          <p:cNvPr id="10" name="TextBox 9">
            <a:extLst>
              <a:ext uri="{FF2B5EF4-FFF2-40B4-BE49-F238E27FC236}">
                <a16:creationId xmlns:a16="http://schemas.microsoft.com/office/drawing/2014/main" id="{84841EBA-64A6-4E7E-9A42-D1EDF353C978}"/>
              </a:ext>
            </a:extLst>
          </p:cNvPr>
          <p:cNvSpPr txBox="1"/>
          <p:nvPr/>
        </p:nvSpPr>
        <p:spPr>
          <a:xfrm>
            <a:off x="617034" y="1541785"/>
            <a:ext cx="2515121" cy="784830"/>
          </a:xfrm>
          <a:prstGeom prst="rect">
            <a:avLst/>
          </a:prstGeom>
          <a:noFill/>
        </p:spPr>
        <p:txBody>
          <a:bodyPr wrap="square" rtlCol="0">
            <a:spAutoFit/>
          </a:bodyPr>
          <a:lstStyle/>
          <a:p>
            <a:pPr marL="342900" lvl="1"/>
            <a:r>
              <a:rPr lang="en-ZA" sz="900" dirty="0">
                <a:latin typeface="Aptos" panose="020B0004020202020204" pitchFamily="34" charset="0"/>
              </a:rPr>
              <a:t>End-to-End eRecruitment with Integration to import data to the personnel system, i.e. Bio, Qualifications, Work Permits, document storage, etc.</a:t>
            </a:r>
          </a:p>
        </p:txBody>
      </p:sp>
      <p:sp>
        <p:nvSpPr>
          <p:cNvPr id="13" name="TextBox 12">
            <a:extLst>
              <a:ext uri="{FF2B5EF4-FFF2-40B4-BE49-F238E27FC236}">
                <a16:creationId xmlns:a16="http://schemas.microsoft.com/office/drawing/2014/main" id="{3873108E-00DD-4D9C-9076-7EED8773FCEF}"/>
              </a:ext>
            </a:extLst>
          </p:cNvPr>
          <p:cNvSpPr txBox="1"/>
          <p:nvPr/>
        </p:nvSpPr>
        <p:spPr>
          <a:xfrm>
            <a:off x="5903816" y="1544749"/>
            <a:ext cx="2437297" cy="784830"/>
          </a:xfrm>
          <a:prstGeom prst="rect">
            <a:avLst/>
          </a:prstGeom>
          <a:noFill/>
        </p:spPr>
        <p:txBody>
          <a:bodyPr wrap="square" rtlCol="0">
            <a:spAutoFit/>
          </a:bodyPr>
          <a:lstStyle/>
          <a:p>
            <a:pPr algn="r"/>
            <a:r>
              <a:rPr lang="en-ZA" sz="900" dirty="0">
                <a:latin typeface="Aptos" panose="020B0004020202020204" pitchFamily="34" charset="0"/>
              </a:rPr>
              <a:t>Seamless integrations with ERP, finance, payroll, Leave, global benefits, administration, and enhanced Staff development </a:t>
            </a:r>
          </a:p>
          <a:p>
            <a:pPr algn="r"/>
            <a:r>
              <a:rPr lang="en-US" altLang="ko-KR" sz="900" dirty="0">
                <a:solidFill>
                  <a:schemeClr val="tx1">
                    <a:lumMod val="75000"/>
                    <a:lumOff val="25000"/>
                  </a:schemeClr>
                </a:solidFill>
                <a:cs typeface="Arial" pitchFamily="34" charset="0"/>
              </a:rPr>
              <a:t> </a:t>
            </a:r>
          </a:p>
        </p:txBody>
      </p:sp>
      <p:sp>
        <p:nvSpPr>
          <p:cNvPr id="16" name="TextBox 15">
            <a:extLst>
              <a:ext uri="{FF2B5EF4-FFF2-40B4-BE49-F238E27FC236}">
                <a16:creationId xmlns:a16="http://schemas.microsoft.com/office/drawing/2014/main" id="{4E3C8F57-9E01-46D7-8956-1E9D16A24A00}"/>
              </a:ext>
            </a:extLst>
          </p:cNvPr>
          <p:cNvSpPr txBox="1"/>
          <p:nvPr/>
        </p:nvSpPr>
        <p:spPr>
          <a:xfrm>
            <a:off x="380012" y="2772632"/>
            <a:ext cx="2122200" cy="646331"/>
          </a:xfrm>
          <a:prstGeom prst="rect">
            <a:avLst/>
          </a:prstGeom>
          <a:noFill/>
        </p:spPr>
        <p:txBody>
          <a:bodyPr wrap="square" rtlCol="0">
            <a:spAutoFit/>
          </a:bodyPr>
          <a:lstStyle/>
          <a:p>
            <a:r>
              <a:rPr lang="en-ZA" sz="900" dirty="0">
                <a:latin typeface="Aptos" panose="020B0004020202020204" pitchFamily="34" charset="0"/>
              </a:rPr>
              <a:t>Automations across tax calculation, Appointments and Resignation, Increase Letters etc.</a:t>
            </a:r>
          </a:p>
          <a:p>
            <a:endParaRPr lang="en-US" altLang="ko-KR" sz="900"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EBD28610-9595-4FE9-9509-951EDE9F3C8E}"/>
              </a:ext>
            </a:extLst>
          </p:cNvPr>
          <p:cNvSpPr txBox="1"/>
          <p:nvPr/>
        </p:nvSpPr>
        <p:spPr>
          <a:xfrm>
            <a:off x="6781015" y="2778356"/>
            <a:ext cx="2122200" cy="369332"/>
          </a:xfrm>
          <a:prstGeom prst="rect">
            <a:avLst/>
          </a:prstGeom>
          <a:noFill/>
        </p:spPr>
        <p:txBody>
          <a:bodyPr wrap="square" rtlCol="0">
            <a:spAutoFit/>
          </a:bodyPr>
          <a:lstStyle/>
          <a:p>
            <a:r>
              <a:rPr lang="en-ZA" sz="900" dirty="0">
                <a:latin typeface="Aptos" panose="020B0004020202020204" pitchFamily="34" charset="0"/>
              </a:rPr>
              <a:t>Self-service portals for employees, managers, and administrators</a:t>
            </a:r>
          </a:p>
        </p:txBody>
      </p:sp>
      <p:sp>
        <p:nvSpPr>
          <p:cNvPr id="22" name="TextBox 21">
            <a:extLst>
              <a:ext uri="{FF2B5EF4-FFF2-40B4-BE49-F238E27FC236}">
                <a16:creationId xmlns:a16="http://schemas.microsoft.com/office/drawing/2014/main" id="{47C80F27-4074-4332-8C27-9C86B10BF02C}"/>
              </a:ext>
            </a:extLst>
          </p:cNvPr>
          <p:cNvSpPr txBox="1"/>
          <p:nvPr/>
        </p:nvSpPr>
        <p:spPr>
          <a:xfrm>
            <a:off x="1013907" y="3571587"/>
            <a:ext cx="2122200" cy="784830"/>
          </a:xfrm>
          <a:prstGeom prst="rect">
            <a:avLst/>
          </a:prstGeom>
          <a:noFill/>
        </p:spPr>
        <p:txBody>
          <a:bodyPr wrap="square" rtlCol="0">
            <a:spAutoFit/>
          </a:bodyPr>
          <a:lstStyle/>
          <a:p>
            <a:r>
              <a:rPr lang="en-ZA" sz="900" dirty="0">
                <a:latin typeface="Aptos" panose="020B0004020202020204" pitchFamily="34" charset="0"/>
              </a:rPr>
              <a:t>Automated workflows from Leave, Claims, Job Descriptions, and Employee Relations and many other functions</a:t>
            </a:r>
          </a:p>
          <a:p>
            <a:r>
              <a:rPr lang="en-US" altLang="ko-KR" sz="900" dirty="0">
                <a:solidFill>
                  <a:schemeClr val="tx1">
                    <a:lumMod val="75000"/>
                    <a:lumOff val="25000"/>
                  </a:schemeClr>
                </a:solidFill>
                <a:cs typeface="Arial" pitchFamily="34" charset="0"/>
              </a:rPr>
              <a:t>  </a:t>
            </a:r>
          </a:p>
        </p:txBody>
      </p:sp>
      <p:sp>
        <p:nvSpPr>
          <p:cNvPr id="25" name="TextBox 24">
            <a:extLst>
              <a:ext uri="{FF2B5EF4-FFF2-40B4-BE49-F238E27FC236}">
                <a16:creationId xmlns:a16="http://schemas.microsoft.com/office/drawing/2014/main" id="{F6CA3C6B-5A14-4041-B523-945128DDBC5C}"/>
              </a:ext>
            </a:extLst>
          </p:cNvPr>
          <p:cNvSpPr txBox="1"/>
          <p:nvPr/>
        </p:nvSpPr>
        <p:spPr>
          <a:xfrm>
            <a:off x="6141708" y="3633791"/>
            <a:ext cx="2122200" cy="646331"/>
          </a:xfrm>
          <a:prstGeom prst="rect">
            <a:avLst/>
          </a:prstGeom>
          <a:noFill/>
        </p:spPr>
        <p:txBody>
          <a:bodyPr wrap="square" rtlCol="0">
            <a:spAutoFit/>
          </a:bodyPr>
          <a:lstStyle/>
          <a:p>
            <a:pPr algn="r"/>
            <a:r>
              <a:rPr lang="en-ZA" sz="900" dirty="0">
                <a:latin typeface="Aptos" panose="020B0004020202020204" pitchFamily="34" charset="0"/>
              </a:rPr>
              <a:t>Unified HR &amp; Payroll tailored to Academic Staff, Admins, and Student Assistance</a:t>
            </a:r>
          </a:p>
          <a:p>
            <a:pPr algn="r"/>
            <a:endParaRPr lang="en-US" altLang="ko-KR" sz="900" dirty="0">
              <a:solidFill>
                <a:schemeClr val="tx1">
                  <a:lumMod val="75000"/>
                  <a:lumOff val="25000"/>
                </a:schemeClr>
              </a:solidFill>
              <a:cs typeface="Arial" pitchFamily="34" charset="0"/>
            </a:endParaRPr>
          </a:p>
        </p:txBody>
      </p:sp>
      <p:sp>
        <p:nvSpPr>
          <p:cNvPr id="27" name="Parallelogram 15">
            <a:extLst>
              <a:ext uri="{FF2B5EF4-FFF2-40B4-BE49-F238E27FC236}">
                <a16:creationId xmlns:a16="http://schemas.microsoft.com/office/drawing/2014/main" id="{B6CA722F-AF4F-4458-A87D-F48D70DF27C4}"/>
              </a:ext>
            </a:extLst>
          </p:cNvPr>
          <p:cNvSpPr/>
          <p:nvPr/>
        </p:nvSpPr>
        <p:spPr>
          <a:xfrm flipH="1">
            <a:off x="3890012" y="3811266"/>
            <a:ext cx="268254" cy="268254"/>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28" name="Rectangle 30">
            <a:extLst>
              <a:ext uri="{FF2B5EF4-FFF2-40B4-BE49-F238E27FC236}">
                <a16:creationId xmlns:a16="http://schemas.microsoft.com/office/drawing/2014/main" id="{04365F2D-4806-4BCB-892F-0BF88F1D5394}"/>
              </a:ext>
            </a:extLst>
          </p:cNvPr>
          <p:cNvSpPr/>
          <p:nvPr/>
        </p:nvSpPr>
        <p:spPr>
          <a:xfrm>
            <a:off x="3362213" y="2878866"/>
            <a:ext cx="237907" cy="23721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29" name="Rectangle 16">
            <a:extLst>
              <a:ext uri="{FF2B5EF4-FFF2-40B4-BE49-F238E27FC236}">
                <a16:creationId xmlns:a16="http://schemas.microsoft.com/office/drawing/2014/main" id="{01DB02F7-D95C-4F5D-8D48-1E28A74DE534}"/>
              </a:ext>
            </a:extLst>
          </p:cNvPr>
          <p:cNvSpPr/>
          <p:nvPr/>
        </p:nvSpPr>
        <p:spPr>
          <a:xfrm rot="2700000">
            <a:off x="3893024" y="1900984"/>
            <a:ext cx="199440" cy="35755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30" name="Rectangle 130">
            <a:extLst>
              <a:ext uri="{FF2B5EF4-FFF2-40B4-BE49-F238E27FC236}">
                <a16:creationId xmlns:a16="http://schemas.microsoft.com/office/drawing/2014/main" id="{AC60607B-386E-4A04-9C27-D1444D202B5E}"/>
              </a:ext>
            </a:extLst>
          </p:cNvPr>
          <p:cNvSpPr/>
          <p:nvPr/>
        </p:nvSpPr>
        <p:spPr>
          <a:xfrm>
            <a:off x="4981668" y="3806681"/>
            <a:ext cx="263993" cy="265191"/>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chemeClr val="tx1"/>
              </a:solidFill>
            </a:endParaRPr>
          </a:p>
        </p:txBody>
      </p:sp>
      <p:sp>
        <p:nvSpPr>
          <p:cNvPr id="31" name="Rectangle 9">
            <a:extLst>
              <a:ext uri="{FF2B5EF4-FFF2-40B4-BE49-F238E27FC236}">
                <a16:creationId xmlns:a16="http://schemas.microsoft.com/office/drawing/2014/main" id="{D8302154-1894-4492-9B62-5025DB03CFDD}"/>
              </a:ext>
            </a:extLst>
          </p:cNvPr>
          <p:cNvSpPr/>
          <p:nvPr/>
        </p:nvSpPr>
        <p:spPr>
          <a:xfrm>
            <a:off x="5556879" y="2835421"/>
            <a:ext cx="278837" cy="27838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32" name="Round Same Side Corner Rectangle 36">
            <a:extLst>
              <a:ext uri="{FF2B5EF4-FFF2-40B4-BE49-F238E27FC236}">
                <a16:creationId xmlns:a16="http://schemas.microsoft.com/office/drawing/2014/main" id="{5F450717-C473-4EEB-89F8-016A6899BBE9}"/>
              </a:ext>
            </a:extLst>
          </p:cNvPr>
          <p:cNvSpPr>
            <a:spLocks noChangeAspect="1"/>
          </p:cNvSpPr>
          <p:nvPr/>
        </p:nvSpPr>
        <p:spPr>
          <a:xfrm>
            <a:off x="4965164" y="1934200"/>
            <a:ext cx="297000" cy="234813"/>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33" name="Oval 86">
            <a:extLst>
              <a:ext uri="{FF2B5EF4-FFF2-40B4-BE49-F238E27FC236}">
                <a16:creationId xmlns:a16="http://schemas.microsoft.com/office/drawing/2014/main" id="{816D7A13-B3BC-456C-983F-E546C3476D01}"/>
              </a:ext>
            </a:extLst>
          </p:cNvPr>
          <p:cNvSpPr/>
          <p:nvPr/>
        </p:nvSpPr>
        <p:spPr>
          <a:xfrm>
            <a:off x="4088300" y="2527346"/>
            <a:ext cx="954537" cy="95453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34" name="Oval 21">
            <a:extLst>
              <a:ext uri="{FF2B5EF4-FFF2-40B4-BE49-F238E27FC236}">
                <a16:creationId xmlns:a16="http://schemas.microsoft.com/office/drawing/2014/main" id="{86ADA8F4-673D-41F2-BAFE-23B07F3C0042}"/>
              </a:ext>
            </a:extLst>
          </p:cNvPr>
          <p:cNvSpPr>
            <a:spLocks noChangeAspect="1"/>
          </p:cNvSpPr>
          <p:nvPr/>
        </p:nvSpPr>
        <p:spPr>
          <a:xfrm>
            <a:off x="4380294" y="2812008"/>
            <a:ext cx="392509" cy="39578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37" name="Text Placeholder 1">
            <a:extLst>
              <a:ext uri="{FF2B5EF4-FFF2-40B4-BE49-F238E27FC236}">
                <a16:creationId xmlns:a16="http://schemas.microsoft.com/office/drawing/2014/main" id="{37F98A38-3952-5554-0892-BBC75736F00F}"/>
              </a:ext>
            </a:extLst>
          </p:cNvPr>
          <p:cNvSpPr txBox="1">
            <a:spLocks/>
          </p:cNvSpPr>
          <p:nvPr/>
        </p:nvSpPr>
        <p:spPr>
          <a:xfrm>
            <a:off x="-955181" y="731775"/>
            <a:ext cx="7761947" cy="563276"/>
          </a:xfrm>
          <a:prstGeom prst="rect">
            <a:avLst/>
          </a:prstGeom>
        </p:spPr>
        <p:txBody>
          <a:bodyPr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spcAft>
                <a:spcPts val="600"/>
              </a:spcAft>
            </a:pPr>
            <a:br>
              <a:rPr lang="en-US" sz="2000" dirty="0"/>
            </a:br>
            <a:r>
              <a:rPr lang="en-US" sz="2000" dirty="0"/>
              <a:t>The values of the ITS Integrator to your Institution</a:t>
            </a:r>
            <a:br>
              <a:rPr lang="en-US" sz="2000" dirty="0">
                <a:solidFill>
                  <a:srgbClr val="0070C0"/>
                </a:solidFill>
              </a:rPr>
            </a:br>
            <a:endParaRPr lang="en-ZA" sz="2000" dirty="0"/>
          </a:p>
        </p:txBody>
      </p:sp>
    </p:spTree>
    <p:extLst>
      <p:ext uri="{BB962C8B-B14F-4D97-AF65-F5344CB8AC3E}">
        <p14:creationId xmlns:p14="http://schemas.microsoft.com/office/powerpoint/2010/main" val="154701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0618D-9D69-E557-3F6C-0300B63F303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C91F4F8-55D3-4718-E2B5-D5DFF34D095B}"/>
              </a:ext>
            </a:extLst>
          </p:cNvPr>
          <p:cNvSpPr>
            <a:spLocks noGrp="1"/>
          </p:cNvSpPr>
          <p:nvPr>
            <p:ph type="title"/>
          </p:nvPr>
        </p:nvSpPr>
        <p:spPr>
          <a:xfrm>
            <a:off x="-342106" y="832115"/>
            <a:ext cx="8532812" cy="481013"/>
          </a:xfrm>
        </p:spPr>
        <p:txBody>
          <a:bodyPr anchor="ctr">
            <a:noAutofit/>
          </a:bodyPr>
          <a:lstStyle/>
          <a:p>
            <a:pPr algn="ctr">
              <a:spcAft>
                <a:spcPts val="600"/>
              </a:spcAft>
            </a:pPr>
            <a:br>
              <a:rPr lang="en-US" sz="2000" dirty="0"/>
            </a:br>
            <a:r>
              <a:rPr lang="en-US" sz="2000" dirty="0"/>
              <a:t>Focus Area 1: Increase efficiency in the tertiary institution's context</a:t>
            </a:r>
            <a:br>
              <a:rPr lang="en-US" sz="2000" dirty="0">
                <a:solidFill>
                  <a:srgbClr val="0070C0"/>
                </a:solidFill>
              </a:rPr>
            </a:br>
            <a:endParaRPr lang="en-ZA" sz="2000" dirty="0"/>
          </a:p>
        </p:txBody>
      </p:sp>
      <p:sp>
        <p:nvSpPr>
          <p:cNvPr id="4" name="Slide Number Placeholder 3" hidden="1">
            <a:extLst>
              <a:ext uri="{FF2B5EF4-FFF2-40B4-BE49-F238E27FC236}">
                <a16:creationId xmlns:a16="http://schemas.microsoft.com/office/drawing/2014/main" id="{2931D518-9633-EC95-40FB-BA24F1404002}"/>
              </a:ext>
            </a:extLst>
          </p:cNvPr>
          <p:cNvSpPr>
            <a:spLocks noGrp="1"/>
          </p:cNvSpPr>
          <p:nvPr>
            <p:ph type="sldNum" sz="quarter" idx="4294967295"/>
          </p:nvPr>
        </p:nvSpPr>
        <p:spPr>
          <a:xfrm>
            <a:off x="4241295" y="4720499"/>
            <a:ext cx="661412" cy="152341"/>
          </a:xfrm>
          <a:prstGeom prst="rect">
            <a:avLst/>
          </a:prstGeom>
        </p:spPr>
        <p:txBody>
          <a:bodyPr/>
          <a:lstStyle/>
          <a:p>
            <a:pPr>
              <a:spcAft>
                <a:spcPts val="600"/>
              </a:spcAft>
            </a:pPr>
            <a:fld id="{FBE75EE5-75F9-E941-BD9E-6EBF5FAD6B5E}" type="slidenum">
              <a:rPr lang="en-US" smtClean="0"/>
              <a:pPr>
                <a:spcAft>
                  <a:spcPts val="600"/>
                </a:spcAft>
              </a:pPr>
              <a:t>12</a:t>
            </a:fld>
            <a:endParaRPr lang="en-US"/>
          </a:p>
        </p:txBody>
      </p:sp>
      <p:sp>
        <p:nvSpPr>
          <p:cNvPr id="3" name="Content Placeholder 2">
            <a:extLst>
              <a:ext uri="{FF2B5EF4-FFF2-40B4-BE49-F238E27FC236}">
                <a16:creationId xmlns:a16="http://schemas.microsoft.com/office/drawing/2014/main" id="{256BFA66-3BCC-FCC7-20CD-9105B03F5903}"/>
              </a:ext>
            </a:extLst>
          </p:cNvPr>
          <p:cNvSpPr txBox="1">
            <a:spLocks/>
          </p:cNvSpPr>
          <p:nvPr/>
        </p:nvSpPr>
        <p:spPr>
          <a:xfrm>
            <a:off x="305594" y="1313128"/>
            <a:ext cx="8432006" cy="3499478"/>
          </a:xfrm>
          <a:prstGeom prst="rect">
            <a:avLst/>
          </a:prstGeom>
        </p:spPr>
        <p:txBody>
          <a:bodyPr/>
          <a:lst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buFont typeface="Wingdings" panose="05000000000000000000" pitchFamily="2" charset="2"/>
              <a:buChar char="q"/>
            </a:pPr>
            <a:r>
              <a:rPr lang="en-ZA" dirty="0">
                <a:latin typeface="Aptos" panose="020B0004020202020204" pitchFamily="34" charset="0"/>
              </a:rPr>
              <a:t> Payroll runs for different employee categories </a:t>
            </a:r>
          </a:p>
          <a:p>
            <a:pPr marL="171450" indent="-171450">
              <a:buFont typeface="Arial" panose="020B0604020202020204" pitchFamily="34" charset="0"/>
              <a:buChar char="•"/>
            </a:pPr>
            <a:endParaRPr lang="en-ZA" dirty="0">
              <a:latin typeface="Aptos" panose="020B0004020202020204" pitchFamily="34" charset="0"/>
            </a:endParaRPr>
          </a:p>
          <a:p>
            <a:pPr marL="171450" indent="-171450">
              <a:buFont typeface="Wingdings" panose="05000000000000000000" pitchFamily="2" charset="2"/>
              <a:buChar char="q"/>
            </a:pPr>
            <a:r>
              <a:rPr lang="en-ZA" dirty="0">
                <a:latin typeface="Aptos" panose="020B0004020202020204" pitchFamily="34" charset="0"/>
              </a:rPr>
              <a:t>Streamlined workflows for onboarding and offboarding of different workstreams</a:t>
            </a:r>
          </a:p>
          <a:p>
            <a:endParaRPr lang="en-ZA" dirty="0">
              <a:latin typeface="Aptos" panose="020B0004020202020204" pitchFamily="34" charset="0"/>
            </a:endParaRPr>
          </a:p>
          <a:p>
            <a:pPr marL="171450" indent="-171450">
              <a:buFont typeface="Wingdings" panose="05000000000000000000" pitchFamily="2" charset="2"/>
              <a:buChar char="q"/>
            </a:pPr>
            <a:r>
              <a:rPr lang="en-ZA" dirty="0">
                <a:latin typeface="Aptos" panose="020B0004020202020204" pitchFamily="34" charset="0"/>
              </a:rPr>
              <a:t>Data accuracy and reporting</a:t>
            </a:r>
          </a:p>
          <a:p>
            <a:pPr marL="171450" indent="-171450">
              <a:buFont typeface="Arial" panose="020B0604020202020204" pitchFamily="34" charset="0"/>
              <a:buChar char="•"/>
            </a:pPr>
            <a:endParaRPr lang="en-ZA" dirty="0">
              <a:latin typeface="Aptos" panose="020B0004020202020204" pitchFamily="34" charset="0"/>
            </a:endParaRPr>
          </a:p>
          <a:p>
            <a:pPr marL="171450" indent="-171450">
              <a:buFont typeface="Wingdings" panose="05000000000000000000" pitchFamily="2" charset="2"/>
              <a:buChar char="q"/>
            </a:pPr>
            <a:r>
              <a:rPr lang="en-ZA" dirty="0">
                <a:latin typeface="Aptos" panose="020B0004020202020204" pitchFamily="34" charset="0"/>
              </a:rPr>
              <a:t>Centralised data – One true source of data</a:t>
            </a:r>
          </a:p>
          <a:p>
            <a:pPr marL="171450" indent="-171450">
              <a:buFont typeface="Arial" panose="020B0604020202020204" pitchFamily="34" charset="0"/>
              <a:buChar char="•"/>
            </a:pPr>
            <a:endParaRPr lang="en-ZA" dirty="0">
              <a:latin typeface="Aptos" panose="020B0004020202020204" pitchFamily="34" charset="0"/>
            </a:endParaRPr>
          </a:p>
          <a:p>
            <a:pPr marL="171450" indent="-171450">
              <a:buFont typeface="Wingdings" panose="05000000000000000000" pitchFamily="2" charset="2"/>
              <a:buChar char="q"/>
            </a:pPr>
            <a:r>
              <a:rPr lang="en-ZA" dirty="0">
                <a:latin typeface="Aptos" panose="020B0004020202020204" pitchFamily="34" charset="0"/>
              </a:rPr>
              <a:t>Reduced time spent on employee error corrections</a:t>
            </a:r>
          </a:p>
          <a:p>
            <a:pPr marL="171450" indent="-171450">
              <a:buFont typeface="Arial" panose="020B0604020202020204" pitchFamily="34" charset="0"/>
              <a:buChar char="•"/>
            </a:pPr>
            <a:endParaRPr lang="en-ZA" dirty="0">
              <a:latin typeface="Aptos" panose="020B0004020202020204" pitchFamily="34" charset="0"/>
            </a:endParaRPr>
          </a:p>
          <a:p>
            <a:pPr marL="171450" indent="-171450">
              <a:buFont typeface="Wingdings" panose="05000000000000000000" pitchFamily="2" charset="2"/>
              <a:buChar char="q"/>
            </a:pPr>
            <a:r>
              <a:rPr lang="en-ZA" dirty="0">
                <a:latin typeface="Aptos" panose="020B0004020202020204" pitchFamily="34" charset="0"/>
              </a:rPr>
              <a:t>Build in validations to track duplicate employees, banking details</a:t>
            </a:r>
          </a:p>
          <a:p>
            <a:pPr marL="171450" indent="-171450">
              <a:buFont typeface="Arial" panose="020B0604020202020204" pitchFamily="34" charset="0"/>
              <a:buChar char="•"/>
            </a:pPr>
            <a:endParaRPr lang="en-ZA" dirty="0">
              <a:latin typeface="Aptos" panose="020B0004020202020204" pitchFamily="34" charset="0"/>
            </a:endParaRPr>
          </a:p>
          <a:p>
            <a:pPr marL="171450" indent="-171450">
              <a:buFont typeface="Wingdings" panose="05000000000000000000" pitchFamily="2" charset="2"/>
              <a:buChar char="q"/>
            </a:pPr>
            <a:r>
              <a:rPr lang="en-ZA" dirty="0">
                <a:solidFill>
                  <a:srgbClr val="000000"/>
                </a:solidFill>
                <a:latin typeface="Aptos" panose="020B0004020202020204" pitchFamily="34" charset="0"/>
              </a:rPr>
              <a:t>Fast payroll run with the facility to view the impact of the appointment, promotions and resignations on finance</a:t>
            </a:r>
          </a:p>
          <a:p>
            <a:pPr marL="171450" indent="-171450">
              <a:buFont typeface="Arial" panose="020B0604020202020204" pitchFamily="34" charset="0"/>
              <a:buChar char="•"/>
            </a:pPr>
            <a:endParaRPr lang="en-ZA" dirty="0">
              <a:latin typeface="Aptos" panose="020B0004020202020204" pitchFamily="34" charset="0"/>
            </a:endParaRPr>
          </a:p>
          <a:p>
            <a:pPr marL="171450" indent="-171450">
              <a:buFont typeface="Wingdings" panose="05000000000000000000" pitchFamily="2" charset="2"/>
              <a:buChar char="q"/>
            </a:pPr>
            <a:r>
              <a:rPr lang="en-ZA" dirty="0">
                <a:latin typeface="Aptos" panose="020B0004020202020204" pitchFamily="34" charset="0"/>
              </a:rPr>
              <a:t>Automated posting  to General Ledger </a:t>
            </a:r>
          </a:p>
          <a:p>
            <a:pPr marL="171450" indent="-171450">
              <a:buFont typeface="Arial" panose="020B0604020202020204" pitchFamily="34" charset="0"/>
              <a:buChar char="•"/>
            </a:pPr>
            <a:endParaRPr lang="en-ZA" dirty="0">
              <a:latin typeface="Aptos" panose="020B0004020202020204" pitchFamily="34" charset="0"/>
            </a:endParaRPr>
          </a:p>
          <a:p>
            <a:endParaRPr lang="en-ZA" dirty="0">
              <a:latin typeface="Aptos" panose="020B0004020202020204" pitchFamily="34" charset="0"/>
            </a:endParaRPr>
          </a:p>
          <a:p>
            <a:pPr marL="171450" indent="-171450">
              <a:buFont typeface="Arial" panose="020B0604020202020204" pitchFamily="34" charset="0"/>
              <a:buChar char="•"/>
            </a:pPr>
            <a:endParaRPr lang="en-ZA" dirty="0">
              <a:latin typeface="Aptos" panose="020B0004020202020204" pitchFamily="34" charset="0"/>
            </a:endParaRPr>
          </a:p>
          <a:p>
            <a:endParaRPr lang="en-ZA" b="1" dirty="0">
              <a:latin typeface="Aptos" panose="020B0004020202020204" pitchFamily="34" charset="0"/>
            </a:endParaRPr>
          </a:p>
          <a:p>
            <a:endParaRPr lang="en-ZA" b="1" dirty="0">
              <a:latin typeface="Aptos" panose="020B0004020202020204" pitchFamily="34" charset="0"/>
            </a:endParaRPr>
          </a:p>
          <a:p>
            <a:pPr marL="342900">
              <a:buFont typeface="Wingdings" panose="05000000000000000000" pitchFamily="2" charset="2"/>
              <a:buChar char="Ø"/>
            </a:pPr>
            <a:endParaRPr lang="en-ZA" dirty="0">
              <a:latin typeface="Aptos" panose="020B0004020202020204" pitchFamily="34" charset="0"/>
            </a:endParaRPr>
          </a:p>
          <a:p>
            <a:endParaRPr lang="en-ZA" dirty="0">
              <a:latin typeface="Aptos" panose="020B0004020202020204" pitchFamily="34" charset="0"/>
              <a:ea typeface="Calibri" panose="020F0502020204030204" pitchFamily="34" charset="0"/>
              <a:cs typeface="Times New Roman" panose="02020603050405020304" pitchFamily="18" charset="0"/>
            </a:endParaRPr>
          </a:p>
          <a:p>
            <a:endParaRPr lang="en-ZA" dirty="0">
              <a:latin typeface="Aptos" panose="020B0004020202020204" pitchFamily="34" charset="0"/>
            </a:endParaRPr>
          </a:p>
        </p:txBody>
      </p:sp>
      <p:pic>
        <p:nvPicPr>
          <p:cNvPr id="9" name="Picture 8">
            <a:extLst>
              <a:ext uri="{FF2B5EF4-FFF2-40B4-BE49-F238E27FC236}">
                <a16:creationId xmlns:a16="http://schemas.microsoft.com/office/drawing/2014/main" id="{EA2EA886-308A-19B2-C7F0-95C2ED2BF052}"/>
              </a:ext>
            </a:extLst>
          </p:cNvPr>
          <p:cNvPicPr>
            <a:picLocks noChangeAspect="1"/>
          </p:cNvPicPr>
          <p:nvPr/>
        </p:nvPicPr>
        <p:blipFill>
          <a:blip r:embed="rId2"/>
          <a:stretch>
            <a:fillRect/>
          </a:stretch>
        </p:blipFill>
        <p:spPr>
          <a:xfrm>
            <a:off x="5773541" y="1123310"/>
            <a:ext cx="2829845" cy="1939557"/>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295" endPos="92000" dist="1016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975653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A9F1B-00BC-3D23-B9A1-7B8CCC653A0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FCB84B9-A228-D9D6-9558-FC561D8C0A61}"/>
              </a:ext>
            </a:extLst>
          </p:cNvPr>
          <p:cNvSpPr>
            <a:spLocks noGrp="1"/>
          </p:cNvSpPr>
          <p:nvPr>
            <p:ph type="title"/>
          </p:nvPr>
        </p:nvSpPr>
        <p:spPr>
          <a:xfrm>
            <a:off x="1286232" y="701679"/>
            <a:ext cx="6482946" cy="471190"/>
          </a:xfrm>
        </p:spPr>
        <p:txBody>
          <a:bodyPr anchor="ctr">
            <a:noAutofit/>
          </a:bodyPr>
          <a:lstStyle/>
          <a:p>
            <a:pPr algn="ctr">
              <a:spcAft>
                <a:spcPts val="600"/>
              </a:spcAft>
            </a:pPr>
            <a:br>
              <a:rPr lang="en-US" sz="2000" dirty="0"/>
            </a:br>
            <a:r>
              <a:rPr lang="en-US" sz="2000" dirty="0"/>
              <a:t>Focus Area 2: Employee experience and satisfaction</a:t>
            </a:r>
            <a:br>
              <a:rPr lang="en-US" sz="2000" dirty="0">
                <a:solidFill>
                  <a:srgbClr val="0070C0"/>
                </a:solidFill>
              </a:rPr>
            </a:br>
            <a:endParaRPr lang="en-ZA" sz="2000" dirty="0"/>
          </a:p>
        </p:txBody>
      </p:sp>
      <p:sp>
        <p:nvSpPr>
          <p:cNvPr id="4" name="Slide Number Placeholder 3" hidden="1">
            <a:extLst>
              <a:ext uri="{FF2B5EF4-FFF2-40B4-BE49-F238E27FC236}">
                <a16:creationId xmlns:a16="http://schemas.microsoft.com/office/drawing/2014/main" id="{9B51AC3D-EE9A-5570-B6D6-45CE2FA03899}"/>
              </a:ext>
            </a:extLst>
          </p:cNvPr>
          <p:cNvSpPr>
            <a:spLocks noGrp="1"/>
          </p:cNvSpPr>
          <p:nvPr>
            <p:ph type="sldNum" sz="quarter" idx="4294967295"/>
          </p:nvPr>
        </p:nvSpPr>
        <p:spPr>
          <a:xfrm>
            <a:off x="4241295" y="4720499"/>
            <a:ext cx="661412" cy="152341"/>
          </a:xfrm>
          <a:prstGeom prst="rect">
            <a:avLst/>
          </a:prstGeom>
        </p:spPr>
        <p:txBody>
          <a:bodyPr/>
          <a:lstStyle/>
          <a:p>
            <a:pPr>
              <a:spcAft>
                <a:spcPts val="600"/>
              </a:spcAft>
            </a:pPr>
            <a:fld id="{FBE75EE5-75F9-E941-BD9E-6EBF5FAD6B5E}" type="slidenum">
              <a:rPr lang="en-US" smtClean="0"/>
              <a:pPr>
                <a:spcAft>
                  <a:spcPts val="600"/>
                </a:spcAft>
              </a:pPr>
              <a:t>13</a:t>
            </a:fld>
            <a:endParaRPr lang="en-US"/>
          </a:p>
        </p:txBody>
      </p:sp>
      <p:sp>
        <p:nvSpPr>
          <p:cNvPr id="5" name="Rectangle: Rounded Corners 4">
            <a:extLst>
              <a:ext uri="{FF2B5EF4-FFF2-40B4-BE49-F238E27FC236}">
                <a16:creationId xmlns:a16="http://schemas.microsoft.com/office/drawing/2014/main" id="{85C6AAAF-6ADE-363B-6EB9-039E622D56F2}"/>
              </a:ext>
            </a:extLst>
          </p:cNvPr>
          <p:cNvSpPr/>
          <p:nvPr/>
        </p:nvSpPr>
        <p:spPr>
          <a:xfrm>
            <a:off x="1015242" y="1268361"/>
            <a:ext cx="3162750" cy="3252020"/>
          </a:xfrm>
          <a:prstGeom prst="roundRect">
            <a:avLst/>
          </a:prstGeom>
          <a:solidFill>
            <a:schemeClr val="bg1"/>
          </a:solidFill>
          <a:ln>
            <a:noFill/>
          </a:ln>
          <a:effectLst>
            <a:outerShdw blurRad="44450" dist="27940" dir="5400000" algn="ctr">
              <a:srgbClr val="000000">
                <a:alpha val="32000"/>
              </a:srgbClr>
            </a:outerShdw>
            <a:reflection blurRad="6350" stA="50000" endA="300" endPos="38500" dist="508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Rectangle: Rounded Corners 5">
            <a:extLst>
              <a:ext uri="{FF2B5EF4-FFF2-40B4-BE49-F238E27FC236}">
                <a16:creationId xmlns:a16="http://schemas.microsoft.com/office/drawing/2014/main" id="{67F56D75-CAE5-7E59-69F3-D9705B7B09BA}"/>
              </a:ext>
            </a:extLst>
          </p:cNvPr>
          <p:cNvSpPr/>
          <p:nvPr/>
        </p:nvSpPr>
        <p:spPr>
          <a:xfrm>
            <a:off x="5047786" y="1268362"/>
            <a:ext cx="3293326" cy="3252020"/>
          </a:xfrm>
          <a:prstGeom prst="roundRect">
            <a:avLst/>
          </a:prstGeom>
          <a:solidFill>
            <a:schemeClr val="bg1"/>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TextBox 6">
            <a:extLst>
              <a:ext uri="{FF2B5EF4-FFF2-40B4-BE49-F238E27FC236}">
                <a16:creationId xmlns:a16="http://schemas.microsoft.com/office/drawing/2014/main" id="{1A66EAD0-45AA-0940-DEB8-2BBF284F0C55}"/>
              </a:ext>
            </a:extLst>
          </p:cNvPr>
          <p:cNvSpPr txBox="1"/>
          <p:nvPr/>
        </p:nvSpPr>
        <p:spPr>
          <a:xfrm>
            <a:off x="1720616" y="1415605"/>
            <a:ext cx="1752001" cy="261610"/>
          </a:xfrm>
          <a:prstGeom prst="rect">
            <a:avLst/>
          </a:prstGeom>
          <a:noFill/>
        </p:spPr>
        <p:txBody>
          <a:bodyPr wrap="square" rtlCol="0">
            <a:spAutoFit/>
          </a:bodyPr>
          <a:lstStyle/>
          <a:p>
            <a:r>
              <a:rPr lang="en-US" sz="1100" b="1" dirty="0">
                <a:solidFill>
                  <a:schemeClr val="tx2"/>
                </a:solidFill>
              </a:rPr>
              <a:t>Employee Self-Service</a:t>
            </a:r>
            <a:endParaRPr lang="en-ZA" sz="1100" b="1" dirty="0">
              <a:solidFill>
                <a:schemeClr val="tx2"/>
              </a:solidFill>
            </a:endParaRPr>
          </a:p>
        </p:txBody>
      </p:sp>
      <p:sp>
        <p:nvSpPr>
          <p:cNvPr id="9" name="TextBox 8">
            <a:extLst>
              <a:ext uri="{FF2B5EF4-FFF2-40B4-BE49-F238E27FC236}">
                <a16:creationId xmlns:a16="http://schemas.microsoft.com/office/drawing/2014/main" id="{F3D6517E-27DF-A739-6DE1-65A9159A04C0}"/>
              </a:ext>
            </a:extLst>
          </p:cNvPr>
          <p:cNvSpPr txBox="1"/>
          <p:nvPr/>
        </p:nvSpPr>
        <p:spPr>
          <a:xfrm>
            <a:off x="1201994" y="1821426"/>
            <a:ext cx="2735825" cy="3046988"/>
          </a:xfrm>
          <a:prstGeom prst="rect">
            <a:avLst/>
          </a:prstGeom>
          <a:noFill/>
          <a:ln>
            <a:noFill/>
          </a:ln>
        </p:spPr>
        <p:txBody>
          <a:bodyPr wrap="square" rtlCol="0">
            <a:spAutoFit/>
          </a:bodyPr>
          <a:lstStyle/>
          <a:p>
            <a:pPr marL="285750" indent="-285750">
              <a:buFont typeface="Wingdings" panose="05000000000000000000" pitchFamily="2" charset="2"/>
              <a:buChar char="§"/>
            </a:pPr>
            <a:r>
              <a:rPr lang="en-ZA" sz="1200" dirty="0">
                <a:latin typeface="Aptos" panose="020B0004020202020204" pitchFamily="34" charset="0"/>
              </a:rPr>
              <a:t>View and Update Biographical, qualifications, information, etc </a:t>
            </a:r>
          </a:p>
          <a:p>
            <a:endParaRPr lang="en-ZA" sz="1200" dirty="0">
              <a:latin typeface="Aptos" panose="020B0004020202020204" pitchFamily="34" charset="0"/>
            </a:endParaRPr>
          </a:p>
          <a:p>
            <a:pPr marL="285750" indent="-285750">
              <a:buFont typeface="Wingdings" panose="05000000000000000000" pitchFamily="2" charset="2"/>
              <a:buChar char="§"/>
            </a:pPr>
            <a:r>
              <a:rPr lang="en-ZA" sz="1200" dirty="0">
                <a:latin typeface="Aptos" panose="020B0004020202020204" pitchFamily="34" charset="0"/>
              </a:rPr>
              <a:t>Streamlined workflows on the iEnabler</a:t>
            </a:r>
          </a:p>
          <a:p>
            <a:pPr marL="285750" indent="-285750">
              <a:buFont typeface="Wingdings" panose="05000000000000000000" pitchFamily="2" charset="2"/>
              <a:buChar char="§"/>
            </a:pPr>
            <a:endParaRPr lang="en-ZA" sz="1200" dirty="0">
              <a:latin typeface="Aptos" panose="020B0004020202020204" pitchFamily="34" charset="0"/>
            </a:endParaRPr>
          </a:p>
          <a:p>
            <a:pPr marL="285750" indent="-285750">
              <a:buFont typeface="Wingdings" panose="05000000000000000000" pitchFamily="2" charset="2"/>
              <a:buChar char="§"/>
            </a:pPr>
            <a:r>
              <a:rPr lang="en-ZA" sz="1200" dirty="0">
                <a:latin typeface="Aptos" panose="020B0004020202020204" pitchFamily="34" charset="0"/>
              </a:rPr>
              <a:t>Access to Personal Confidential Information, Payslips, Tax Certificates and Letters  </a:t>
            </a:r>
          </a:p>
          <a:p>
            <a:pPr marL="285750" indent="-285750">
              <a:buFont typeface="Wingdings" panose="05000000000000000000" pitchFamily="2" charset="2"/>
              <a:buChar char="§"/>
            </a:pPr>
            <a:endParaRPr lang="en-ZA" sz="1200" dirty="0">
              <a:latin typeface="Aptos" panose="020B0004020202020204" pitchFamily="34" charset="0"/>
            </a:endParaRPr>
          </a:p>
          <a:p>
            <a:pPr marL="285750" indent="-285750">
              <a:buFont typeface="Wingdings" panose="05000000000000000000" pitchFamily="2" charset="2"/>
              <a:buChar char="§"/>
            </a:pPr>
            <a:r>
              <a:rPr lang="en-ZA" sz="1200" dirty="0">
                <a:latin typeface="Aptos" panose="020B0004020202020204" pitchFamily="34" charset="0"/>
              </a:rPr>
              <a:t>Enable access to JD </a:t>
            </a:r>
          </a:p>
          <a:p>
            <a:pPr marL="285750" indent="-285750">
              <a:buFont typeface="Wingdings" panose="05000000000000000000" pitchFamily="2" charset="2"/>
              <a:buChar char="§"/>
            </a:pPr>
            <a:endParaRPr lang="en-ZA" sz="1200" dirty="0">
              <a:latin typeface="Aptos" panose="020B0004020202020204" pitchFamily="34" charset="0"/>
            </a:endParaRPr>
          </a:p>
          <a:p>
            <a:pPr marL="285750" indent="-285750">
              <a:buFont typeface="Wingdings" panose="05000000000000000000" pitchFamily="2" charset="2"/>
              <a:buChar char="§"/>
            </a:pPr>
            <a:r>
              <a:rPr lang="en-ZA" sz="1200" dirty="0">
                <a:latin typeface="Aptos" panose="020B0004020202020204" pitchFamily="34" charset="0"/>
              </a:rPr>
              <a:t>Track workflow process statuses</a:t>
            </a:r>
          </a:p>
          <a:p>
            <a:endParaRPr lang="en-ZA" sz="1200" dirty="0">
              <a:latin typeface="Aptos" panose="020B0004020202020204" pitchFamily="34" charset="0"/>
            </a:endParaRPr>
          </a:p>
          <a:p>
            <a:endParaRPr lang="en-ZA" sz="1200" dirty="0">
              <a:latin typeface="Aptos" panose="020B0004020202020204" pitchFamily="34" charset="0"/>
            </a:endParaRPr>
          </a:p>
          <a:p>
            <a:endParaRPr lang="en-ZA" sz="1200" dirty="0"/>
          </a:p>
        </p:txBody>
      </p:sp>
      <p:sp>
        <p:nvSpPr>
          <p:cNvPr id="10" name="TextBox 9">
            <a:extLst>
              <a:ext uri="{FF2B5EF4-FFF2-40B4-BE49-F238E27FC236}">
                <a16:creationId xmlns:a16="http://schemas.microsoft.com/office/drawing/2014/main" id="{87EC7980-9C6D-D939-41D3-1F7B01229CE3}"/>
              </a:ext>
            </a:extLst>
          </p:cNvPr>
          <p:cNvSpPr txBox="1"/>
          <p:nvPr/>
        </p:nvSpPr>
        <p:spPr>
          <a:xfrm>
            <a:off x="5326536" y="1892050"/>
            <a:ext cx="2735825" cy="2677656"/>
          </a:xfrm>
          <a:prstGeom prst="rect">
            <a:avLst/>
          </a:prstGeom>
          <a:noFill/>
          <a:ln>
            <a:noFill/>
          </a:ln>
        </p:spPr>
        <p:txBody>
          <a:bodyPr wrap="square" rtlCol="0">
            <a:spAutoFit/>
          </a:bodyPr>
          <a:lstStyle/>
          <a:p>
            <a:pPr marL="285750" indent="-285750">
              <a:buFont typeface="Wingdings" panose="05000000000000000000" pitchFamily="2" charset="2"/>
              <a:buChar char="§"/>
            </a:pPr>
            <a:r>
              <a:rPr lang="en-ZA" sz="1200" dirty="0">
                <a:latin typeface="Aptos" panose="020B0004020202020204" pitchFamily="34" charset="0"/>
              </a:rPr>
              <a:t>Boost morale among staff and improve engagement</a:t>
            </a:r>
          </a:p>
          <a:p>
            <a:endParaRPr lang="en-ZA" sz="1200" dirty="0">
              <a:latin typeface="Aptos" panose="020B0004020202020204" pitchFamily="34" charset="0"/>
            </a:endParaRPr>
          </a:p>
          <a:p>
            <a:pPr marL="285750" indent="-285750">
              <a:buFont typeface="Wingdings" panose="05000000000000000000" pitchFamily="2" charset="2"/>
              <a:buChar char="§"/>
            </a:pPr>
            <a:r>
              <a:rPr lang="en-ZA" sz="1200" dirty="0">
                <a:latin typeface="Aptos" panose="020B0004020202020204" pitchFamily="34" charset="0"/>
              </a:rPr>
              <a:t>Improved retention of critical staff </a:t>
            </a:r>
          </a:p>
          <a:p>
            <a:pPr marL="285750" indent="-285750">
              <a:buFont typeface="Wingdings" panose="05000000000000000000" pitchFamily="2" charset="2"/>
              <a:buChar char="§"/>
            </a:pPr>
            <a:endParaRPr lang="en-ZA" sz="1200" dirty="0">
              <a:latin typeface="Aptos" panose="020B0004020202020204" pitchFamily="34" charset="0"/>
            </a:endParaRPr>
          </a:p>
          <a:p>
            <a:pPr marL="285750" indent="-285750">
              <a:buFont typeface="Wingdings" panose="05000000000000000000" pitchFamily="2" charset="2"/>
              <a:buChar char="§"/>
            </a:pPr>
            <a:r>
              <a:rPr lang="en-ZA" sz="1200" dirty="0">
                <a:latin typeface="Aptos" panose="020B0004020202020204" pitchFamily="34" charset="0"/>
              </a:rPr>
              <a:t>Better experience for HR and Payroll administrators </a:t>
            </a:r>
          </a:p>
          <a:p>
            <a:pPr marL="285750" indent="-285750">
              <a:buFont typeface="Wingdings" panose="05000000000000000000" pitchFamily="2" charset="2"/>
              <a:buChar char="§"/>
            </a:pPr>
            <a:endParaRPr lang="en-ZA" sz="1200" dirty="0">
              <a:latin typeface="Aptos" panose="020B0004020202020204" pitchFamily="34" charset="0"/>
            </a:endParaRPr>
          </a:p>
          <a:p>
            <a:pPr marL="285750" indent="-285750">
              <a:buFont typeface="Wingdings" panose="05000000000000000000" pitchFamily="2" charset="2"/>
              <a:buChar char="§"/>
            </a:pPr>
            <a:r>
              <a:rPr lang="en-ZA" sz="1200" dirty="0">
                <a:latin typeface="Aptos" panose="020B0004020202020204" pitchFamily="34" charset="0"/>
              </a:rPr>
              <a:t>Efficient and allows staff to focus more on strategic initiatives</a:t>
            </a:r>
          </a:p>
          <a:p>
            <a:endParaRPr lang="en-ZA" sz="1200" dirty="0">
              <a:latin typeface="Aptos" panose="020B0004020202020204" pitchFamily="34" charset="0"/>
            </a:endParaRPr>
          </a:p>
          <a:p>
            <a:endParaRPr lang="en-ZA" sz="1200" dirty="0">
              <a:latin typeface="Aptos" panose="020B0004020202020204" pitchFamily="34" charset="0"/>
            </a:endParaRPr>
          </a:p>
          <a:p>
            <a:endParaRPr lang="en-ZA" sz="1200" dirty="0">
              <a:latin typeface="Aptos" panose="020B0004020202020204" pitchFamily="34" charset="0"/>
            </a:endParaRPr>
          </a:p>
          <a:p>
            <a:pPr marL="285750" indent="-285750">
              <a:buFont typeface="Wingdings" panose="05000000000000000000" pitchFamily="2" charset="2"/>
              <a:buChar char="§"/>
            </a:pPr>
            <a:endParaRPr lang="en-ZA" sz="1200" dirty="0"/>
          </a:p>
        </p:txBody>
      </p:sp>
      <p:sp>
        <p:nvSpPr>
          <p:cNvPr id="11" name="TextBox 10">
            <a:extLst>
              <a:ext uri="{FF2B5EF4-FFF2-40B4-BE49-F238E27FC236}">
                <a16:creationId xmlns:a16="http://schemas.microsoft.com/office/drawing/2014/main" id="{788EF48C-3FEB-C9BC-BD49-2E9075D109DF}"/>
              </a:ext>
            </a:extLst>
          </p:cNvPr>
          <p:cNvSpPr txBox="1"/>
          <p:nvPr/>
        </p:nvSpPr>
        <p:spPr>
          <a:xfrm>
            <a:off x="5880021" y="1449401"/>
            <a:ext cx="1752001" cy="261610"/>
          </a:xfrm>
          <a:prstGeom prst="rect">
            <a:avLst/>
          </a:prstGeom>
          <a:noFill/>
        </p:spPr>
        <p:txBody>
          <a:bodyPr wrap="square" rtlCol="0">
            <a:spAutoFit/>
          </a:bodyPr>
          <a:lstStyle/>
          <a:p>
            <a:pPr algn="ctr"/>
            <a:r>
              <a:rPr lang="en-US" sz="1100" b="1" dirty="0">
                <a:solidFill>
                  <a:schemeClr val="tx2"/>
                </a:solidFill>
              </a:rPr>
              <a:t>Outcomes</a:t>
            </a:r>
            <a:endParaRPr lang="en-ZA" sz="1100" b="1" dirty="0">
              <a:solidFill>
                <a:schemeClr val="tx2"/>
              </a:solidFill>
            </a:endParaRPr>
          </a:p>
        </p:txBody>
      </p:sp>
    </p:spTree>
    <p:extLst>
      <p:ext uri="{BB962C8B-B14F-4D97-AF65-F5344CB8AC3E}">
        <p14:creationId xmlns:p14="http://schemas.microsoft.com/office/powerpoint/2010/main" val="334621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8959A-EF30-6D02-9232-AC66BA7AC43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8D0D7AF-368D-B684-5C9A-4308BB623D45}"/>
              </a:ext>
            </a:extLst>
          </p:cNvPr>
          <p:cNvSpPr>
            <a:spLocks noGrp="1"/>
          </p:cNvSpPr>
          <p:nvPr>
            <p:ph type="title"/>
          </p:nvPr>
        </p:nvSpPr>
        <p:spPr>
          <a:xfrm>
            <a:off x="305593" y="371022"/>
            <a:ext cx="8600513" cy="471190"/>
          </a:xfrm>
        </p:spPr>
        <p:txBody>
          <a:bodyPr anchor="ctr">
            <a:noAutofit/>
          </a:bodyPr>
          <a:lstStyle/>
          <a:p>
            <a:pPr algn="ctr">
              <a:spcAft>
                <a:spcPts val="600"/>
              </a:spcAft>
            </a:pPr>
            <a:br>
              <a:rPr lang="en-US" sz="2000" dirty="0"/>
            </a:br>
            <a:r>
              <a:rPr lang="en-US" sz="2000" dirty="0"/>
              <a:t>Personal Maintenance</a:t>
            </a:r>
            <a:br>
              <a:rPr lang="en-US" sz="2000" dirty="0">
                <a:solidFill>
                  <a:srgbClr val="0070C0"/>
                </a:solidFill>
              </a:rPr>
            </a:br>
            <a:endParaRPr lang="en-ZA" sz="2000" dirty="0"/>
          </a:p>
        </p:txBody>
      </p:sp>
      <p:sp>
        <p:nvSpPr>
          <p:cNvPr id="4" name="Slide Number Placeholder 3" hidden="1">
            <a:extLst>
              <a:ext uri="{FF2B5EF4-FFF2-40B4-BE49-F238E27FC236}">
                <a16:creationId xmlns:a16="http://schemas.microsoft.com/office/drawing/2014/main" id="{AE532907-B98E-93E4-DE8A-AD871710EBA1}"/>
              </a:ext>
            </a:extLst>
          </p:cNvPr>
          <p:cNvSpPr>
            <a:spLocks noGrp="1"/>
          </p:cNvSpPr>
          <p:nvPr>
            <p:ph type="sldNum" sz="quarter" idx="4294967295"/>
          </p:nvPr>
        </p:nvSpPr>
        <p:spPr>
          <a:xfrm>
            <a:off x="4241295" y="4720499"/>
            <a:ext cx="661412" cy="152341"/>
          </a:xfrm>
          <a:prstGeom prst="rect">
            <a:avLst/>
          </a:prstGeom>
        </p:spPr>
        <p:txBody>
          <a:bodyPr/>
          <a:lstStyle/>
          <a:p>
            <a:pPr>
              <a:spcAft>
                <a:spcPts val="600"/>
              </a:spcAft>
            </a:pPr>
            <a:fld id="{FBE75EE5-75F9-E941-BD9E-6EBF5FAD6B5E}" type="slidenum">
              <a:rPr lang="en-US" smtClean="0"/>
              <a:pPr>
                <a:spcAft>
                  <a:spcPts val="600"/>
                </a:spcAft>
              </a:pPr>
              <a:t>14</a:t>
            </a:fld>
            <a:endParaRPr lang="en-US"/>
          </a:p>
        </p:txBody>
      </p:sp>
      <p:pic>
        <p:nvPicPr>
          <p:cNvPr id="8" name="Picture 7">
            <a:extLst>
              <a:ext uri="{FF2B5EF4-FFF2-40B4-BE49-F238E27FC236}">
                <a16:creationId xmlns:a16="http://schemas.microsoft.com/office/drawing/2014/main" id="{3CB0726F-9C03-8030-7DE3-FB85EA1B538A}"/>
              </a:ext>
            </a:extLst>
          </p:cNvPr>
          <p:cNvPicPr>
            <a:picLocks noChangeAspect="1"/>
          </p:cNvPicPr>
          <p:nvPr/>
        </p:nvPicPr>
        <p:blipFill>
          <a:blip r:embed="rId2"/>
          <a:stretch>
            <a:fillRect/>
          </a:stretch>
        </p:blipFill>
        <p:spPr>
          <a:xfrm>
            <a:off x="460921" y="921834"/>
            <a:ext cx="8349481" cy="3575824"/>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Tree>
    <p:extLst>
      <p:ext uri="{BB962C8B-B14F-4D97-AF65-F5344CB8AC3E}">
        <p14:creationId xmlns:p14="http://schemas.microsoft.com/office/powerpoint/2010/main" val="222224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30E80-9183-F134-ED0F-BF971B1AE78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2FD0F7C-4386-A348-F6DC-8340B57DEFF6}"/>
              </a:ext>
            </a:extLst>
          </p:cNvPr>
          <p:cNvSpPr>
            <a:spLocks noGrp="1"/>
          </p:cNvSpPr>
          <p:nvPr>
            <p:ph type="title"/>
          </p:nvPr>
        </p:nvSpPr>
        <p:spPr>
          <a:xfrm>
            <a:off x="305593" y="371022"/>
            <a:ext cx="8600513" cy="471190"/>
          </a:xfrm>
        </p:spPr>
        <p:txBody>
          <a:bodyPr anchor="ctr">
            <a:noAutofit/>
          </a:bodyPr>
          <a:lstStyle/>
          <a:p>
            <a:pPr algn="ctr">
              <a:spcAft>
                <a:spcPts val="600"/>
              </a:spcAft>
            </a:pPr>
            <a:r>
              <a:rPr lang="en-US" sz="2000" dirty="0"/>
              <a:t>iEnabler Leave</a:t>
            </a:r>
            <a:endParaRPr lang="en-ZA" sz="2000" dirty="0"/>
          </a:p>
        </p:txBody>
      </p:sp>
      <p:sp>
        <p:nvSpPr>
          <p:cNvPr id="4" name="Slide Number Placeholder 3" hidden="1">
            <a:extLst>
              <a:ext uri="{FF2B5EF4-FFF2-40B4-BE49-F238E27FC236}">
                <a16:creationId xmlns:a16="http://schemas.microsoft.com/office/drawing/2014/main" id="{BDBD25DC-7DE7-628D-E617-391B40018C34}"/>
              </a:ext>
            </a:extLst>
          </p:cNvPr>
          <p:cNvSpPr>
            <a:spLocks noGrp="1"/>
          </p:cNvSpPr>
          <p:nvPr>
            <p:ph type="sldNum" sz="quarter" idx="4294967295"/>
          </p:nvPr>
        </p:nvSpPr>
        <p:spPr>
          <a:xfrm>
            <a:off x="4241295" y="4720499"/>
            <a:ext cx="661412" cy="152341"/>
          </a:xfrm>
          <a:prstGeom prst="rect">
            <a:avLst/>
          </a:prstGeom>
        </p:spPr>
        <p:txBody>
          <a:bodyPr/>
          <a:lstStyle/>
          <a:p>
            <a:pPr>
              <a:spcAft>
                <a:spcPts val="600"/>
              </a:spcAft>
            </a:pPr>
            <a:fld id="{FBE75EE5-75F9-E941-BD9E-6EBF5FAD6B5E}" type="slidenum">
              <a:rPr lang="en-US" smtClean="0"/>
              <a:pPr>
                <a:spcAft>
                  <a:spcPts val="600"/>
                </a:spcAft>
              </a:pPr>
              <a:t>15</a:t>
            </a:fld>
            <a:endParaRPr lang="en-US"/>
          </a:p>
        </p:txBody>
      </p:sp>
      <p:pic>
        <p:nvPicPr>
          <p:cNvPr id="5" name="Picture 4">
            <a:extLst>
              <a:ext uri="{FF2B5EF4-FFF2-40B4-BE49-F238E27FC236}">
                <a16:creationId xmlns:a16="http://schemas.microsoft.com/office/drawing/2014/main" id="{42DDFD69-49F2-A38F-6EF2-14072CA9E7E4}"/>
              </a:ext>
            </a:extLst>
          </p:cNvPr>
          <p:cNvPicPr>
            <a:picLocks noChangeAspect="1"/>
          </p:cNvPicPr>
          <p:nvPr/>
        </p:nvPicPr>
        <p:blipFill>
          <a:blip r:embed="rId2"/>
          <a:stretch>
            <a:fillRect/>
          </a:stretch>
        </p:blipFill>
        <p:spPr>
          <a:xfrm>
            <a:off x="550127" y="868313"/>
            <a:ext cx="8073483" cy="3540136"/>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Tree>
    <p:extLst>
      <p:ext uri="{BB962C8B-B14F-4D97-AF65-F5344CB8AC3E}">
        <p14:creationId xmlns:p14="http://schemas.microsoft.com/office/powerpoint/2010/main" val="14375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FF455-FD13-3C02-566D-593D1F59533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EB4D763-4E66-7C53-39B7-EA3BF1DAC3D8}"/>
              </a:ext>
            </a:extLst>
          </p:cNvPr>
          <p:cNvSpPr>
            <a:spLocks noGrp="1"/>
          </p:cNvSpPr>
          <p:nvPr>
            <p:ph type="title"/>
          </p:nvPr>
        </p:nvSpPr>
        <p:spPr>
          <a:xfrm>
            <a:off x="172412" y="916211"/>
            <a:ext cx="6884011" cy="471190"/>
          </a:xfrm>
        </p:spPr>
        <p:txBody>
          <a:bodyPr anchor="ctr">
            <a:noAutofit/>
          </a:bodyPr>
          <a:lstStyle/>
          <a:p>
            <a:pPr algn="ctr">
              <a:spcAft>
                <a:spcPts val="600"/>
              </a:spcAft>
            </a:pPr>
            <a:br>
              <a:rPr lang="en-US" sz="2400" dirty="0"/>
            </a:br>
            <a:r>
              <a:rPr lang="en-US" sz="2400" dirty="0"/>
              <a:t>Focus Area 3: Informed data-driven decision making</a:t>
            </a:r>
            <a:br>
              <a:rPr lang="en-US" sz="2400" dirty="0">
                <a:solidFill>
                  <a:srgbClr val="0070C0"/>
                </a:solidFill>
              </a:rPr>
            </a:br>
            <a:endParaRPr lang="en-ZA" sz="2400" dirty="0"/>
          </a:p>
        </p:txBody>
      </p:sp>
      <p:sp>
        <p:nvSpPr>
          <p:cNvPr id="4" name="Slide Number Placeholder 3" hidden="1">
            <a:extLst>
              <a:ext uri="{FF2B5EF4-FFF2-40B4-BE49-F238E27FC236}">
                <a16:creationId xmlns:a16="http://schemas.microsoft.com/office/drawing/2014/main" id="{A68FE6A5-478B-4BA6-C199-5863221953FE}"/>
              </a:ext>
            </a:extLst>
          </p:cNvPr>
          <p:cNvSpPr>
            <a:spLocks noGrp="1"/>
          </p:cNvSpPr>
          <p:nvPr>
            <p:ph type="sldNum" sz="quarter" idx="4294967295"/>
          </p:nvPr>
        </p:nvSpPr>
        <p:spPr>
          <a:xfrm>
            <a:off x="4241295" y="4720499"/>
            <a:ext cx="661412" cy="152341"/>
          </a:xfrm>
          <a:prstGeom prst="rect">
            <a:avLst/>
          </a:prstGeom>
        </p:spPr>
        <p:txBody>
          <a:bodyPr/>
          <a:lstStyle/>
          <a:p>
            <a:pPr>
              <a:spcAft>
                <a:spcPts val="600"/>
              </a:spcAft>
            </a:pPr>
            <a:fld id="{FBE75EE5-75F9-E941-BD9E-6EBF5FAD6B5E}" type="slidenum">
              <a:rPr lang="en-US" smtClean="0"/>
              <a:pPr>
                <a:spcAft>
                  <a:spcPts val="600"/>
                </a:spcAft>
              </a:pPr>
              <a:t>16</a:t>
            </a:fld>
            <a:endParaRPr lang="en-US"/>
          </a:p>
        </p:txBody>
      </p:sp>
      <p:sp>
        <p:nvSpPr>
          <p:cNvPr id="3" name="Content Placeholder 2">
            <a:extLst>
              <a:ext uri="{FF2B5EF4-FFF2-40B4-BE49-F238E27FC236}">
                <a16:creationId xmlns:a16="http://schemas.microsoft.com/office/drawing/2014/main" id="{342312B2-D856-AC48-E04D-2C49AF1262F2}"/>
              </a:ext>
            </a:extLst>
          </p:cNvPr>
          <p:cNvSpPr txBox="1">
            <a:spLocks/>
          </p:cNvSpPr>
          <p:nvPr/>
        </p:nvSpPr>
        <p:spPr>
          <a:xfrm>
            <a:off x="474100" y="1201592"/>
            <a:ext cx="8432006" cy="3673266"/>
          </a:xfrm>
          <a:prstGeom prst="rect">
            <a:avLst/>
          </a:prstGeom>
        </p:spPr>
        <p:txBody>
          <a:bodyPr/>
          <a:lst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endParaRPr lang="en-ZA" b="1" dirty="0">
              <a:latin typeface="Aptos" panose="020B0004020202020204" pitchFamily="34" charset="0"/>
            </a:endParaRPr>
          </a:p>
          <a:p>
            <a:r>
              <a:rPr lang="en-ZA" b="1" dirty="0">
                <a:latin typeface="Aptos" panose="020B0004020202020204" pitchFamily="34" charset="0"/>
              </a:rPr>
              <a:t>Capabilities:</a:t>
            </a:r>
          </a:p>
          <a:p>
            <a:endParaRPr lang="en-ZA" b="1" dirty="0">
              <a:latin typeface="Aptos" panose="020B0004020202020204" pitchFamily="34" charset="0"/>
            </a:endParaRPr>
          </a:p>
          <a:p>
            <a:pPr marL="171450" indent="-171450">
              <a:buFont typeface="Courier New" panose="02070309020205020404" pitchFamily="49" charset="0"/>
              <a:buChar char="o"/>
            </a:pPr>
            <a:r>
              <a:rPr lang="en-ZA" dirty="0">
                <a:latin typeface="Aptos" panose="020B0004020202020204" pitchFamily="34" charset="0"/>
              </a:rPr>
              <a:t>Headcounts, compensation, and labour cost forecasting  for operational costs</a:t>
            </a:r>
          </a:p>
          <a:p>
            <a:pPr marL="171450" indent="-171450">
              <a:buFont typeface="Courier New" panose="02070309020205020404" pitchFamily="49" charset="0"/>
              <a:buChar char="o"/>
            </a:pPr>
            <a:r>
              <a:rPr lang="en-ZA" dirty="0">
                <a:latin typeface="Aptos" panose="020B0004020202020204" pitchFamily="34" charset="0"/>
              </a:rPr>
              <a:t>Workforce organisational readiness</a:t>
            </a:r>
          </a:p>
          <a:p>
            <a:pPr marL="171450" indent="-171450">
              <a:buFont typeface="Courier New" panose="02070309020205020404" pitchFamily="49" charset="0"/>
              <a:buChar char="o"/>
            </a:pPr>
            <a:r>
              <a:rPr lang="en-ZA" dirty="0">
                <a:latin typeface="Aptos" panose="020B0004020202020204" pitchFamily="34" charset="0"/>
              </a:rPr>
              <a:t>Operational alignment, recruiting, onboarding, and PMS</a:t>
            </a:r>
          </a:p>
          <a:p>
            <a:pPr marL="171450" indent="-171450">
              <a:buFont typeface="Courier New" panose="02070309020205020404" pitchFamily="49" charset="0"/>
              <a:buChar char="o"/>
            </a:pPr>
            <a:r>
              <a:rPr lang="en-ZA" dirty="0">
                <a:latin typeface="Aptos" panose="020B0004020202020204" pitchFamily="34" charset="0"/>
              </a:rPr>
              <a:t> Measurements and Key Performance Areas</a:t>
            </a:r>
          </a:p>
          <a:p>
            <a:pPr marL="171450" indent="-171450">
              <a:buFont typeface="Courier New" panose="02070309020205020404" pitchFamily="49" charset="0"/>
              <a:buChar char="o"/>
            </a:pPr>
            <a:r>
              <a:rPr lang="en-ZA" dirty="0">
                <a:latin typeface="Aptos" panose="020B0004020202020204" pitchFamily="34" charset="0"/>
              </a:rPr>
              <a:t> Leverage analytical capabilities through Jaspersoft</a:t>
            </a:r>
          </a:p>
          <a:p>
            <a:endParaRPr lang="en-ZA" dirty="0">
              <a:latin typeface="Aptos" panose="020B0004020202020204" pitchFamily="34" charset="0"/>
            </a:endParaRPr>
          </a:p>
          <a:p>
            <a:endParaRPr lang="en-ZA" dirty="0">
              <a:latin typeface="Aptos" panose="020B0004020202020204" pitchFamily="34" charset="0"/>
            </a:endParaRPr>
          </a:p>
          <a:p>
            <a:r>
              <a:rPr lang="en-ZA" b="1" dirty="0">
                <a:latin typeface="Aptos" panose="020B0004020202020204" pitchFamily="34" charset="0"/>
              </a:rPr>
              <a:t>Outcome:</a:t>
            </a:r>
          </a:p>
          <a:p>
            <a:endParaRPr lang="en-ZA" b="1" dirty="0">
              <a:latin typeface="Aptos" panose="020B0004020202020204" pitchFamily="34" charset="0"/>
            </a:endParaRPr>
          </a:p>
          <a:p>
            <a:pPr marL="171450" indent="-171450">
              <a:buFont typeface="Courier New" panose="02070309020205020404" pitchFamily="49" charset="0"/>
              <a:buChar char="o"/>
            </a:pPr>
            <a:r>
              <a:rPr lang="en-ZA" dirty="0">
                <a:latin typeface="Aptos" panose="020B0004020202020204" pitchFamily="34" charset="0"/>
              </a:rPr>
              <a:t>Compensation planning efficiency </a:t>
            </a:r>
          </a:p>
          <a:p>
            <a:pPr marL="171450" indent="-171450">
              <a:buFont typeface="Courier New" panose="02070309020205020404" pitchFamily="49" charset="0"/>
              <a:buChar char="o"/>
            </a:pPr>
            <a:r>
              <a:rPr lang="en-ZA" dirty="0">
                <a:latin typeface="Aptos" panose="020B0004020202020204" pitchFamily="34" charset="0"/>
              </a:rPr>
              <a:t>Enhanced recruiting effectiveness</a:t>
            </a:r>
          </a:p>
          <a:p>
            <a:pPr marL="171450" indent="-171450">
              <a:buFont typeface="Courier New" panose="02070309020205020404" pitchFamily="49" charset="0"/>
              <a:buChar char="o"/>
            </a:pPr>
            <a:r>
              <a:rPr lang="en-ZA" dirty="0">
                <a:latin typeface="Aptos" panose="020B0004020202020204" pitchFamily="34" charset="0"/>
              </a:rPr>
              <a:t>Better workforce planning</a:t>
            </a:r>
          </a:p>
          <a:p>
            <a:pPr marL="171450" indent="-171450">
              <a:buFont typeface="Courier New" panose="02070309020205020404" pitchFamily="49" charset="0"/>
              <a:buChar char="o"/>
            </a:pPr>
            <a:r>
              <a:rPr lang="en-ZA" dirty="0">
                <a:latin typeface="Aptos" panose="020B0004020202020204" pitchFamily="34" charset="0"/>
              </a:rPr>
              <a:t>Monitoring representation for diversity, equity and inclusion</a:t>
            </a:r>
          </a:p>
          <a:p>
            <a:r>
              <a:rPr lang="en-ZA" b="1" dirty="0">
                <a:latin typeface="Aptos" panose="020B0004020202020204" pitchFamily="34" charset="0"/>
              </a:rPr>
              <a:t>	</a:t>
            </a:r>
          </a:p>
          <a:p>
            <a:r>
              <a:rPr lang="en-ZA" b="1" dirty="0">
                <a:latin typeface="Aptos" panose="020B0004020202020204" pitchFamily="34" charset="0"/>
              </a:rPr>
              <a:t> </a:t>
            </a:r>
          </a:p>
          <a:p>
            <a:endParaRPr lang="en-ZA" dirty="0">
              <a:latin typeface="Aptos" panose="020B0004020202020204" pitchFamily="34" charset="0"/>
            </a:endParaRPr>
          </a:p>
          <a:p>
            <a:pPr marL="171450" indent="-171450">
              <a:buFont typeface="Arial" panose="020B0604020202020204" pitchFamily="34" charset="0"/>
              <a:buChar char="•"/>
            </a:pPr>
            <a:endParaRPr lang="en-ZA" dirty="0">
              <a:latin typeface="Aptos" panose="020B0004020202020204" pitchFamily="34" charset="0"/>
            </a:endParaRPr>
          </a:p>
          <a:p>
            <a:endParaRPr lang="en-ZA" b="1" dirty="0">
              <a:latin typeface="Aptos" panose="020B0004020202020204" pitchFamily="34" charset="0"/>
            </a:endParaRPr>
          </a:p>
          <a:p>
            <a:endParaRPr lang="en-ZA" b="1" dirty="0">
              <a:latin typeface="Aptos" panose="020B0004020202020204" pitchFamily="34" charset="0"/>
            </a:endParaRPr>
          </a:p>
          <a:p>
            <a:pPr marL="342900">
              <a:buFont typeface="Wingdings" panose="05000000000000000000" pitchFamily="2" charset="2"/>
              <a:buChar char="Ø"/>
            </a:pPr>
            <a:endParaRPr lang="en-ZA" dirty="0">
              <a:latin typeface="Aptos" panose="020B0004020202020204" pitchFamily="34" charset="0"/>
            </a:endParaRPr>
          </a:p>
          <a:p>
            <a:endParaRPr lang="en-ZA" dirty="0">
              <a:latin typeface="Aptos" panose="020B0004020202020204" pitchFamily="34" charset="0"/>
              <a:ea typeface="Calibri" panose="020F0502020204030204" pitchFamily="34" charset="0"/>
              <a:cs typeface="Times New Roman" panose="02020603050405020304" pitchFamily="18" charset="0"/>
            </a:endParaRPr>
          </a:p>
          <a:p>
            <a:endParaRPr lang="en-ZA" dirty="0">
              <a:latin typeface="Aptos" panose="020B0004020202020204" pitchFamily="34" charset="0"/>
            </a:endParaRPr>
          </a:p>
        </p:txBody>
      </p:sp>
      <p:grpSp>
        <p:nvGrpSpPr>
          <p:cNvPr id="5" name="그룹 76">
            <a:extLst>
              <a:ext uri="{FF2B5EF4-FFF2-40B4-BE49-F238E27FC236}">
                <a16:creationId xmlns:a16="http://schemas.microsoft.com/office/drawing/2014/main" id="{66AFB24D-CE07-9D44-F0BE-D2AA2F9D6FA9}"/>
              </a:ext>
            </a:extLst>
          </p:cNvPr>
          <p:cNvGrpSpPr/>
          <p:nvPr/>
        </p:nvGrpSpPr>
        <p:grpSpPr>
          <a:xfrm>
            <a:off x="5206612" y="2090974"/>
            <a:ext cx="3234877" cy="2303376"/>
            <a:chOff x="2695954" y="2499654"/>
            <a:chExt cx="6800092" cy="4359751"/>
          </a:xfrm>
        </p:grpSpPr>
        <p:sp>
          <p:nvSpPr>
            <p:cNvPr id="6" name="자유형: 도형 77">
              <a:extLst>
                <a:ext uri="{FF2B5EF4-FFF2-40B4-BE49-F238E27FC236}">
                  <a16:creationId xmlns:a16="http://schemas.microsoft.com/office/drawing/2014/main" id="{2FC841F2-1AC1-8280-914C-C58AE27851C3}"/>
                </a:ext>
              </a:extLst>
            </p:cNvPr>
            <p:cNvSpPr/>
            <p:nvPr/>
          </p:nvSpPr>
          <p:spPr>
            <a:xfrm>
              <a:off x="3018586" y="2499654"/>
              <a:ext cx="6154910" cy="3904758"/>
            </a:xfrm>
            <a:custGeom>
              <a:avLst/>
              <a:gdLst>
                <a:gd name="connsiteX0" fmla="*/ 5800181 w 6154910"/>
                <a:gd name="connsiteY0" fmla="*/ 3904758 h 3904758"/>
                <a:gd name="connsiteX1" fmla="*/ 354730 w 6154910"/>
                <a:gd name="connsiteY1" fmla="*/ 3904758 h 3904758"/>
                <a:gd name="connsiteX2" fmla="*/ 0 w 6154910"/>
                <a:gd name="connsiteY2" fmla="*/ 3550028 h 3904758"/>
                <a:gd name="connsiteX3" fmla="*/ 0 w 6154910"/>
                <a:gd name="connsiteY3" fmla="*/ 354730 h 3904758"/>
                <a:gd name="connsiteX4" fmla="*/ 354730 w 6154910"/>
                <a:gd name="connsiteY4" fmla="*/ 0 h 3904758"/>
                <a:gd name="connsiteX5" fmla="*/ 5800181 w 6154910"/>
                <a:gd name="connsiteY5" fmla="*/ 0 h 3904758"/>
                <a:gd name="connsiteX6" fmla="*/ 6154911 w 6154910"/>
                <a:gd name="connsiteY6" fmla="*/ 354730 h 3904758"/>
                <a:gd name="connsiteX7" fmla="*/ 6154911 w 6154910"/>
                <a:gd name="connsiteY7" fmla="*/ 3550028 h 3904758"/>
                <a:gd name="connsiteX8" fmla="*/ 5800181 w 6154910"/>
                <a:gd name="connsiteY8" fmla="*/ 3904758 h 390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4910" h="3904758">
                  <a:moveTo>
                    <a:pt x="5800181" y="3904758"/>
                  </a:moveTo>
                  <a:lnTo>
                    <a:pt x="354730" y="3904758"/>
                  </a:lnTo>
                  <a:cubicBezTo>
                    <a:pt x="158834" y="3904758"/>
                    <a:pt x="0" y="3745924"/>
                    <a:pt x="0" y="3550028"/>
                  </a:cubicBezTo>
                  <a:lnTo>
                    <a:pt x="0" y="354730"/>
                  </a:lnTo>
                  <a:cubicBezTo>
                    <a:pt x="0" y="158834"/>
                    <a:pt x="158834" y="0"/>
                    <a:pt x="354730" y="0"/>
                  </a:cubicBezTo>
                  <a:lnTo>
                    <a:pt x="5800181" y="0"/>
                  </a:lnTo>
                  <a:cubicBezTo>
                    <a:pt x="5996076" y="0"/>
                    <a:pt x="6154911" y="158834"/>
                    <a:pt x="6154911" y="354730"/>
                  </a:cubicBezTo>
                  <a:lnTo>
                    <a:pt x="6154911" y="3550028"/>
                  </a:lnTo>
                  <a:cubicBezTo>
                    <a:pt x="6154828" y="3745924"/>
                    <a:pt x="5995994" y="3904758"/>
                    <a:pt x="5800181" y="3904758"/>
                  </a:cubicBezTo>
                  <a:close/>
                </a:path>
              </a:pathLst>
            </a:custGeom>
            <a:solidFill>
              <a:srgbClr val="222B32"/>
            </a:solidFill>
            <a:ln w="8262" cap="flat">
              <a:noFill/>
              <a:prstDash val="solid"/>
              <a:miter/>
            </a:ln>
          </p:spPr>
          <p:txBody>
            <a:bodyPr rtlCol="0" anchor="ctr"/>
            <a:lstStyle/>
            <a:p>
              <a:endParaRPr lang="ko-KR" altLang="en-US"/>
            </a:p>
          </p:txBody>
        </p:sp>
        <p:sp>
          <p:nvSpPr>
            <p:cNvPr id="7" name="자유형: 도형 78">
              <a:extLst>
                <a:ext uri="{FF2B5EF4-FFF2-40B4-BE49-F238E27FC236}">
                  <a16:creationId xmlns:a16="http://schemas.microsoft.com/office/drawing/2014/main" id="{4B6D4402-ACFF-03B1-2C0B-43A7CA6897CA}"/>
                </a:ext>
              </a:extLst>
            </p:cNvPr>
            <p:cNvSpPr/>
            <p:nvPr/>
          </p:nvSpPr>
          <p:spPr>
            <a:xfrm>
              <a:off x="3225401" y="2706552"/>
              <a:ext cx="5749469" cy="3491044"/>
            </a:xfrm>
            <a:custGeom>
              <a:avLst/>
              <a:gdLst>
                <a:gd name="connsiteX0" fmla="*/ 5623312 w 5749469"/>
                <a:gd name="connsiteY0" fmla="*/ 3491045 h 3491044"/>
                <a:gd name="connsiteX1" fmla="*/ 126157 w 5749469"/>
                <a:gd name="connsiteY1" fmla="*/ 3491045 h 3491044"/>
                <a:gd name="connsiteX2" fmla="*/ 0 w 5749469"/>
                <a:gd name="connsiteY2" fmla="*/ 3364887 h 3491044"/>
                <a:gd name="connsiteX3" fmla="*/ 0 w 5749469"/>
                <a:gd name="connsiteY3" fmla="*/ 126157 h 3491044"/>
                <a:gd name="connsiteX4" fmla="*/ 126157 w 5749469"/>
                <a:gd name="connsiteY4" fmla="*/ 0 h 3491044"/>
                <a:gd name="connsiteX5" fmla="*/ 5623312 w 5749469"/>
                <a:gd name="connsiteY5" fmla="*/ 0 h 3491044"/>
                <a:gd name="connsiteX6" fmla="*/ 5749470 w 5749469"/>
                <a:gd name="connsiteY6" fmla="*/ 126157 h 3491044"/>
                <a:gd name="connsiteX7" fmla="*/ 5749470 w 5749469"/>
                <a:gd name="connsiteY7" fmla="*/ 3364887 h 3491044"/>
                <a:gd name="connsiteX8" fmla="*/ 5623312 w 5749469"/>
                <a:gd name="connsiteY8" fmla="*/ 3491045 h 349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9469" h="3491044">
                  <a:moveTo>
                    <a:pt x="5623312" y="3491045"/>
                  </a:moveTo>
                  <a:lnTo>
                    <a:pt x="126157" y="3491045"/>
                  </a:lnTo>
                  <a:cubicBezTo>
                    <a:pt x="56502" y="3491045"/>
                    <a:pt x="0" y="3434543"/>
                    <a:pt x="0" y="3364887"/>
                  </a:cubicBezTo>
                  <a:lnTo>
                    <a:pt x="0" y="126157"/>
                  </a:lnTo>
                  <a:cubicBezTo>
                    <a:pt x="0" y="56502"/>
                    <a:pt x="56502" y="0"/>
                    <a:pt x="126157" y="0"/>
                  </a:cubicBezTo>
                  <a:lnTo>
                    <a:pt x="5623312" y="0"/>
                  </a:lnTo>
                  <a:cubicBezTo>
                    <a:pt x="5692968" y="0"/>
                    <a:pt x="5749470" y="56502"/>
                    <a:pt x="5749470" y="126157"/>
                  </a:cubicBezTo>
                  <a:lnTo>
                    <a:pt x="5749470" y="3364887"/>
                  </a:lnTo>
                  <a:cubicBezTo>
                    <a:pt x="5749470" y="3434543"/>
                    <a:pt x="5692968" y="3491045"/>
                    <a:pt x="5623312" y="3491045"/>
                  </a:cubicBezTo>
                  <a:close/>
                </a:path>
              </a:pathLst>
            </a:custGeom>
            <a:solidFill>
              <a:schemeClr val="tx2">
                <a:lumMod val="40000"/>
                <a:lumOff val="60000"/>
              </a:schemeClr>
            </a:solidFill>
            <a:ln w="8262" cap="flat">
              <a:solidFill>
                <a:srgbClr val="4675E0"/>
              </a:solidFill>
              <a:prstDash val="solid"/>
              <a:miter/>
            </a:ln>
          </p:spPr>
          <p:txBody>
            <a:bodyPr rtlCol="0" anchor="ctr"/>
            <a:lstStyle/>
            <a:p>
              <a:endParaRPr lang="ko-KR" altLang="en-US" dirty="0"/>
            </a:p>
          </p:txBody>
        </p:sp>
        <p:sp>
          <p:nvSpPr>
            <p:cNvPr id="8" name="자유형: 도형 79">
              <a:extLst>
                <a:ext uri="{FF2B5EF4-FFF2-40B4-BE49-F238E27FC236}">
                  <a16:creationId xmlns:a16="http://schemas.microsoft.com/office/drawing/2014/main" id="{6DC23B5A-5EC2-76AC-D87D-F2FFE6ECD049}"/>
                </a:ext>
              </a:extLst>
            </p:cNvPr>
            <p:cNvSpPr/>
            <p:nvPr/>
          </p:nvSpPr>
          <p:spPr>
            <a:xfrm>
              <a:off x="2695954" y="6462320"/>
              <a:ext cx="6800092" cy="397085"/>
            </a:xfrm>
            <a:custGeom>
              <a:avLst/>
              <a:gdLst>
                <a:gd name="connsiteX0" fmla="*/ 6448506 w 6800092"/>
                <a:gd name="connsiteY0" fmla="*/ 397086 h 397085"/>
                <a:gd name="connsiteX1" fmla="*/ 351586 w 6800092"/>
                <a:gd name="connsiteY1" fmla="*/ 397086 h 397085"/>
                <a:gd name="connsiteX2" fmla="*/ 0 w 6800092"/>
                <a:gd name="connsiteY2" fmla="*/ 45499 h 397085"/>
                <a:gd name="connsiteX3" fmla="*/ 0 w 6800092"/>
                <a:gd name="connsiteY3" fmla="*/ 45499 h 397085"/>
                <a:gd name="connsiteX4" fmla="*/ 45499 w 6800092"/>
                <a:gd name="connsiteY4" fmla="*/ 0 h 397085"/>
                <a:gd name="connsiteX5" fmla="*/ 6754593 w 6800092"/>
                <a:gd name="connsiteY5" fmla="*/ 0 h 397085"/>
                <a:gd name="connsiteX6" fmla="*/ 6800092 w 6800092"/>
                <a:gd name="connsiteY6" fmla="*/ 45499 h 397085"/>
                <a:gd name="connsiteX7" fmla="*/ 6800092 w 6800092"/>
                <a:gd name="connsiteY7" fmla="*/ 45499 h 397085"/>
                <a:gd name="connsiteX8" fmla="*/ 6448506 w 6800092"/>
                <a:gd name="connsiteY8" fmla="*/ 397086 h 39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0092" h="397085">
                  <a:moveTo>
                    <a:pt x="6448506" y="397086"/>
                  </a:moveTo>
                  <a:lnTo>
                    <a:pt x="351586" y="397086"/>
                  </a:lnTo>
                  <a:cubicBezTo>
                    <a:pt x="157428" y="397086"/>
                    <a:pt x="0" y="239658"/>
                    <a:pt x="0" y="45499"/>
                  </a:cubicBezTo>
                  <a:lnTo>
                    <a:pt x="0" y="45499"/>
                  </a:lnTo>
                  <a:cubicBezTo>
                    <a:pt x="0" y="20351"/>
                    <a:pt x="20351" y="0"/>
                    <a:pt x="45499" y="0"/>
                  </a:cubicBezTo>
                  <a:lnTo>
                    <a:pt x="6754593" y="0"/>
                  </a:lnTo>
                  <a:cubicBezTo>
                    <a:pt x="6779741" y="0"/>
                    <a:pt x="6800092" y="20351"/>
                    <a:pt x="6800092" y="45499"/>
                  </a:cubicBezTo>
                  <a:lnTo>
                    <a:pt x="6800092" y="45499"/>
                  </a:lnTo>
                  <a:cubicBezTo>
                    <a:pt x="6800092" y="239658"/>
                    <a:pt x="6642664" y="397086"/>
                    <a:pt x="6448506" y="397086"/>
                  </a:cubicBezTo>
                  <a:close/>
                </a:path>
              </a:pathLst>
            </a:custGeom>
            <a:solidFill>
              <a:srgbClr val="222B32"/>
            </a:solidFill>
            <a:ln w="8262" cap="flat">
              <a:noFill/>
              <a:prstDash val="solid"/>
              <a:miter/>
            </a:ln>
          </p:spPr>
          <p:txBody>
            <a:bodyPr rtlCol="0" anchor="ctr"/>
            <a:lstStyle/>
            <a:p>
              <a:endParaRPr lang="ko-KR" altLang="en-US"/>
            </a:p>
          </p:txBody>
        </p:sp>
      </p:grpSp>
      <p:grpSp>
        <p:nvGrpSpPr>
          <p:cNvPr id="20" name="그룹 461">
            <a:extLst>
              <a:ext uri="{FF2B5EF4-FFF2-40B4-BE49-F238E27FC236}">
                <a16:creationId xmlns:a16="http://schemas.microsoft.com/office/drawing/2014/main" id="{09AF588C-A190-A76B-8425-B0AE168E4686}"/>
              </a:ext>
            </a:extLst>
          </p:cNvPr>
          <p:cNvGrpSpPr/>
          <p:nvPr/>
        </p:nvGrpSpPr>
        <p:grpSpPr>
          <a:xfrm>
            <a:off x="6101204" y="1156225"/>
            <a:ext cx="2678032" cy="1975948"/>
            <a:chOff x="8428556" y="1178307"/>
            <a:chExt cx="3780537" cy="3453588"/>
          </a:xfrm>
        </p:grpSpPr>
        <p:grpSp>
          <p:nvGrpSpPr>
            <p:cNvPr id="21" name="그룹 30">
              <a:extLst>
                <a:ext uri="{FF2B5EF4-FFF2-40B4-BE49-F238E27FC236}">
                  <a16:creationId xmlns:a16="http://schemas.microsoft.com/office/drawing/2014/main" id="{67A0F419-7B9C-7F7C-4DF2-2976140A4B92}"/>
                </a:ext>
              </a:extLst>
            </p:cNvPr>
            <p:cNvGrpSpPr/>
            <p:nvPr/>
          </p:nvGrpSpPr>
          <p:grpSpPr>
            <a:xfrm rot="5975737" flipH="1" flipV="1">
              <a:off x="10036247" y="1421001"/>
              <a:ext cx="2415540" cy="1930152"/>
              <a:chOff x="9415872" y="4574240"/>
              <a:chExt cx="3789406" cy="3027946"/>
            </a:xfrm>
          </p:grpSpPr>
          <p:sp>
            <p:nvSpPr>
              <p:cNvPr id="26" name="자유형: 도형 34">
                <a:extLst>
                  <a:ext uri="{FF2B5EF4-FFF2-40B4-BE49-F238E27FC236}">
                    <a16:creationId xmlns:a16="http://schemas.microsoft.com/office/drawing/2014/main" id="{FE3A7F7F-E10B-CF94-7338-25E26BF6BC85}"/>
                  </a:ext>
                </a:extLst>
              </p:cNvPr>
              <p:cNvSpPr/>
              <p:nvPr/>
            </p:nvSpPr>
            <p:spPr>
              <a:xfrm rot="1018244">
                <a:off x="9415872" y="4574240"/>
                <a:ext cx="1958939" cy="1440413"/>
              </a:xfrm>
              <a:custGeom>
                <a:avLst/>
                <a:gdLst>
                  <a:gd name="connsiteX0" fmla="*/ 3036847 w 3036846"/>
                  <a:gd name="connsiteY0" fmla="*/ 1161150 h 2233002"/>
                  <a:gd name="connsiteX1" fmla="*/ 2799007 w 3036846"/>
                  <a:gd name="connsiteY1" fmla="*/ 997606 h 2233002"/>
                  <a:gd name="connsiteX2" fmla="*/ 1575997 w 3036846"/>
                  <a:gd name="connsiteY2" fmla="*/ 257894 h 2233002"/>
                  <a:gd name="connsiteX3" fmla="*/ 856384 w 3036846"/>
                  <a:gd name="connsiteY3" fmla="*/ 17102 h 2233002"/>
                  <a:gd name="connsiteX4" fmla="*/ 665026 w 3036846"/>
                  <a:gd name="connsiteY4" fmla="*/ 719 h 2233002"/>
                  <a:gd name="connsiteX5" fmla="*/ 338224 w 3036846"/>
                  <a:gd name="connsiteY5" fmla="*/ 86158 h 2233002"/>
                  <a:gd name="connsiteX6" fmla="*/ 146962 w 3036846"/>
                  <a:gd name="connsiteY6" fmla="*/ 242559 h 2233002"/>
                  <a:gd name="connsiteX7" fmla="*/ 4468 w 3036846"/>
                  <a:gd name="connsiteY7" fmla="*/ 715189 h 2233002"/>
                  <a:gd name="connsiteX8" fmla="*/ 25899 w 3036846"/>
                  <a:gd name="connsiteY8" fmla="*/ 1127717 h 2233002"/>
                  <a:gd name="connsiteX9" fmla="*/ 96765 w 3036846"/>
                  <a:gd name="connsiteY9" fmla="*/ 1256971 h 2233002"/>
                  <a:gd name="connsiteX10" fmla="*/ 281359 w 3036846"/>
                  <a:gd name="connsiteY10" fmla="*/ 1275164 h 2233002"/>
                  <a:gd name="connsiteX11" fmla="*/ 433188 w 3036846"/>
                  <a:gd name="connsiteY11" fmla="*/ 1114668 h 2233002"/>
                  <a:gd name="connsiteX12" fmla="*/ 457000 w 3036846"/>
                  <a:gd name="connsiteY12" fmla="*/ 1015798 h 2233002"/>
                  <a:gd name="connsiteX13" fmla="*/ 602352 w 3036846"/>
                  <a:gd name="connsiteY13" fmla="*/ 1105524 h 2233002"/>
                  <a:gd name="connsiteX14" fmla="*/ 786280 w 3036846"/>
                  <a:gd name="connsiteY14" fmla="*/ 1733888 h 2233002"/>
                  <a:gd name="connsiteX15" fmla="*/ 895531 w 3036846"/>
                  <a:gd name="connsiteY15" fmla="*/ 1866381 h 2233002"/>
                  <a:gd name="connsiteX16" fmla="*/ 1007260 w 3036846"/>
                  <a:gd name="connsiteY16" fmla="*/ 1903528 h 2233002"/>
                  <a:gd name="connsiteX17" fmla="*/ 1085555 w 3036846"/>
                  <a:gd name="connsiteY17" fmla="*/ 1914292 h 2233002"/>
                  <a:gd name="connsiteX18" fmla="*/ 1355970 w 3036846"/>
                  <a:gd name="connsiteY18" fmla="*/ 2018400 h 2233002"/>
                  <a:gd name="connsiteX19" fmla="*/ 1465888 w 3036846"/>
                  <a:gd name="connsiteY19" fmla="*/ 2113650 h 2233002"/>
                  <a:gd name="connsiteX20" fmla="*/ 1466270 w 3036846"/>
                  <a:gd name="connsiteY20" fmla="*/ 2113364 h 2233002"/>
                  <a:gd name="connsiteX21" fmla="*/ 1523134 w 3036846"/>
                  <a:gd name="connsiteY21" fmla="*/ 2132986 h 2233002"/>
                  <a:gd name="connsiteX22" fmla="*/ 1898704 w 3036846"/>
                  <a:gd name="connsiteY22" fmla="*/ 2067358 h 2233002"/>
                  <a:gd name="connsiteX23" fmla="*/ 1980620 w 3036846"/>
                  <a:gd name="connsiteY23" fmla="*/ 2080884 h 2233002"/>
                  <a:gd name="connsiteX24" fmla="*/ 2301802 w 3036846"/>
                  <a:gd name="connsiteY24" fmla="*/ 2232998 h 2233002"/>
                  <a:gd name="connsiteX25" fmla="*/ 2476205 w 3036846"/>
                  <a:gd name="connsiteY25" fmla="*/ 2224045 h 2233002"/>
                  <a:gd name="connsiteX26" fmla="*/ 3036847 w 3036846"/>
                  <a:gd name="connsiteY26" fmla="*/ 1161150 h 223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36846" h="2233002">
                    <a:moveTo>
                      <a:pt x="3036847" y="1161150"/>
                    </a:moveTo>
                    <a:cubicBezTo>
                      <a:pt x="2957599" y="1106571"/>
                      <a:pt x="2878827" y="1051327"/>
                      <a:pt x="2799007" y="997606"/>
                    </a:cubicBezTo>
                    <a:cubicBezTo>
                      <a:pt x="2403053" y="731668"/>
                      <a:pt x="2002432" y="473350"/>
                      <a:pt x="1575997" y="257894"/>
                    </a:cubicBezTo>
                    <a:cubicBezTo>
                      <a:pt x="1347874" y="142642"/>
                      <a:pt x="1112130" y="49868"/>
                      <a:pt x="856384" y="17102"/>
                    </a:cubicBezTo>
                    <a:cubicBezTo>
                      <a:pt x="793900" y="-2710"/>
                      <a:pt x="727987" y="-424"/>
                      <a:pt x="665026" y="719"/>
                    </a:cubicBezTo>
                    <a:cubicBezTo>
                      <a:pt x="550917" y="2814"/>
                      <a:pt x="439189" y="28722"/>
                      <a:pt x="338224" y="86158"/>
                    </a:cubicBezTo>
                    <a:cubicBezTo>
                      <a:pt x="266024" y="127306"/>
                      <a:pt x="190205" y="165406"/>
                      <a:pt x="146962" y="242559"/>
                    </a:cubicBezTo>
                    <a:cubicBezTo>
                      <a:pt x="96003" y="330284"/>
                      <a:pt x="25708" y="447537"/>
                      <a:pt x="4468" y="715189"/>
                    </a:cubicBezTo>
                    <a:cubicBezTo>
                      <a:pt x="-6391" y="852826"/>
                      <a:pt x="3229" y="991128"/>
                      <a:pt x="25899" y="1127717"/>
                    </a:cubicBezTo>
                    <a:cubicBezTo>
                      <a:pt x="34281" y="1178485"/>
                      <a:pt x="50188" y="1226491"/>
                      <a:pt x="96765" y="1256971"/>
                    </a:cubicBezTo>
                    <a:cubicBezTo>
                      <a:pt x="154582" y="1300596"/>
                      <a:pt x="216780" y="1299739"/>
                      <a:pt x="281359" y="1275164"/>
                    </a:cubicBezTo>
                    <a:cubicBezTo>
                      <a:pt x="346034" y="1242684"/>
                      <a:pt x="415853" y="1173628"/>
                      <a:pt x="433188" y="1114668"/>
                    </a:cubicBezTo>
                    <a:cubicBezTo>
                      <a:pt x="441665" y="1085998"/>
                      <a:pt x="451381" y="1045326"/>
                      <a:pt x="457000" y="1015798"/>
                    </a:cubicBezTo>
                    <a:cubicBezTo>
                      <a:pt x="516246" y="1050374"/>
                      <a:pt x="572253" y="1081902"/>
                      <a:pt x="602352" y="1105524"/>
                    </a:cubicBezTo>
                    <a:cubicBezTo>
                      <a:pt x="594827" y="1124955"/>
                      <a:pt x="758086" y="1671785"/>
                      <a:pt x="786280" y="1733888"/>
                    </a:cubicBezTo>
                    <a:cubicBezTo>
                      <a:pt x="810568" y="1787514"/>
                      <a:pt x="837334" y="1840282"/>
                      <a:pt x="895531" y="1866381"/>
                    </a:cubicBezTo>
                    <a:cubicBezTo>
                      <a:pt x="931441" y="1882669"/>
                      <a:pt x="967731" y="1898004"/>
                      <a:pt x="1007260" y="1903528"/>
                    </a:cubicBezTo>
                    <a:cubicBezTo>
                      <a:pt x="1032691" y="1912196"/>
                      <a:pt x="1059076" y="1913244"/>
                      <a:pt x="1085555" y="1914292"/>
                    </a:cubicBezTo>
                    <a:cubicBezTo>
                      <a:pt x="1187378" y="1918387"/>
                      <a:pt x="1281389" y="1939247"/>
                      <a:pt x="1355970" y="2018400"/>
                    </a:cubicBezTo>
                    <a:cubicBezTo>
                      <a:pt x="1388926" y="2053357"/>
                      <a:pt x="1418835" y="2094124"/>
                      <a:pt x="1465888" y="2113650"/>
                    </a:cubicBezTo>
                    <a:lnTo>
                      <a:pt x="1466270" y="2113364"/>
                    </a:lnTo>
                    <a:cubicBezTo>
                      <a:pt x="1481224" y="2131652"/>
                      <a:pt x="1505322" y="2123270"/>
                      <a:pt x="1523134" y="2132986"/>
                    </a:cubicBezTo>
                    <a:cubicBezTo>
                      <a:pt x="1654102" y="2144416"/>
                      <a:pt x="1776689" y="2105649"/>
                      <a:pt x="1898704" y="2067358"/>
                    </a:cubicBezTo>
                    <a:cubicBezTo>
                      <a:pt x="1931756" y="2056976"/>
                      <a:pt x="1954426" y="2061548"/>
                      <a:pt x="1980620" y="2080884"/>
                    </a:cubicBezTo>
                    <a:cubicBezTo>
                      <a:pt x="2055867" y="2136605"/>
                      <a:pt x="2173596" y="2233760"/>
                      <a:pt x="2301802" y="2232998"/>
                    </a:cubicBezTo>
                    <a:cubicBezTo>
                      <a:pt x="2360477" y="2232617"/>
                      <a:pt x="2417722" y="2221187"/>
                      <a:pt x="2476205" y="2224045"/>
                    </a:cubicBezTo>
                    <a:cubicBezTo>
                      <a:pt x="2525544" y="2121746"/>
                      <a:pt x="2978077" y="1272307"/>
                      <a:pt x="3036847" y="1161150"/>
                    </a:cubicBezTo>
                    <a:close/>
                  </a:path>
                </a:pathLst>
              </a:custGeom>
              <a:solidFill>
                <a:srgbClr val="FBC39A"/>
              </a:solidFill>
              <a:ln w="9525" cap="flat">
                <a:noFill/>
                <a:prstDash val="solid"/>
                <a:miter/>
              </a:ln>
            </p:spPr>
            <p:txBody>
              <a:bodyPr rtlCol="0" anchor="ctr"/>
              <a:lstStyle/>
              <a:p>
                <a:endParaRPr lang="ko-KR" altLang="en-US"/>
              </a:p>
            </p:txBody>
          </p:sp>
          <p:sp>
            <p:nvSpPr>
              <p:cNvPr id="27" name="자유형: 도형 35">
                <a:extLst>
                  <a:ext uri="{FF2B5EF4-FFF2-40B4-BE49-F238E27FC236}">
                    <a16:creationId xmlns:a16="http://schemas.microsoft.com/office/drawing/2014/main" id="{B4B51D13-A6EB-E454-3735-D9D3E4ED3EFA}"/>
                  </a:ext>
                </a:extLst>
              </p:cNvPr>
              <p:cNvSpPr/>
              <p:nvPr/>
            </p:nvSpPr>
            <p:spPr>
              <a:xfrm rot="1018244">
                <a:off x="10821720" y="5899501"/>
                <a:ext cx="2383558" cy="1702685"/>
              </a:xfrm>
              <a:custGeom>
                <a:avLst/>
                <a:gdLst>
                  <a:gd name="connsiteX0" fmla="*/ 541812 w 1393787"/>
                  <a:gd name="connsiteY0" fmla="*/ 693 h 1220038"/>
                  <a:gd name="connsiteX1" fmla="*/ 561580 w 1393787"/>
                  <a:gd name="connsiteY1" fmla="*/ 5132 h 1220038"/>
                  <a:gd name="connsiteX2" fmla="*/ 1169098 w 1393787"/>
                  <a:gd name="connsiteY2" fmla="*/ 323834 h 1220038"/>
                  <a:gd name="connsiteX3" fmla="*/ 1226623 w 1393787"/>
                  <a:gd name="connsiteY3" fmla="*/ 353962 h 1220038"/>
                  <a:gd name="connsiteX4" fmla="*/ 1393787 w 1393787"/>
                  <a:gd name="connsiteY4" fmla="*/ 901731 h 1220038"/>
                  <a:gd name="connsiteX5" fmla="*/ 350749 w 1393787"/>
                  <a:gd name="connsiteY5" fmla="*/ 1220038 h 1220038"/>
                  <a:gd name="connsiteX6" fmla="*/ 271187 w 1393787"/>
                  <a:gd name="connsiteY6" fmla="*/ 1178263 h 1220038"/>
                  <a:gd name="connsiteX7" fmla="*/ 20279 w 1393787"/>
                  <a:gd name="connsiteY7" fmla="*/ 1046199 h 1220038"/>
                  <a:gd name="connsiteX8" fmla="*/ 6884 w 1393787"/>
                  <a:gd name="connsiteY8" fmla="*/ 998336 h 1220038"/>
                  <a:gd name="connsiteX9" fmla="*/ 529324 w 1393787"/>
                  <a:gd name="connsiteY9" fmla="*/ 15515 h 1220038"/>
                  <a:gd name="connsiteX10" fmla="*/ 541812 w 1393787"/>
                  <a:gd name="connsiteY10" fmla="*/ 693 h 1220038"/>
                  <a:gd name="connsiteX0" fmla="*/ 541812 w 2035312"/>
                  <a:gd name="connsiteY0" fmla="*/ 693 h 1237751"/>
                  <a:gd name="connsiteX1" fmla="*/ 561580 w 2035312"/>
                  <a:gd name="connsiteY1" fmla="*/ 5132 h 1237751"/>
                  <a:gd name="connsiteX2" fmla="*/ 1169098 w 2035312"/>
                  <a:gd name="connsiteY2" fmla="*/ 323834 h 1237751"/>
                  <a:gd name="connsiteX3" fmla="*/ 1226623 w 2035312"/>
                  <a:gd name="connsiteY3" fmla="*/ 353962 h 1237751"/>
                  <a:gd name="connsiteX4" fmla="*/ 2035312 w 2035312"/>
                  <a:gd name="connsiteY4" fmla="*/ 1237751 h 1237751"/>
                  <a:gd name="connsiteX5" fmla="*/ 350749 w 2035312"/>
                  <a:gd name="connsiteY5" fmla="*/ 1220038 h 1237751"/>
                  <a:gd name="connsiteX6" fmla="*/ 271187 w 2035312"/>
                  <a:gd name="connsiteY6" fmla="*/ 1178263 h 1237751"/>
                  <a:gd name="connsiteX7" fmla="*/ 20279 w 2035312"/>
                  <a:gd name="connsiteY7" fmla="*/ 1046199 h 1237751"/>
                  <a:gd name="connsiteX8" fmla="*/ 6884 w 2035312"/>
                  <a:gd name="connsiteY8" fmla="*/ 998336 h 1237751"/>
                  <a:gd name="connsiteX9" fmla="*/ 529324 w 2035312"/>
                  <a:gd name="connsiteY9" fmla="*/ 15515 h 1237751"/>
                  <a:gd name="connsiteX10" fmla="*/ 541812 w 2035312"/>
                  <a:gd name="connsiteY10" fmla="*/ 693 h 1237751"/>
                  <a:gd name="connsiteX0" fmla="*/ 541812 w 2035312"/>
                  <a:gd name="connsiteY0" fmla="*/ 693 h 1702685"/>
                  <a:gd name="connsiteX1" fmla="*/ 561580 w 2035312"/>
                  <a:gd name="connsiteY1" fmla="*/ 5132 h 1702685"/>
                  <a:gd name="connsiteX2" fmla="*/ 1169098 w 2035312"/>
                  <a:gd name="connsiteY2" fmla="*/ 323834 h 1702685"/>
                  <a:gd name="connsiteX3" fmla="*/ 1226623 w 2035312"/>
                  <a:gd name="connsiteY3" fmla="*/ 353962 h 1702685"/>
                  <a:gd name="connsiteX4" fmla="*/ 2035312 w 2035312"/>
                  <a:gd name="connsiteY4" fmla="*/ 1237751 h 1702685"/>
                  <a:gd name="connsiteX5" fmla="*/ 1157239 w 2035312"/>
                  <a:gd name="connsiteY5" fmla="*/ 1702685 h 1702685"/>
                  <a:gd name="connsiteX6" fmla="*/ 271187 w 2035312"/>
                  <a:gd name="connsiteY6" fmla="*/ 1178263 h 1702685"/>
                  <a:gd name="connsiteX7" fmla="*/ 20279 w 2035312"/>
                  <a:gd name="connsiteY7" fmla="*/ 1046199 h 1702685"/>
                  <a:gd name="connsiteX8" fmla="*/ 6884 w 2035312"/>
                  <a:gd name="connsiteY8" fmla="*/ 998336 h 1702685"/>
                  <a:gd name="connsiteX9" fmla="*/ 529324 w 2035312"/>
                  <a:gd name="connsiteY9" fmla="*/ 15515 h 1702685"/>
                  <a:gd name="connsiteX10" fmla="*/ 541812 w 2035312"/>
                  <a:gd name="connsiteY10" fmla="*/ 693 h 1702685"/>
                  <a:gd name="connsiteX0" fmla="*/ 541812 w 2383560"/>
                  <a:gd name="connsiteY0" fmla="*/ 693 h 1702685"/>
                  <a:gd name="connsiteX1" fmla="*/ 561580 w 2383560"/>
                  <a:gd name="connsiteY1" fmla="*/ 5132 h 1702685"/>
                  <a:gd name="connsiteX2" fmla="*/ 1169098 w 2383560"/>
                  <a:gd name="connsiteY2" fmla="*/ 323834 h 1702685"/>
                  <a:gd name="connsiteX3" fmla="*/ 1226623 w 2383560"/>
                  <a:gd name="connsiteY3" fmla="*/ 353962 h 1702685"/>
                  <a:gd name="connsiteX4" fmla="*/ 2383560 w 2383560"/>
                  <a:gd name="connsiteY4" fmla="*/ 1078892 h 1702685"/>
                  <a:gd name="connsiteX5" fmla="*/ 1157239 w 2383560"/>
                  <a:gd name="connsiteY5" fmla="*/ 1702685 h 1702685"/>
                  <a:gd name="connsiteX6" fmla="*/ 271187 w 2383560"/>
                  <a:gd name="connsiteY6" fmla="*/ 1178263 h 1702685"/>
                  <a:gd name="connsiteX7" fmla="*/ 20279 w 2383560"/>
                  <a:gd name="connsiteY7" fmla="*/ 1046199 h 1702685"/>
                  <a:gd name="connsiteX8" fmla="*/ 6884 w 2383560"/>
                  <a:gd name="connsiteY8" fmla="*/ 998336 h 1702685"/>
                  <a:gd name="connsiteX9" fmla="*/ 529324 w 2383560"/>
                  <a:gd name="connsiteY9" fmla="*/ 15515 h 1702685"/>
                  <a:gd name="connsiteX10" fmla="*/ 541812 w 2383560"/>
                  <a:gd name="connsiteY10" fmla="*/ 693 h 1702685"/>
                  <a:gd name="connsiteX0" fmla="*/ 541812 w 2383560"/>
                  <a:gd name="connsiteY0" fmla="*/ 693 h 1702685"/>
                  <a:gd name="connsiteX1" fmla="*/ 561580 w 2383560"/>
                  <a:gd name="connsiteY1" fmla="*/ 5132 h 1702685"/>
                  <a:gd name="connsiteX2" fmla="*/ 1169098 w 2383560"/>
                  <a:gd name="connsiteY2" fmla="*/ 323834 h 1702685"/>
                  <a:gd name="connsiteX3" fmla="*/ 2383560 w 2383560"/>
                  <a:gd name="connsiteY3" fmla="*/ 1078892 h 1702685"/>
                  <a:gd name="connsiteX4" fmla="*/ 1157239 w 2383560"/>
                  <a:gd name="connsiteY4" fmla="*/ 1702685 h 1702685"/>
                  <a:gd name="connsiteX5" fmla="*/ 271187 w 2383560"/>
                  <a:gd name="connsiteY5" fmla="*/ 1178263 h 1702685"/>
                  <a:gd name="connsiteX6" fmla="*/ 20279 w 2383560"/>
                  <a:gd name="connsiteY6" fmla="*/ 1046199 h 1702685"/>
                  <a:gd name="connsiteX7" fmla="*/ 6884 w 2383560"/>
                  <a:gd name="connsiteY7" fmla="*/ 998336 h 1702685"/>
                  <a:gd name="connsiteX8" fmla="*/ 529324 w 2383560"/>
                  <a:gd name="connsiteY8" fmla="*/ 15515 h 1702685"/>
                  <a:gd name="connsiteX9" fmla="*/ 541812 w 2383560"/>
                  <a:gd name="connsiteY9" fmla="*/ 693 h 1702685"/>
                  <a:gd name="connsiteX0" fmla="*/ 541812 w 2383560"/>
                  <a:gd name="connsiteY0" fmla="*/ 693 h 1702685"/>
                  <a:gd name="connsiteX1" fmla="*/ 561580 w 2383560"/>
                  <a:gd name="connsiteY1" fmla="*/ 5132 h 1702685"/>
                  <a:gd name="connsiteX2" fmla="*/ 2383560 w 2383560"/>
                  <a:gd name="connsiteY2" fmla="*/ 1078892 h 1702685"/>
                  <a:gd name="connsiteX3" fmla="*/ 1157239 w 2383560"/>
                  <a:gd name="connsiteY3" fmla="*/ 1702685 h 1702685"/>
                  <a:gd name="connsiteX4" fmla="*/ 271187 w 2383560"/>
                  <a:gd name="connsiteY4" fmla="*/ 1178263 h 1702685"/>
                  <a:gd name="connsiteX5" fmla="*/ 20279 w 2383560"/>
                  <a:gd name="connsiteY5" fmla="*/ 1046199 h 1702685"/>
                  <a:gd name="connsiteX6" fmla="*/ 6884 w 2383560"/>
                  <a:gd name="connsiteY6" fmla="*/ 998336 h 1702685"/>
                  <a:gd name="connsiteX7" fmla="*/ 529324 w 2383560"/>
                  <a:gd name="connsiteY7" fmla="*/ 15515 h 1702685"/>
                  <a:gd name="connsiteX8" fmla="*/ 541812 w 2383560"/>
                  <a:gd name="connsiteY8" fmla="*/ 693 h 1702685"/>
                  <a:gd name="connsiteX0" fmla="*/ 541812 w 2383560"/>
                  <a:gd name="connsiteY0" fmla="*/ 693 h 1702685"/>
                  <a:gd name="connsiteX1" fmla="*/ 561580 w 2383560"/>
                  <a:gd name="connsiteY1" fmla="*/ 5132 h 1702685"/>
                  <a:gd name="connsiteX2" fmla="*/ 2383560 w 2383560"/>
                  <a:gd name="connsiteY2" fmla="*/ 1078892 h 1702685"/>
                  <a:gd name="connsiteX3" fmla="*/ 1157239 w 2383560"/>
                  <a:gd name="connsiteY3" fmla="*/ 1702685 h 1702685"/>
                  <a:gd name="connsiteX4" fmla="*/ 20279 w 2383560"/>
                  <a:gd name="connsiteY4" fmla="*/ 1046199 h 1702685"/>
                  <a:gd name="connsiteX5" fmla="*/ 6884 w 2383560"/>
                  <a:gd name="connsiteY5" fmla="*/ 998336 h 1702685"/>
                  <a:gd name="connsiteX6" fmla="*/ 529324 w 2383560"/>
                  <a:gd name="connsiteY6" fmla="*/ 15515 h 1702685"/>
                  <a:gd name="connsiteX7" fmla="*/ 541812 w 2383560"/>
                  <a:gd name="connsiteY7" fmla="*/ 693 h 170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3560" h="1702685">
                    <a:moveTo>
                      <a:pt x="541812" y="693"/>
                    </a:moveTo>
                    <a:cubicBezTo>
                      <a:pt x="546712" y="-1028"/>
                      <a:pt x="552825" y="462"/>
                      <a:pt x="561580" y="5132"/>
                    </a:cubicBezTo>
                    <a:lnTo>
                      <a:pt x="2383560" y="1078892"/>
                    </a:lnTo>
                    <a:lnTo>
                      <a:pt x="1157239" y="1702685"/>
                    </a:lnTo>
                    <a:lnTo>
                      <a:pt x="20279" y="1046199"/>
                    </a:lnTo>
                    <a:cubicBezTo>
                      <a:pt x="-5711" y="1032190"/>
                      <a:pt x="-2577" y="1022851"/>
                      <a:pt x="6884" y="998336"/>
                    </a:cubicBezTo>
                    <a:cubicBezTo>
                      <a:pt x="20709" y="965834"/>
                      <a:pt x="516667" y="42058"/>
                      <a:pt x="529324" y="15515"/>
                    </a:cubicBezTo>
                    <a:cubicBezTo>
                      <a:pt x="533225" y="7343"/>
                      <a:pt x="536912" y="2413"/>
                      <a:pt x="541812" y="693"/>
                    </a:cubicBezTo>
                    <a:close/>
                  </a:path>
                </a:pathLst>
              </a:custGeom>
              <a:solidFill>
                <a:srgbClr val="000000"/>
              </a:solidFill>
              <a:ln w="9525" cap="flat">
                <a:noFill/>
                <a:prstDash val="solid"/>
                <a:miter/>
              </a:ln>
            </p:spPr>
            <p:txBody>
              <a:bodyPr wrap="square" rtlCol="0" anchor="ctr">
                <a:noAutofit/>
              </a:bodyPr>
              <a:lstStyle/>
              <a:p>
                <a:endParaRPr lang="ko-KR" altLang="en-US"/>
              </a:p>
            </p:txBody>
          </p:sp>
          <p:sp>
            <p:nvSpPr>
              <p:cNvPr id="28" name="자유형: 도형 36">
                <a:extLst>
                  <a:ext uri="{FF2B5EF4-FFF2-40B4-BE49-F238E27FC236}">
                    <a16:creationId xmlns:a16="http://schemas.microsoft.com/office/drawing/2014/main" id="{68C7D308-B735-9AF2-1642-020EF836995E}"/>
                  </a:ext>
                </a:extLst>
              </p:cNvPr>
              <p:cNvSpPr/>
              <p:nvPr/>
            </p:nvSpPr>
            <p:spPr>
              <a:xfrm rot="1018244">
                <a:off x="10759475" y="5554917"/>
                <a:ext cx="718499" cy="975145"/>
              </a:xfrm>
              <a:custGeom>
                <a:avLst/>
                <a:gdLst>
                  <a:gd name="connsiteX0" fmla="*/ 664274 w 1113853"/>
                  <a:gd name="connsiteY0" fmla="*/ 18677 h 1511720"/>
                  <a:gd name="connsiteX1" fmla="*/ 701897 w 1113853"/>
                  <a:gd name="connsiteY1" fmla="*/ 4294 h 1511720"/>
                  <a:gd name="connsiteX2" fmla="*/ 1113853 w 1113853"/>
                  <a:gd name="connsiteY2" fmla="*/ 226703 h 1511720"/>
                  <a:gd name="connsiteX3" fmla="*/ 427196 w 1113853"/>
                  <a:gd name="connsiteY3" fmla="*/ 1511721 h 1511720"/>
                  <a:gd name="connsiteX4" fmla="*/ 14192 w 1113853"/>
                  <a:gd name="connsiteY4" fmla="*/ 1299313 h 1511720"/>
                  <a:gd name="connsiteX5" fmla="*/ 1333 w 1113853"/>
                  <a:gd name="connsiteY5" fmla="*/ 1271119 h 1511720"/>
                  <a:gd name="connsiteX6" fmla="*/ 664274 w 1113853"/>
                  <a:gd name="connsiteY6" fmla="*/ 18677 h 151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853" h="1511720">
                    <a:moveTo>
                      <a:pt x="664274" y="18677"/>
                    </a:moveTo>
                    <a:cubicBezTo>
                      <a:pt x="674275" y="7342"/>
                      <a:pt x="680847" y="-7422"/>
                      <a:pt x="701897" y="4294"/>
                    </a:cubicBezTo>
                    <a:cubicBezTo>
                      <a:pt x="838105" y="80494"/>
                      <a:pt x="980408" y="145359"/>
                      <a:pt x="1113853" y="226703"/>
                    </a:cubicBezTo>
                    <a:cubicBezTo>
                      <a:pt x="894302" y="646279"/>
                      <a:pt x="561594" y="1265309"/>
                      <a:pt x="427196" y="1511721"/>
                    </a:cubicBezTo>
                    <a:cubicBezTo>
                      <a:pt x="315373" y="1449522"/>
                      <a:pt x="63055" y="1324173"/>
                      <a:pt x="14192" y="1299313"/>
                    </a:cubicBezTo>
                    <a:cubicBezTo>
                      <a:pt x="4286" y="1294265"/>
                      <a:pt x="-3143" y="1281787"/>
                      <a:pt x="1333" y="1271119"/>
                    </a:cubicBezTo>
                    <a:cubicBezTo>
                      <a:pt x="31051" y="1201301"/>
                      <a:pt x="647890" y="52776"/>
                      <a:pt x="664274" y="18677"/>
                    </a:cubicBezTo>
                    <a:close/>
                  </a:path>
                </a:pathLst>
              </a:custGeom>
              <a:solidFill>
                <a:schemeClr val="accent4">
                  <a:lumMod val="60000"/>
                  <a:lumOff val="40000"/>
                </a:schemeClr>
              </a:solidFill>
              <a:ln w="9525" cap="flat">
                <a:noFill/>
                <a:prstDash val="solid"/>
                <a:miter/>
              </a:ln>
            </p:spPr>
            <p:txBody>
              <a:bodyPr rtlCol="0" anchor="ctr"/>
              <a:lstStyle/>
              <a:p>
                <a:endParaRPr lang="ko-KR" altLang="en-US"/>
              </a:p>
            </p:txBody>
          </p:sp>
        </p:grpSp>
        <p:sp>
          <p:nvSpPr>
            <p:cNvPr id="22" name="자유형: 도형 113">
              <a:extLst>
                <a:ext uri="{FF2B5EF4-FFF2-40B4-BE49-F238E27FC236}">
                  <a16:creationId xmlns:a16="http://schemas.microsoft.com/office/drawing/2014/main" id="{40517175-0C57-E31D-98BC-E6BAC58AB366}"/>
                </a:ext>
              </a:extLst>
            </p:cNvPr>
            <p:cNvSpPr/>
            <p:nvPr/>
          </p:nvSpPr>
          <p:spPr>
            <a:xfrm rot="6993981" flipH="1" flipV="1">
              <a:off x="8475328" y="2943465"/>
              <a:ext cx="1758613" cy="1618248"/>
            </a:xfrm>
            <a:custGeom>
              <a:avLst/>
              <a:gdLst>
                <a:gd name="connsiteX0" fmla="*/ 1447422 w 1758613"/>
                <a:gd name="connsiteY0" fmla="*/ 527561 h 1618248"/>
                <a:gd name="connsiteX1" fmla="*/ 803728 w 1758613"/>
                <a:gd name="connsiteY1" fmla="*/ 100892 h 1618248"/>
                <a:gd name="connsiteX2" fmla="*/ 105135 w 1758613"/>
                <a:gd name="connsiteY2" fmla="*/ 799485 h 1618248"/>
                <a:gd name="connsiteX3" fmla="*/ 803728 w 1758613"/>
                <a:gd name="connsiteY3" fmla="*/ 1498078 h 1618248"/>
                <a:gd name="connsiteX4" fmla="*/ 1502321 w 1758613"/>
                <a:gd name="connsiteY4" fmla="*/ 799485 h 1618248"/>
                <a:gd name="connsiteX5" fmla="*/ 1447422 w 1758613"/>
                <a:gd name="connsiteY5" fmla="*/ 527561 h 1618248"/>
                <a:gd name="connsiteX6" fmla="*/ 1520591 w 1758613"/>
                <a:gd name="connsiteY6" fmla="*/ 423461 h 1618248"/>
                <a:gd name="connsiteX7" fmla="*/ 1618248 w 1758613"/>
                <a:gd name="connsiteY7" fmla="*/ 809170 h 1618248"/>
                <a:gd name="connsiteX8" fmla="*/ 1553141 w 1758613"/>
                <a:gd name="connsiteY8" fmla="*/ 1127600 h 1618248"/>
                <a:gd name="connsiteX9" fmla="*/ 1758613 w 1758613"/>
                <a:gd name="connsiteY9" fmla="*/ 1246216 h 1618248"/>
                <a:gd name="connsiteX10" fmla="*/ 1657116 w 1758613"/>
                <a:gd name="connsiteY10" fmla="*/ 1421941 h 1618248"/>
                <a:gd name="connsiteX11" fmla="*/ 1450333 w 1758613"/>
                <a:gd name="connsiteY11" fmla="*/ 1302577 h 1618248"/>
                <a:gd name="connsiteX12" fmla="*/ 809124 w 1758613"/>
                <a:gd name="connsiteY12" fmla="*/ 1618248 h 1618248"/>
                <a:gd name="connsiteX13" fmla="*/ 0 w 1758613"/>
                <a:gd name="connsiteY13" fmla="*/ 809124 h 1618248"/>
                <a:gd name="connsiteX14" fmla="*/ 809124 w 1758613"/>
                <a:gd name="connsiteY14" fmla="*/ 0 h 1618248"/>
                <a:gd name="connsiteX15" fmla="*/ 1520591 w 1758613"/>
                <a:gd name="connsiteY15" fmla="*/ 423461 h 161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8613" h="1618248">
                  <a:moveTo>
                    <a:pt x="1447422" y="527561"/>
                  </a:moveTo>
                  <a:cubicBezTo>
                    <a:pt x="1341370" y="276826"/>
                    <a:pt x="1093095" y="100892"/>
                    <a:pt x="803728" y="100892"/>
                  </a:cubicBezTo>
                  <a:cubicBezTo>
                    <a:pt x="417905" y="100892"/>
                    <a:pt x="105135" y="413663"/>
                    <a:pt x="105135" y="799485"/>
                  </a:cubicBezTo>
                  <a:cubicBezTo>
                    <a:pt x="105134" y="1185308"/>
                    <a:pt x="417905" y="1498078"/>
                    <a:pt x="803728" y="1498078"/>
                  </a:cubicBezTo>
                  <a:cubicBezTo>
                    <a:pt x="1189550" y="1498078"/>
                    <a:pt x="1502321" y="1185307"/>
                    <a:pt x="1502321" y="799485"/>
                  </a:cubicBezTo>
                  <a:cubicBezTo>
                    <a:pt x="1502321" y="703030"/>
                    <a:pt x="1482773" y="611140"/>
                    <a:pt x="1447422" y="527561"/>
                  </a:cubicBezTo>
                  <a:close/>
                  <a:moveTo>
                    <a:pt x="1520591" y="423461"/>
                  </a:moveTo>
                  <a:cubicBezTo>
                    <a:pt x="1582872" y="538116"/>
                    <a:pt x="1618248" y="669509"/>
                    <a:pt x="1618248" y="809170"/>
                  </a:cubicBezTo>
                  <a:cubicBezTo>
                    <a:pt x="1618248" y="922220"/>
                    <a:pt x="1595049" y="1029845"/>
                    <a:pt x="1553141" y="1127600"/>
                  </a:cubicBezTo>
                  <a:lnTo>
                    <a:pt x="1758613" y="1246216"/>
                  </a:lnTo>
                  <a:lnTo>
                    <a:pt x="1657116" y="1421941"/>
                  </a:lnTo>
                  <a:lnTo>
                    <a:pt x="1450333" y="1302577"/>
                  </a:lnTo>
                  <a:cubicBezTo>
                    <a:pt x="1302391" y="1494533"/>
                    <a:pt x="1070210" y="1618247"/>
                    <a:pt x="809124" y="1618248"/>
                  </a:cubicBezTo>
                  <a:cubicBezTo>
                    <a:pt x="362256" y="1618247"/>
                    <a:pt x="0" y="1255991"/>
                    <a:pt x="0" y="809124"/>
                  </a:cubicBezTo>
                  <a:cubicBezTo>
                    <a:pt x="0" y="362256"/>
                    <a:pt x="362256" y="0"/>
                    <a:pt x="809124" y="0"/>
                  </a:cubicBezTo>
                  <a:cubicBezTo>
                    <a:pt x="1116346" y="0"/>
                    <a:pt x="1383575" y="171222"/>
                    <a:pt x="1520591" y="423461"/>
                  </a:cubicBezTo>
                  <a:close/>
                </a:path>
              </a:pathLst>
            </a:custGeom>
            <a:solidFill>
              <a:srgbClr val="010101"/>
            </a:solidFill>
            <a:ln w="9525" cap="flat">
              <a:noFill/>
              <a:prstDash val="solid"/>
              <a:miter/>
            </a:ln>
          </p:spPr>
          <p:txBody>
            <a:bodyPr wrap="square" rtlCol="0" anchor="ctr">
              <a:noAutofit/>
            </a:bodyPr>
            <a:lstStyle/>
            <a:p>
              <a:endParaRPr lang="ko-KR" altLang="en-US"/>
            </a:p>
          </p:txBody>
        </p:sp>
        <p:sp>
          <p:nvSpPr>
            <p:cNvPr id="23" name="자유형: 도형 32">
              <a:extLst>
                <a:ext uri="{FF2B5EF4-FFF2-40B4-BE49-F238E27FC236}">
                  <a16:creationId xmlns:a16="http://schemas.microsoft.com/office/drawing/2014/main" id="{9AB42A43-DF4A-AB3A-E209-9B9E8791A519}"/>
                </a:ext>
              </a:extLst>
            </p:cNvPr>
            <p:cNvSpPr/>
            <p:nvPr/>
          </p:nvSpPr>
          <p:spPr>
            <a:xfrm rot="6993981" flipH="1" flipV="1">
              <a:off x="10054726" y="2824413"/>
              <a:ext cx="728422" cy="395568"/>
            </a:xfrm>
            <a:custGeom>
              <a:avLst/>
              <a:gdLst>
                <a:gd name="connsiteX0" fmla="*/ 29049 w 1771503"/>
                <a:gd name="connsiteY0" fmla="*/ 514285 h 962012"/>
                <a:gd name="connsiteX1" fmla="*/ 11904 w 1771503"/>
                <a:gd name="connsiteY1" fmla="*/ 444943 h 962012"/>
                <a:gd name="connsiteX2" fmla="*/ 242885 w 1771503"/>
                <a:gd name="connsiteY2" fmla="*/ 45940 h 962012"/>
                <a:gd name="connsiteX3" fmla="*/ 361091 w 1771503"/>
                <a:gd name="connsiteY3" fmla="*/ 27938 h 962012"/>
                <a:gd name="connsiteX4" fmla="*/ 1771457 w 1771503"/>
                <a:gd name="connsiteY4" fmla="*/ 875758 h 962012"/>
                <a:gd name="connsiteX5" fmla="*/ 1681732 w 1771503"/>
                <a:gd name="connsiteY5" fmla="*/ 961769 h 962012"/>
                <a:gd name="connsiteX6" fmla="*/ 1093658 w 1771503"/>
                <a:gd name="connsiteY6" fmla="*/ 820513 h 962012"/>
                <a:gd name="connsiteX7" fmla="*/ 845723 w 1771503"/>
                <a:gd name="connsiteY7" fmla="*/ 726121 h 962012"/>
                <a:gd name="connsiteX8" fmla="*/ 688084 w 1771503"/>
                <a:gd name="connsiteY8" fmla="*/ 819656 h 962012"/>
                <a:gd name="connsiteX9" fmla="*/ 607407 w 1771503"/>
                <a:gd name="connsiteY9" fmla="*/ 853184 h 962012"/>
                <a:gd name="connsiteX10" fmla="*/ 29049 w 1771503"/>
                <a:gd name="connsiteY10" fmla="*/ 514285 h 96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1503" h="962012">
                  <a:moveTo>
                    <a:pt x="29049" y="514285"/>
                  </a:moveTo>
                  <a:cubicBezTo>
                    <a:pt x="-6289" y="494472"/>
                    <a:pt x="-6003" y="480185"/>
                    <a:pt x="11904" y="444943"/>
                  </a:cubicBezTo>
                  <a:cubicBezTo>
                    <a:pt x="19524" y="429893"/>
                    <a:pt x="242028" y="47083"/>
                    <a:pt x="242885" y="45940"/>
                  </a:cubicBezTo>
                  <a:cubicBezTo>
                    <a:pt x="283367" y="-12829"/>
                    <a:pt x="288701" y="-11114"/>
                    <a:pt x="361091" y="27938"/>
                  </a:cubicBezTo>
                  <a:cubicBezTo>
                    <a:pt x="816386" y="296067"/>
                    <a:pt x="1779172" y="843278"/>
                    <a:pt x="1771457" y="875758"/>
                  </a:cubicBezTo>
                  <a:cubicBezTo>
                    <a:pt x="1758979" y="928241"/>
                    <a:pt x="1719070" y="965388"/>
                    <a:pt x="1681732" y="961769"/>
                  </a:cubicBezTo>
                  <a:cubicBezTo>
                    <a:pt x="1479230" y="941957"/>
                    <a:pt x="1282444" y="898332"/>
                    <a:pt x="1093658" y="820513"/>
                  </a:cubicBezTo>
                  <a:cubicBezTo>
                    <a:pt x="1011934" y="786795"/>
                    <a:pt x="932019" y="747838"/>
                    <a:pt x="845723" y="726121"/>
                  </a:cubicBezTo>
                  <a:cubicBezTo>
                    <a:pt x="755616" y="703546"/>
                    <a:pt x="711992" y="729740"/>
                    <a:pt x="688084" y="819656"/>
                  </a:cubicBezTo>
                  <a:cubicBezTo>
                    <a:pt x="669320" y="890331"/>
                    <a:pt x="669415" y="890236"/>
                    <a:pt x="607407" y="853184"/>
                  </a:cubicBezTo>
                  <a:cubicBezTo>
                    <a:pt x="585690" y="840230"/>
                    <a:pt x="136777" y="574578"/>
                    <a:pt x="29049" y="514285"/>
                  </a:cubicBezTo>
                  <a:close/>
                </a:path>
              </a:pathLst>
            </a:custGeom>
            <a:solidFill>
              <a:srgbClr val="FE0004"/>
            </a:solidFill>
            <a:ln w="9525" cap="flat">
              <a:noFill/>
              <a:prstDash val="solid"/>
              <a:miter/>
            </a:ln>
          </p:spPr>
          <p:txBody>
            <a:bodyPr rtlCol="0" anchor="ctr"/>
            <a:lstStyle/>
            <a:p>
              <a:endParaRPr lang="ko-KR" altLang="en-US"/>
            </a:p>
          </p:txBody>
        </p:sp>
        <p:sp>
          <p:nvSpPr>
            <p:cNvPr id="24" name="자유형: 도형 443">
              <a:extLst>
                <a:ext uri="{FF2B5EF4-FFF2-40B4-BE49-F238E27FC236}">
                  <a16:creationId xmlns:a16="http://schemas.microsoft.com/office/drawing/2014/main" id="{FEF60862-C17B-7387-B25D-883E3B71BDA1}"/>
                </a:ext>
              </a:extLst>
            </p:cNvPr>
            <p:cNvSpPr/>
            <p:nvPr/>
          </p:nvSpPr>
          <p:spPr>
            <a:xfrm rot="6993981" flipH="1" flipV="1">
              <a:off x="8669963" y="4022054"/>
              <a:ext cx="211833" cy="451694"/>
            </a:xfrm>
            <a:custGeom>
              <a:avLst/>
              <a:gdLst>
                <a:gd name="connsiteX0" fmla="*/ 209722 w 211833"/>
                <a:gd name="connsiteY0" fmla="*/ 0 h 451694"/>
                <a:gd name="connsiteX1" fmla="*/ 211833 w 211833"/>
                <a:gd name="connsiteY1" fmla="*/ 6377 h 451694"/>
                <a:gd name="connsiteX2" fmla="*/ 14245 w 211833"/>
                <a:gd name="connsiteY2" fmla="*/ 426680 h 451694"/>
                <a:gd name="connsiteX3" fmla="*/ 0 w 211833"/>
                <a:gd name="connsiteY3" fmla="*/ 451694 h 451694"/>
                <a:gd name="connsiteX4" fmla="*/ 2071 w 211833"/>
                <a:gd name="connsiteY4" fmla="*/ 431158 h 451694"/>
                <a:gd name="connsiteX5" fmla="*/ 4832 w 211833"/>
                <a:gd name="connsiteY5" fmla="*/ 423703 h 451694"/>
                <a:gd name="connsiteX6" fmla="*/ 34909 w 211833"/>
                <a:gd name="connsiteY6" fmla="*/ 335950 h 451694"/>
                <a:gd name="connsiteX7" fmla="*/ 64980 w 211833"/>
                <a:gd name="connsiteY7" fmla="*/ 202496 h 451694"/>
                <a:gd name="connsiteX8" fmla="*/ 114196 w 211833"/>
                <a:gd name="connsiteY8" fmla="*/ 111824 h 451694"/>
                <a:gd name="connsiteX9" fmla="*/ 199500 w 211833"/>
                <a:gd name="connsiteY9" fmla="*/ 8434 h 451694"/>
                <a:gd name="connsiteX10" fmla="*/ 209722 w 211833"/>
                <a:gd name="connsiteY10" fmla="*/ 0 h 45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833" h="451694">
                  <a:moveTo>
                    <a:pt x="209722" y="0"/>
                  </a:moveTo>
                  <a:lnTo>
                    <a:pt x="211833" y="6377"/>
                  </a:lnTo>
                  <a:cubicBezTo>
                    <a:pt x="206181" y="24946"/>
                    <a:pt x="94782" y="277549"/>
                    <a:pt x="14245" y="426680"/>
                  </a:cubicBezTo>
                  <a:lnTo>
                    <a:pt x="0" y="451694"/>
                  </a:lnTo>
                  <a:lnTo>
                    <a:pt x="2071" y="431158"/>
                  </a:lnTo>
                  <a:lnTo>
                    <a:pt x="4832" y="423703"/>
                  </a:lnTo>
                  <a:cubicBezTo>
                    <a:pt x="16078" y="392758"/>
                    <a:pt x="28644" y="356938"/>
                    <a:pt x="34909" y="335950"/>
                  </a:cubicBezTo>
                  <a:lnTo>
                    <a:pt x="64980" y="202496"/>
                  </a:lnTo>
                  <a:lnTo>
                    <a:pt x="114196" y="111824"/>
                  </a:lnTo>
                  <a:cubicBezTo>
                    <a:pt x="139304" y="74658"/>
                    <a:pt x="167895" y="40039"/>
                    <a:pt x="199500" y="8434"/>
                  </a:cubicBezTo>
                  <a:lnTo>
                    <a:pt x="209722" y="0"/>
                  </a:lnTo>
                  <a:close/>
                </a:path>
              </a:pathLst>
            </a:custGeom>
            <a:solidFill>
              <a:srgbClr val="A4A2A3"/>
            </a:solidFill>
            <a:ln w="6495" cap="flat">
              <a:noFill/>
              <a:prstDash val="solid"/>
              <a:miter/>
            </a:ln>
          </p:spPr>
          <p:txBody>
            <a:bodyPr rtlCol="0" anchor="ctr"/>
            <a:lstStyle/>
            <a:p>
              <a:endParaRPr lang="ko-KR" altLang="en-US"/>
            </a:p>
          </p:txBody>
        </p:sp>
        <p:sp>
          <p:nvSpPr>
            <p:cNvPr id="25" name="자유형: 도형 370">
              <a:extLst>
                <a:ext uri="{FF2B5EF4-FFF2-40B4-BE49-F238E27FC236}">
                  <a16:creationId xmlns:a16="http://schemas.microsoft.com/office/drawing/2014/main" id="{04C8F333-E22F-14E3-B60D-0110FBF4053B}"/>
                </a:ext>
              </a:extLst>
            </p:cNvPr>
            <p:cNvSpPr/>
            <p:nvPr/>
          </p:nvSpPr>
          <p:spPr>
            <a:xfrm rot="6993981" flipH="1" flipV="1">
              <a:off x="8785375" y="3473465"/>
              <a:ext cx="675522" cy="1389160"/>
            </a:xfrm>
            <a:custGeom>
              <a:avLst/>
              <a:gdLst>
                <a:gd name="connsiteX0" fmla="*/ 675522 w 675522"/>
                <a:gd name="connsiteY0" fmla="*/ 0 h 1389160"/>
                <a:gd name="connsiteX1" fmla="*/ 667820 w 675522"/>
                <a:gd name="connsiteY1" fmla="*/ 33157 h 1389160"/>
                <a:gd name="connsiteX2" fmla="*/ 535940 w 675522"/>
                <a:gd name="connsiteY2" fmla="*/ 319916 h 1389160"/>
                <a:gd name="connsiteX3" fmla="*/ 228066 w 675522"/>
                <a:gd name="connsiteY3" fmla="*/ 697355 h 1389160"/>
                <a:gd name="connsiteX4" fmla="*/ 230350 w 675522"/>
                <a:gd name="connsiteY4" fmla="*/ 716964 h 1389160"/>
                <a:gd name="connsiteX5" fmla="*/ 521281 w 675522"/>
                <a:gd name="connsiteY5" fmla="*/ 1020857 h 1389160"/>
                <a:gd name="connsiteX6" fmla="*/ 594341 w 675522"/>
                <a:gd name="connsiteY6" fmla="*/ 1199594 h 1389160"/>
                <a:gd name="connsiteX7" fmla="*/ 633345 w 675522"/>
                <a:gd name="connsiteY7" fmla="*/ 1350603 h 1389160"/>
                <a:gd name="connsiteX8" fmla="*/ 642046 w 675522"/>
                <a:gd name="connsiteY8" fmla="*/ 1389160 h 1389160"/>
                <a:gd name="connsiteX9" fmla="*/ 557803 w 675522"/>
                <a:gd name="connsiteY9" fmla="*/ 1380668 h 1389160"/>
                <a:gd name="connsiteX10" fmla="*/ 1 w 675522"/>
                <a:gd name="connsiteY10" fmla="*/ 696267 h 1389160"/>
                <a:gd name="connsiteX11" fmla="*/ 5114 w 675522"/>
                <a:gd name="connsiteY11" fmla="*/ 645548 h 1389160"/>
                <a:gd name="connsiteX12" fmla="*/ 19359 w 675522"/>
                <a:gd name="connsiteY12" fmla="*/ 620534 h 1389160"/>
                <a:gd name="connsiteX13" fmla="*/ 216947 w 675522"/>
                <a:gd name="connsiteY13" fmla="*/ 200231 h 1389160"/>
                <a:gd name="connsiteX14" fmla="*/ 214836 w 675522"/>
                <a:gd name="connsiteY14" fmla="*/ 193854 h 1389160"/>
                <a:gd name="connsiteX15" fmla="*/ 215357 w 675522"/>
                <a:gd name="connsiteY15" fmla="*/ 193425 h 1389160"/>
                <a:gd name="connsiteX16" fmla="*/ 215993 w 675522"/>
                <a:gd name="connsiteY16" fmla="*/ 195347 h 1389160"/>
                <a:gd name="connsiteX17" fmla="*/ 217337 w 675522"/>
                <a:gd name="connsiteY17" fmla="*/ 191790 h 1389160"/>
                <a:gd name="connsiteX18" fmla="*/ 308004 w 675522"/>
                <a:gd name="connsiteY18" fmla="*/ 116984 h 1389160"/>
                <a:gd name="connsiteX19" fmla="*/ 557803 w 675522"/>
                <a:gd name="connsiteY19" fmla="*/ 11868 h 1389160"/>
                <a:gd name="connsiteX20" fmla="*/ 675522 w 675522"/>
                <a:gd name="connsiteY20" fmla="*/ 0 h 1389160"/>
                <a:gd name="connsiteX21" fmla="*/ 130302 w 675522"/>
                <a:gd name="connsiteY21" fmla="*/ 400505 h 1389160"/>
                <a:gd name="connsiteX22" fmla="*/ 107747 w 675522"/>
                <a:gd name="connsiteY22" fmla="*/ 448157 h 1389160"/>
                <a:gd name="connsiteX23" fmla="*/ 120501 w 675522"/>
                <a:gd name="connsiteY23" fmla="*/ 422552 h 1389160"/>
                <a:gd name="connsiteX24" fmla="*/ 130302 w 675522"/>
                <a:gd name="connsiteY24" fmla="*/ 400505 h 138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5522" h="1389160">
                  <a:moveTo>
                    <a:pt x="675522" y="0"/>
                  </a:moveTo>
                  <a:lnTo>
                    <a:pt x="667820" y="33157"/>
                  </a:lnTo>
                  <a:cubicBezTo>
                    <a:pt x="637317" y="132886"/>
                    <a:pt x="593194" y="228441"/>
                    <a:pt x="535940" y="319916"/>
                  </a:cubicBezTo>
                  <a:cubicBezTo>
                    <a:pt x="449176" y="458531"/>
                    <a:pt x="344286" y="582645"/>
                    <a:pt x="228066" y="697355"/>
                  </a:cubicBezTo>
                  <a:cubicBezTo>
                    <a:pt x="216130" y="709140"/>
                    <a:pt x="215989" y="709022"/>
                    <a:pt x="230350" y="716964"/>
                  </a:cubicBezTo>
                  <a:cubicBezTo>
                    <a:pt x="358867" y="788080"/>
                    <a:pt x="457085" y="888252"/>
                    <a:pt x="521281" y="1020857"/>
                  </a:cubicBezTo>
                  <a:cubicBezTo>
                    <a:pt x="549375" y="1078882"/>
                    <a:pt x="572978" y="1138799"/>
                    <a:pt x="594341" y="1199594"/>
                  </a:cubicBezTo>
                  <a:cubicBezTo>
                    <a:pt x="602899" y="1223945"/>
                    <a:pt x="616723" y="1278892"/>
                    <a:pt x="633345" y="1350603"/>
                  </a:cubicBezTo>
                  <a:lnTo>
                    <a:pt x="642046" y="1389160"/>
                  </a:lnTo>
                  <a:lnTo>
                    <a:pt x="557803" y="1380668"/>
                  </a:lnTo>
                  <a:cubicBezTo>
                    <a:pt x="239466" y="1315527"/>
                    <a:pt x="0" y="1033862"/>
                    <a:pt x="1" y="696267"/>
                  </a:cubicBezTo>
                  <a:lnTo>
                    <a:pt x="5114" y="645548"/>
                  </a:lnTo>
                  <a:lnTo>
                    <a:pt x="19359" y="620534"/>
                  </a:lnTo>
                  <a:cubicBezTo>
                    <a:pt x="99896" y="471403"/>
                    <a:pt x="211295" y="218800"/>
                    <a:pt x="216947" y="200231"/>
                  </a:cubicBezTo>
                  <a:lnTo>
                    <a:pt x="214836" y="193854"/>
                  </a:lnTo>
                  <a:lnTo>
                    <a:pt x="215357" y="193425"/>
                  </a:lnTo>
                  <a:lnTo>
                    <a:pt x="215993" y="195347"/>
                  </a:lnTo>
                  <a:lnTo>
                    <a:pt x="217337" y="191790"/>
                  </a:lnTo>
                  <a:lnTo>
                    <a:pt x="308004" y="116984"/>
                  </a:lnTo>
                  <a:cubicBezTo>
                    <a:pt x="382335" y="66766"/>
                    <a:pt x="466850" y="30479"/>
                    <a:pt x="557803" y="11868"/>
                  </a:cubicBezTo>
                  <a:lnTo>
                    <a:pt x="675522" y="0"/>
                  </a:lnTo>
                  <a:close/>
                  <a:moveTo>
                    <a:pt x="130302" y="400505"/>
                  </a:moveTo>
                  <a:lnTo>
                    <a:pt x="107747" y="448157"/>
                  </a:lnTo>
                  <a:lnTo>
                    <a:pt x="120501" y="422552"/>
                  </a:lnTo>
                  <a:lnTo>
                    <a:pt x="130302" y="400505"/>
                  </a:lnTo>
                  <a:close/>
                </a:path>
              </a:pathLst>
            </a:custGeom>
            <a:solidFill>
              <a:srgbClr val="ECECEC"/>
            </a:solidFill>
            <a:ln w="6495" cap="flat">
              <a:noFill/>
              <a:prstDash val="solid"/>
              <a:miter/>
            </a:ln>
          </p:spPr>
          <p:txBody>
            <a:bodyPr rtlCol="0" anchor="ctr"/>
            <a:lstStyle/>
            <a:p>
              <a:endParaRPr lang="ko-KR" altLang="en-US"/>
            </a:p>
          </p:txBody>
        </p:sp>
      </p:grpSp>
      <p:sp>
        <p:nvSpPr>
          <p:cNvPr id="30" name="Round Same Side Corner Rectangle 8">
            <a:extLst>
              <a:ext uri="{FF2B5EF4-FFF2-40B4-BE49-F238E27FC236}">
                <a16:creationId xmlns:a16="http://schemas.microsoft.com/office/drawing/2014/main" id="{62A92F02-F67C-CC0D-CFF2-84636014E3A3}"/>
              </a:ext>
            </a:extLst>
          </p:cNvPr>
          <p:cNvSpPr/>
          <p:nvPr/>
        </p:nvSpPr>
        <p:spPr>
          <a:xfrm>
            <a:off x="6692929" y="2878884"/>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Round Same Side Corner Rectangle 20">
            <a:extLst>
              <a:ext uri="{FF2B5EF4-FFF2-40B4-BE49-F238E27FC236}">
                <a16:creationId xmlns:a16="http://schemas.microsoft.com/office/drawing/2014/main" id="{83128A6F-332A-5B33-31F0-753DCAF5B289}"/>
              </a:ext>
            </a:extLst>
          </p:cNvPr>
          <p:cNvSpPr/>
          <p:nvPr/>
        </p:nvSpPr>
        <p:spPr>
          <a:xfrm rot="10800000">
            <a:off x="6288551" y="2651211"/>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187956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additive="base">
                                        <p:cTn id="6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5" end="15"/>
                                            </p:txEl>
                                          </p:spTgt>
                                        </p:tgtEl>
                                        <p:attrNameLst>
                                          <p:attrName>style.visibility</p:attrName>
                                        </p:attrNameLst>
                                      </p:cBhvr>
                                      <p:to>
                                        <p:strVal val="visible"/>
                                      </p:to>
                                    </p:set>
                                    <p:anim calcmode="lin" valueType="num">
                                      <p:cBhvr additive="base">
                                        <p:cTn id="7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3B807B9-39BE-1B81-0134-C42BC28FFDEC}"/>
              </a:ext>
            </a:extLst>
          </p:cNvPr>
          <p:cNvPicPr>
            <a:picLocks noGrp="1" noChangeAspect="1"/>
          </p:cNvPicPr>
          <p:nvPr>
            <p:ph sz="quarter" idx="16"/>
          </p:nvPr>
        </p:nvPicPr>
        <p:blipFill>
          <a:blip r:embed="rId2"/>
          <a:stretch>
            <a:fillRect/>
          </a:stretch>
        </p:blipFill>
        <p:spPr>
          <a:xfrm>
            <a:off x="191650" y="1277939"/>
            <a:ext cx="8644376" cy="325052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Title 3">
            <a:extLst>
              <a:ext uri="{FF2B5EF4-FFF2-40B4-BE49-F238E27FC236}">
                <a16:creationId xmlns:a16="http://schemas.microsoft.com/office/drawing/2014/main" id="{A2F989B3-64FC-33EF-57ED-16AB3624D9BA}"/>
              </a:ext>
            </a:extLst>
          </p:cNvPr>
          <p:cNvSpPr>
            <a:spLocks noGrp="1"/>
          </p:cNvSpPr>
          <p:nvPr>
            <p:ph type="title"/>
          </p:nvPr>
        </p:nvSpPr>
        <p:spPr>
          <a:xfrm>
            <a:off x="303213" y="336008"/>
            <a:ext cx="8532812" cy="481013"/>
          </a:xfrm>
        </p:spPr>
        <p:txBody>
          <a:bodyPr/>
          <a:lstStyle/>
          <a:p>
            <a:pPr algn="ctr"/>
            <a:r>
              <a:rPr lang="en-US" dirty="0"/>
              <a:t>Performance Review Report</a:t>
            </a:r>
            <a:endParaRPr lang="en-ZA" dirty="0"/>
          </a:p>
        </p:txBody>
      </p:sp>
    </p:spTree>
    <p:extLst>
      <p:ext uri="{BB962C8B-B14F-4D97-AF65-F5344CB8AC3E}">
        <p14:creationId xmlns:p14="http://schemas.microsoft.com/office/powerpoint/2010/main" val="3381239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0CC2B-AEC7-CFE1-BF41-DDEF730663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20238B1-BB79-8427-46EA-167574B43BD1}"/>
              </a:ext>
            </a:extLst>
          </p:cNvPr>
          <p:cNvSpPr>
            <a:spLocks noGrp="1"/>
          </p:cNvSpPr>
          <p:nvPr>
            <p:ph type="title"/>
          </p:nvPr>
        </p:nvSpPr>
        <p:spPr>
          <a:xfrm>
            <a:off x="0" y="767829"/>
            <a:ext cx="7978435" cy="401864"/>
          </a:xfrm>
        </p:spPr>
        <p:txBody>
          <a:bodyPr anchor="ctr">
            <a:noAutofit/>
          </a:bodyPr>
          <a:lstStyle/>
          <a:p>
            <a:pPr algn="ctr">
              <a:spcAft>
                <a:spcPts val="600"/>
              </a:spcAft>
            </a:pPr>
            <a:br>
              <a:rPr lang="en-US" sz="2400" dirty="0"/>
            </a:br>
            <a:br>
              <a:rPr lang="en-US" sz="2400" dirty="0"/>
            </a:br>
            <a:r>
              <a:rPr lang="en-US" sz="2400" dirty="0"/>
              <a:t>Focus Area 4: Better Leadership Decisions for the College</a:t>
            </a:r>
            <a:br>
              <a:rPr lang="en-ZA" sz="2400" dirty="0"/>
            </a:br>
            <a:br>
              <a:rPr lang="en-US" sz="2400" dirty="0">
                <a:solidFill>
                  <a:srgbClr val="0070C0"/>
                </a:solidFill>
              </a:rPr>
            </a:br>
            <a:endParaRPr lang="en-ZA" sz="2400" dirty="0"/>
          </a:p>
        </p:txBody>
      </p:sp>
      <p:sp>
        <p:nvSpPr>
          <p:cNvPr id="4" name="Slide Number Placeholder 3" hidden="1">
            <a:extLst>
              <a:ext uri="{FF2B5EF4-FFF2-40B4-BE49-F238E27FC236}">
                <a16:creationId xmlns:a16="http://schemas.microsoft.com/office/drawing/2014/main" id="{060E00D0-590D-DB02-020F-879A0D3B76D5}"/>
              </a:ext>
            </a:extLst>
          </p:cNvPr>
          <p:cNvSpPr>
            <a:spLocks noGrp="1"/>
          </p:cNvSpPr>
          <p:nvPr>
            <p:ph type="sldNum" sz="quarter" idx="4294967295"/>
          </p:nvPr>
        </p:nvSpPr>
        <p:spPr>
          <a:xfrm>
            <a:off x="4241295" y="4720499"/>
            <a:ext cx="661412" cy="152341"/>
          </a:xfrm>
          <a:prstGeom prst="rect">
            <a:avLst/>
          </a:prstGeom>
        </p:spPr>
        <p:txBody>
          <a:bodyPr/>
          <a:lstStyle/>
          <a:p>
            <a:pPr>
              <a:spcAft>
                <a:spcPts val="600"/>
              </a:spcAft>
            </a:pPr>
            <a:fld id="{FBE75EE5-75F9-E941-BD9E-6EBF5FAD6B5E}" type="slidenum">
              <a:rPr lang="en-US" smtClean="0"/>
              <a:pPr>
                <a:spcAft>
                  <a:spcPts val="600"/>
                </a:spcAft>
              </a:pPr>
              <a:t>18</a:t>
            </a:fld>
            <a:endParaRPr lang="en-US"/>
          </a:p>
        </p:txBody>
      </p:sp>
      <p:sp>
        <p:nvSpPr>
          <p:cNvPr id="3" name="Content Placeholder 2">
            <a:extLst>
              <a:ext uri="{FF2B5EF4-FFF2-40B4-BE49-F238E27FC236}">
                <a16:creationId xmlns:a16="http://schemas.microsoft.com/office/drawing/2014/main" id="{6042EC6F-8A70-0233-291B-EB161B6B189B}"/>
              </a:ext>
            </a:extLst>
          </p:cNvPr>
          <p:cNvSpPr txBox="1">
            <a:spLocks/>
          </p:cNvSpPr>
          <p:nvPr/>
        </p:nvSpPr>
        <p:spPr>
          <a:xfrm>
            <a:off x="305593" y="1169693"/>
            <a:ext cx="8388465" cy="3108393"/>
          </a:xfrm>
          <a:prstGeom prst="rect">
            <a:avLst/>
          </a:prstGeom>
        </p:spPr>
        <p:txBody>
          <a:bodyPr/>
          <a:lst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ZA" b="1" dirty="0">
                <a:latin typeface="Aptos" panose="020B0004020202020204" pitchFamily="34" charset="0"/>
              </a:rPr>
              <a:t>Integrated data model:</a:t>
            </a:r>
          </a:p>
          <a:p>
            <a:pPr marL="171450" indent="-171450">
              <a:buFont typeface="Courier New" panose="02070309020205020404" pitchFamily="49" charset="0"/>
              <a:buChar char="o"/>
            </a:pPr>
            <a:endParaRPr lang="en-ZA" b="1" dirty="0">
              <a:latin typeface="Aptos" panose="020B0004020202020204" pitchFamily="34" charset="0"/>
            </a:endParaRPr>
          </a:p>
          <a:p>
            <a:r>
              <a:rPr lang="en-ZA" dirty="0">
                <a:latin typeface="Aptos" panose="020B0004020202020204" pitchFamily="34" charset="0"/>
              </a:rPr>
              <a:t>                                   Connected payroll, benefits, performance, and administration data</a:t>
            </a:r>
          </a:p>
          <a:p>
            <a:pPr marL="171450" indent="-171450">
              <a:buFont typeface="Courier New" panose="02070309020205020404" pitchFamily="49" charset="0"/>
              <a:buChar char="o"/>
            </a:pPr>
            <a:endParaRPr lang="en-ZA" dirty="0">
              <a:latin typeface="Aptos" panose="020B0004020202020204" pitchFamily="34" charset="0"/>
            </a:endParaRPr>
          </a:p>
          <a:p>
            <a:r>
              <a:rPr lang="en-ZA" b="1" dirty="0">
                <a:latin typeface="Aptos" panose="020B0004020202020204" pitchFamily="34" charset="0"/>
              </a:rPr>
              <a:t>      </a:t>
            </a:r>
          </a:p>
          <a:p>
            <a:r>
              <a:rPr lang="en-ZA" b="1" dirty="0">
                <a:latin typeface="Aptos" panose="020B0004020202020204" pitchFamily="34" charset="0"/>
              </a:rPr>
              <a:t>Leaders gain:</a:t>
            </a:r>
            <a:r>
              <a:rPr lang="en-ZA" dirty="0">
                <a:latin typeface="Aptos" panose="020B0004020202020204" pitchFamily="34" charset="0"/>
              </a:rPr>
              <a:t> </a:t>
            </a:r>
            <a:r>
              <a:rPr lang="en-ZA" b="1" dirty="0">
                <a:latin typeface="Aptos" panose="020B0004020202020204" pitchFamily="34" charset="0"/>
              </a:rPr>
              <a:t> </a:t>
            </a:r>
          </a:p>
          <a:p>
            <a:endParaRPr lang="en-ZA" b="1" dirty="0">
              <a:latin typeface="Aptos" panose="020B0004020202020204" pitchFamily="34" charset="0"/>
            </a:endParaRPr>
          </a:p>
          <a:p>
            <a:r>
              <a:rPr lang="en-ZA" dirty="0">
                <a:latin typeface="Aptos" panose="020B0004020202020204" pitchFamily="34" charset="0"/>
              </a:rPr>
              <a:t>                                       Clear visibility into total compensation and workload distribution</a:t>
            </a:r>
          </a:p>
          <a:p>
            <a:r>
              <a:rPr lang="en-ZA" dirty="0">
                <a:latin typeface="Aptos" panose="020B0004020202020204" pitchFamily="34" charset="0"/>
              </a:rPr>
              <a:t>               		Evidence-based budgeting and staffing for programs</a:t>
            </a:r>
          </a:p>
          <a:p>
            <a:r>
              <a:rPr lang="en-ZA" dirty="0">
                <a:latin typeface="Aptos" panose="020B0004020202020204" pitchFamily="34" charset="0"/>
              </a:rPr>
              <a:t>                                        Alignment of HR initiatives with academics and strategic goals</a:t>
            </a:r>
          </a:p>
          <a:p>
            <a:pPr marL="171450" indent="-171450">
              <a:buFont typeface="Courier New" panose="02070309020205020404" pitchFamily="49" charset="0"/>
              <a:buChar char="o"/>
            </a:pPr>
            <a:endParaRPr lang="en-ZA" dirty="0">
              <a:latin typeface="Aptos" panose="020B0004020202020204" pitchFamily="34" charset="0"/>
            </a:endParaRPr>
          </a:p>
          <a:p>
            <a:r>
              <a:rPr lang="en-ZA" b="1" dirty="0">
                <a:latin typeface="Aptos" panose="020B0004020202020204" pitchFamily="34" charset="0"/>
              </a:rPr>
              <a:t>Outcomes:</a:t>
            </a:r>
          </a:p>
          <a:p>
            <a:endParaRPr lang="en-ZA" b="1" dirty="0">
              <a:latin typeface="Aptos" panose="020B0004020202020204" pitchFamily="34" charset="0"/>
            </a:endParaRPr>
          </a:p>
          <a:p>
            <a:r>
              <a:rPr lang="en-ZA" dirty="0">
                <a:latin typeface="Aptos" panose="020B0004020202020204" pitchFamily="34" charset="0"/>
              </a:rPr>
              <a:t>                                      Efficient and more informed decisions across departments and admin units with</a:t>
            </a:r>
          </a:p>
          <a:p>
            <a:r>
              <a:rPr lang="en-ZA" dirty="0">
                <a:latin typeface="Aptos" panose="020B0004020202020204" pitchFamily="34" charset="0"/>
              </a:rPr>
              <a:t>                                      competitive talent strategy and staff acquisition</a:t>
            </a:r>
          </a:p>
          <a:p>
            <a:endParaRPr lang="en-ZA" b="1" dirty="0">
              <a:latin typeface="Aptos" panose="020B0004020202020204" pitchFamily="34" charset="0"/>
            </a:endParaRPr>
          </a:p>
          <a:p>
            <a:pPr marL="171450" indent="-171450">
              <a:buFont typeface="Courier New" panose="02070309020205020404" pitchFamily="49" charset="0"/>
              <a:buChar char="o"/>
            </a:pPr>
            <a:endParaRPr lang="en-ZA" dirty="0">
              <a:latin typeface="Aptos" panose="020B0004020202020204" pitchFamily="34" charset="0"/>
            </a:endParaRPr>
          </a:p>
          <a:p>
            <a:endParaRPr lang="en-ZA" dirty="0">
              <a:latin typeface="Aptos" panose="020B0004020202020204" pitchFamily="34" charset="0"/>
            </a:endParaRPr>
          </a:p>
          <a:p>
            <a:endParaRPr lang="en-ZA" b="1" dirty="0">
              <a:latin typeface="Aptos" panose="020B0004020202020204" pitchFamily="34" charset="0"/>
            </a:endParaRPr>
          </a:p>
          <a:p>
            <a:endParaRPr lang="en-ZA" b="1" dirty="0">
              <a:latin typeface="Aptos" panose="020B0004020202020204" pitchFamily="34" charset="0"/>
            </a:endParaRPr>
          </a:p>
          <a:p>
            <a:pPr marL="342900">
              <a:buFont typeface="Wingdings" panose="05000000000000000000" pitchFamily="2" charset="2"/>
              <a:buChar char="Ø"/>
            </a:pPr>
            <a:endParaRPr lang="en-ZA" dirty="0">
              <a:latin typeface="Aptos" panose="020B0004020202020204" pitchFamily="34" charset="0"/>
            </a:endParaRPr>
          </a:p>
          <a:p>
            <a:endParaRPr lang="en-ZA" dirty="0">
              <a:latin typeface="Aptos" panose="020B0004020202020204" pitchFamily="34" charset="0"/>
              <a:ea typeface="Calibri" panose="020F0502020204030204" pitchFamily="34" charset="0"/>
              <a:cs typeface="Times New Roman" panose="02020603050405020304" pitchFamily="18" charset="0"/>
            </a:endParaRPr>
          </a:p>
        </p:txBody>
      </p:sp>
      <p:sp>
        <p:nvSpPr>
          <p:cNvPr id="7" name="Donut 24">
            <a:extLst>
              <a:ext uri="{FF2B5EF4-FFF2-40B4-BE49-F238E27FC236}">
                <a16:creationId xmlns:a16="http://schemas.microsoft.com/office/drawing/2014/main" id="{0FECE22A-93FC-8053-2B17-FCE81EDB2E99}"/>
              </a:ext>
            </a:extLst>
          </p:cNvPr>
          <p:cNvSpPr/>
          <p:nvPr/>
        </p:nvSpPr>
        <p:spPr>
          <a:xfrm>
            <a:off x="805725" y="2502642"/>
            <a:ext cx="542906" cy="456431"/>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Frame 17">
            <a:extLst>
              <a:ext uri="{FF2B5EF4-FFF2-40B4-BE49-F238E27FC236}">
                <a16:creationId xmlns:a16="http://schemas.microsoft.com/office/drawing/2014/main" id="{3D38D341-6F43-A576-1C24-F1D0AA33FC46}"/>
              </a:ext>
            </a:extLst>
          </p:cNvPr>
          <p:cNvSpPr/>
          <p:nvPr/>
        </p:nvSpPr>
        <p:spPr>
          <a:xfrm>
            <a:off x="869974" y="3505791"/>
            <a:ext cx="433553" cy="38429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Left Arrow 1">
            <a:extLst>
              <a:ext uri="{FF2B5EF4-FFF2-40B4-BE49-F238E27FC236}">
                <a16:creationId xmlns:a16="http://schemas.microsoft.com/office/drawing/2014/main" id="{AF82983E-878C-94B9-EA7B-B14970812D54}"/>
              </a:ext>
            </a:extLst>
          </p:cNvPr>
          <p:cNvSpPr>
            <a:spLocks noChangeAspect="1"/>
          </p:cNvSpPr>
          <p:nvPr/>
        </p:nvSpPr>
        <p:spPr>
          <a:xfrm>
            <a:off x="862259" y="1526432"/>
            <a:ext cx="441268" cy="429491"/>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3500404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D5132CD8-81B3-4477-8F80-C03D19A0E25E}"/>
              </a:ext>
            </a:extLst>
          </p:cNvPr>
          <p:cNvGrpSpPr/>
          <p:nvPr/>
        </p:nvGrpSpPr>
        <p:grpSpPr>
          <a:xfrm>
            <a:off x="2919166" y="1365114"/>
            <a:ext cx="3112913" cy="2934431"/>
            <a:chOff x="2636176" y="1796880"/>
            <a:chExt cx="4150550" cy="3912574"/>
          </a:xfrm>
        </p:grpSpPr>
        <p:sp>
          <p:nvSpPr>
            <p:cNvPr id="4" name="Freeform: Shape 23">
              <a:extLst>
                <a:ext uri="{FF2B5EF4-FFF2-40B4-BE49-F238E27FC236}">
                  <a16:creationId xmlns:a16="http://schemas.microsoft.com/office/drawing/2014/main" id="{81382956-3B58-4F2F-BA61-F9402D725F87}"/>
                </a:ext>
              </a:extLst>
            </p:cNvPr>
            <p:cNvSpPr>
              <a:spLocks noChangeAspect="1"/>
            </p:cNvSpPr>
            <p:nvPr/>
          </p:nvSpPr>
          <p:spPr>
            <a:xfrm>
              <a:off x="3014664" y="1875774"/>
              <a:ext cx="3650109" cy="3711110"/>
            </a:xfrm>
            <a:custGeom>
              <a:avLst/>
              <a:gdLst>
                <a:gd name="connsiteX0" fmla="*/ 1632503 w 2337564"/>
                <a:gd name="connsiteY0" fmla="*/ 0 h 2376629"/>
                <a:gd name="connsiteX1" fmla="*/ 1973743 w 2337564"/>
                <a:gd name="connsiteY1" fmla="*/ 536479 h 2376629"/>
                <a:gd name="connsiteX2" fmla="*/ 1338632 w 2337564"/>
                <a:gd name="connsiteY2" fmla="*/ 566281 h 2376629"/>
                <a:gd name="connsiteX3" fmla="*/ 1411376 w 2337564"/>
                <a:gd name="connsiteY3" fmla="*/ 426106 h 2376629"/>
                <a:gd name="connsiteX4" fmla="*/ 1336049 w 2337564"/>
                <a:gd name="connsiteY4" fmla="*/ 414609 h 2376629"/>
                <a:gd name="connsiteX5" fmla="*/ 1241029 w 2337564"/>
                <a:gd name="connsiteY5" fmla="*/ 409812 h 2376629"/>
                <a:gd name="connsiteX6" fmla="*/ 311684 w 2337564"/>
                <a:gd name="connsiteY6" fmla="*/ 1339156 h 2376629"/>
                <a:gd name="connsiteX7" fmla="*/ 1241029 w 2337564"/>
                <a:gd name="connsiteY7" fmla="*/ 2268501 h 2376629"/>
                <a:gd name="connsiteX8" fmla="*/ 1276800 w 2337564"/>
                <a:gd name="connsiteY8" fmla="*/ 2266695 h 2376629"/>
                <a:gd name="connsiteX9" fmla="*/ 1283069 w 2337564"/>
                <a:gd name="connsiteY9" fmla="*/ 2267289 h 2376629"/>
                <a:gd name="connsiteX10" fmla="*/ 2146453 w 2337564"/>
                <a:gd name="connsiteY10" fmla="*/ 1724859 h 2376629"/>
                <a:gd name="connsiteX11" fmla="*/ 2329590 w 2337564"/>
                <a:gd name="connsiteY11" fmla="*/ 1186157 h 2376629"/>
                <a:gd name="connsiteX12" fmla="*/ 2331676 w 2337564"/>
                <a:gd name="connsiteY12" fmla="*/ 1091239 h 2376629"/>
                <a:gd name="connsiteX13" fmla="*/ 2337564 w 2337564"/>
                <a:gd name="connsiteY13" fmla="*/ 1207847 h 2376629"/>
                <a:gd name="connsiteX14" fmla="*/ 1168782 w 2337564"/>
                <a:gd name="connsiteY14" fmla="*/ 2376629 h 2376629"/>
                <a:gd name="connsiteX15" fmla="*/ 0 w 2337564"/>
                <a:gd name="connsiteY15" fmla="*/ 1207847 h 2376629"/>
                <a:gd name="connsiteX16" fmla="*/ 1168782 w 2337564"/>
                <a:gd name="connsiteY16" fmla="*/ 39065 h 2376629"/>
                <a:gd name="connsiteX17" fmla="*/ 1516342 w 2337564"/>
                <a:gd name="connsiteY17" fmla="*/ 91611 h 2376629"/>
                <a:gd name="connsiteX18" fmla="*/ 1574009 w 2337564"/>
                <a:gd name="connsiteY18" fmla="*/ 112718 h 237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7564" h="2376629">
                  <a:moveTo>
                    <a:pt x="1632503" y="0"/>
                  </a:moveTo>
                  <a:lnTo>
                    <a:pt x="1973743" y="536479"/>
                  </a:lnTo>
                  <a:lnTo>
                    <a:pt x="1338632" y="566281"/>
                  </a:lnTo>
                  <a:lnTo>
                    <a:pt x="1411376" y="426106"/>
                  </a:lnTo>
                  <a:lnTo>
                    <a:pt x="1336049" y="414609"/>
                  </a:lnTo>
                  <a:cubicBezTo>
                    <a:pt x="1304807" y="411437"/>
                    <a:pt x="1273108" y="409812"/>
                    <a:pt x="1241029" y="409812"/>
                  </a:cubicBezTo>
                  <a:cubicBezTo>
                    <a:pt x="727767" y="409811"/>
                    <a:pt x="311684" y="825893"/>
                    <a:pt x="311684" y="1339156"/>
                  </a:cubicBezTo>
                  <a:cubicBezTo>
                    <a:pt x="311685" y="1852419"/>
                    <a:pt x="727767" y="2268501"/>
                    <a:pt x="1241029" y="2268501"/>
                  </a:cubicBezTo>
                  <a:lnTo>
                    <a:pt x="1276800" y="2266695"/>
                  </a:lnTo>
                  <a:lnTo>
                    <a:pt x="1283069" y="2267289"/>
                  </a:lnTo>
                  <a:cubicBezTo>
                    <a:pt x="1587888" y="2277898"/>
                    <a:pt x="1931140" y="2074979"/>
                    <a:pt x="2146453" y="1724859"/>
                  </a:cubicBezTo>
                  <a:cubicBezTo>
                    <a:pt x="2254110" y="1549799"/>
                    <a:pt x="2314494" y="1362798"/>
                    <a:pt x="2329590" y="1186157"/>
                  </a:cubicBezTo>
                  <a:lnTo>
                    <a:pt x="2331676" y="1091239"/>
                  </a:lnTo>
                  <a:lnTo>
                    <a:pt x="2337564" y="1207847"/>
                  </a:lnTo>
                  <a:cubicBezTo>
                    <a:pt x="2337564" y="1853347"/>
                    <a:pt x="1814282" y="2376629"/>
                    <a:pt x="1168782" y="2376629"/>
                  </a:cubicBezTo>
                  <a:cubicBezTo>
                    <a:pt x="523282" y="2376629"/>
                    <a:pt x="0" y="1853347"/>
                    <a:pt x="0" y="1207847"/>
                  </a:cubicBezTo>
                  <a:cubicBezTo>
                    <a:pt x="0" y="562347"/>
                    <a:pt x="523282" y="39065"/>
                    <a:pt x="1168782" y="39065"/>
                  </a:cubicBezTo>
                  <a:cubicBezTo>
                    <a:pt x="1289813" y="39065"/>
                    <a:pt x="1406548" y="57462"/>
                    <a:pt x="1516342" y="91611"/>
                  </a:cubicBezTo>
                  <a:lnTo>
                    <a:pt x="1574009" y="11271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타원 4">
              <a:extLst>
                <a:ext uri="{FF2B5EF4-FFF2-40B4-BE49-F238E27FC236}">
                  <a16:creationId xmlns:a16="http://schemas.microsoft.com/office/drawing/2014/main" id="{C836B9CB-3EF9-4DAC-A28B-09117850CDB6}"/>
                </a:ext>
              </a:extLst>
            </p:cNvPr>
            <p:cNvSpPr>
              <a:spLocks noChangeAspect="1"/>
            </p:cNvSpPr>
            <p:nvPr/>
          </p:nvSpPr>
          <p:spPr>
            <a:xfrm>
              <a:off x="5317688" y="4897630"/>
              <a:ext cx="720000" cy="72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6" name="타원 5">
              <a:extLst>
                <a:ext uri="{FF2B5EF4-FFF2-40B4-BE49-F238E27FC236}">
                  <a16:creationId xmlns:a16="http://schemas.microsoft.com/office/drawing/2014/main" id="{16686413-3665-4B55-86A5-DD3D5224D1F1}"/>
                </a:ext>
              </a:extLst>
            </p:cNvPr>
            <p:cNvSpPr>
              <a:spLocks noChangeAspect="1"/>
            </p:cNvSpPr>
            <p:nvPr/>
          </p:nvSpPr>
          <p:spPr>
            <a:xfrm>
              <a:off x="3716176" y="4809454"/>
              <a:ext cx="900000" cy="90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7" name="타원 6">
              <a:extLst>
                <a:ext uri="{FF2B5EF4-FFF2-40B4-BE49-F238E27FC236}">
                  <a16:creationId xmlns:a16="http://schemas.microsoft.com/office/drawing/2014/main" id="{3C37965B-AFE5-4DA0-AB2A-2C9958B61527}"/>
                </a:ext>
              </a:extLst>
            </p:cNvPr>
            <p:cNvSpPr>
              <a:spLocks noChangeAspect="1"/>
            </p:cNvSpPr>
            <p:nvPr/>
          </p:nvSpPr>
          <p:spPr>
            <a:xfrm>
              <a:off x="2636176" y="3429000"/>
              <a:ext cx="1080000" cy="10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8" name="타원 7">
              <a:extLst>
                <a:ext uri="{FF2B5EF4-FFF2-40B4-BE49-F238E27FC236}">
                  <a16:creationId xmlns:a16="http://schemas.microsoft.com/office/drawing/2014/main" id="{212DF33A-24FC-4B9A-8A6D-AEC27C41943A}"/>
                </a:ext>
              </a:extLst>
            </p:cNvPr>
            <p:cNvSpPr>
              <a:spLocks noChangeAspect="1"/>
            </p:cNvSpPr>
            <p:nvPr/>
          </p:nvSpPr>
          <p:spPr>
            <a:xfrm>
              <a:off x="3451570" y="1796880"/>
              <a:ext cx="1260000" cy="12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9" name="타원 8">
              <a:extLst>
                <a:ext uri="{FF2B5EF4-FFF2-40B4-BE49-F238E27FC236}">
                  <a16:creationId xmlns:a16="http://schemas.microsoft.com/office/drawing/2014/main" id="{6554B529-73F6-401D-9825-24CCDA6EE1D1}"/>
                </a:ext>
              </a:extLst>
            </p:cNvPr>
            <p:cNvSpPr>
              <a:spLocks noChangeAspect="1"/>
            </p:cNvSpPr>
            <p:nvPr/>
          </p:nvSpPr>
          <p:spPr>
            <a:xfrm>
              <a:off x="6246726" y="4175391"/>
              <a:ext cx="540000" cy="54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sp>
        <p:nvSpPr>
          <p:cNvPr id="10" name="Rectangle 9">
            <a:extLst>
              <a:ext uri="{FF2B5EF4-FFF2-40B4-BE49-F238E27FC236}">
                <a16:creationId xmlns:a16="http://schemas.microsoft.com/office/drawing/2014/main" id="{9B2FD770-E1E9-4DDE-80E0-B227ECC10730}"/>
              </a:ext>
            </a:extLst>
          </p:cNvPr>
          <p:cNvSpPr/>
          <p:nvPr/>
        </p:nvSpPr>
        <p:spPr>
          <a:xfrm>
            <a:off x="5720025" y="3240137"/>
            <a:ext cx="220589" cy="20649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11" name="Block Arc 10">
            <a:extLst>
              <a:ext uri="{FF2B5EF4-FFF2-40B4-BE49-F238E27FC236}">
                <a16:creationId xmlns:a16="http://schemas.microsoft.com/office/drawing/2014/main" id="{5FB03E45-246F-4DD1-9470-74025A90C07A}"/>
              </a:ext>
            </a:extLst>
          </p:cNvPr>
          <p:cNvSpPr/>
          <p:nvPr/>
        </p:nvSpPr>
        <p:spPr>
          <a:xfrm>
            <a:off x="3853423" y="3835454"/>
            <a:ext cx="409070" cy="277082"/>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chemeClr val="tx1"/>
              </a:solidFill>
            </a:endParaRPr>
          </a:p>
        </p:txBody>
      </p:sp>
      <p:sp>
        <p:nvSpPr>
          <p:cNvPr id="12" name="Rectangle 16">
            <a:extLst>
              <a:ext uri="{FF2B5EF4-FFF2-40B4-BE49-F238E27FC236}">
                <a16:creationId xmlns:a16="http://schemas.microsoft.com/office/drawing/2014/main" id="{856E3391-7552-4B93-B960-C734CF6DB293}"/>
              </a:ext>
            </a:extLst>
          </p:cNvPr>
          <p:cNvSpPr/>
          <p:nvPr/>
        </p:nvSpPr>
        <p:spPr>
          <a:xfrm rot="2700000">
            <a:off x="5094981" y="3771859"/>
            <a:ext cx="210638" cy="37763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13" name="Rounded Rectangle 5">
            <a:extLst>
              <a:ext uri="{FF2B5EF4-FFF2-40B4-BE49-F238E27FC236}">
                <a16:creationId xmlns:a16="http://schemas.microsoft.com/office/drawing/2014/main" id="{B49D43A9-F793-4C8D-A89C-50D414C4F4D0}"/>
              </a:ext>
            </a:extLst>
          </p:cNvPr>
          <p:cNvSpPr/>
          <p:nvPr/>
        </p:nvSpPr>
        <p:spPr>
          <a:xfrm flipH="1">
            <a:off x="3145609" y="2854738"/>
            <a:ext cx="371314" cy="30631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14" name="Oval 21">
            <a:extLst>
              <a:ext uri="{FF2B5EF4-FFF2-40B4-BE49-F238E27FC236}">
                <a16:creationId xmlns:a16="http://schemas.microsoft.com/office/drawing/2014/main" id="{99909153-AF33-4204-895F-7F7D01E02771}"/>
              </a:ext>
            </a:extLst>
          </p:cNvPr>
          <p:cNvSpPr>
            <a:spLocks noChangeAspect="1"/>
          </p:cNvSpPr>
          <p:nvPr/>
        </p:nvSpPr>
        <p:spPr>
          <a:xfrm>
            <a:off x="3744238" y="1576385"/>
            <a:ext cx="503183" cy="50738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grpSp>
        <p:nvGrpSpPr>
          <p:cNvPr id="15" name="Group 18">
            <a:extLst>
              <a:ext uri="{FF2B5EF4-FFF2-40B4-BE49-F238E27FC236}">
                <a16:creationId xmlns:a16="http://schemas.microsoft.com/office/drawing/2014/main" id="{E39D4B55-2D99-47B9-8BC0-222A078E7A14}"/>
              </a:ext>
            </a:extLst>
          </p:cNvPr>
          <p:cNvGrpSpPr/>
          <p:nvPr/>
        </p:nvGrpSpPr>
        <p:grpSpPr>
          <a:xfrm>
            <a:off x="4144427" y="2354969"/>
            <a:ext cx="876337" cy="1156905"/>
            <a:chOff x="4020203" y="419231"/>
            <a:chExt cx="4367084" cy="5765249"/>
          </a:xfrm>
          <a:solidFill>
            <a:schemeClr val="bg1"/>
          </a:solidFill>
          <a:effectLst>
            <a:outerShdw blurRad="50800" dist="38100" dir="5400000" algn="t" rotWithShape="0">
              <a:prstClr val="black">
                <a:alpha val="40000"/>
              </a:prstClr>
            </a:outerShdw>
          </a:effectLst>
        </p:grpSpPr>
        <p:sp>
          <p:nvSpPr>
            <p:cNvPr id="16" name="Rectangle 36">
              <a:extLst>
                <a:ext uri="{FF2B5EF4-FFF2-40B4-BE49-F238E27FC236}">
                  <a16:creationId xmlns:a16="http://schemas.microsoft.com/office/drawing/2014/main" id="{D71F5E21-7FF8-410E-856C-FD2B7A62A88D}"/>
                </a:ext>
              </a:extLst>
            </p:cNvPr>
            <p:cNvSpPr/>
            <p:nvPr/>
          </p:nvSpPr>
          <p:spPr>
            <a:xfrm>
              <a:off x="4045203" y="619883"/>
              <a:ext cx="4294509" cy="5398073"/>
            </a:xfrm>
            <a:custGeom>
              <a:avLst/>
              <a:gdLst/>
              <a:ahLst/>
              <a:cxnLst/>
              <a:rect l="l" t="t" r="r" b="b"/>
              <a:pathLst>
                <a:path w="4294511" h="5398073">
                  <a:moveTo>
                    <a:pt x="1162213" y="0"/>
                  </a:moveTo>
                  <a:lnTo>
                    <a:pt x="1680726" y="0"/>
                  </a:lnTo>
                  <a:lnTo>
                    <a:pt x="1680726" y="2407824"/>
                  </a:lnTo>
                  <a:lnTo>
                    <a:pt x="1881378" y="2407824"/>
                  </a:lnTo>
                  <a:lnTo>
                    <a:pt x="1881378" y="1306295"/>
                  </a:lnTo>
                  <a:lnTo>
                    <a:pt x="2508555" y="1306295"/>
                  </a:lnTo>
                  <a:lnTo>
                    <a:pt x="2508555" y="2407824"/>
                  </a:lnTo>
                  <a:lnTo>
                    <a:pt x="2683986" y="2407824"/>
                  </a:lnTo>
                  <a:lnTo>
                    <a:pt x="2683986" y="1456809"/>
                  </a:lnTo>
                  <a:lnTo>
                    <a:pt x="3311163" y="1456809"/>
                  </a:lnTo>
                  <a:lnTo>
                    <a:pt x="3311163" y="2407824"/>
                  </a:lnTo>
                  <a:lnTo>
                    <a:pt x="3320378" y="2407824"/>
                  </a:lnTo>
                  <a:lnTo>
                    <a:pt x="3320378" y="1649240"/>
                  </a:lnTo>
                  <a:lnTo>
                    <a:pt x="3940780" y="1649240"/>
                  </a:lnTo>
                  <a:lnTo>
                    <a:pt x="3940780" y="2107035"/>
                  </a:lnTo>
                  <a:lnTo>
                    <a:pt x="4294511" y="2107035"/>
                  </a:lnTo>
                  <a:lnTo>
                    <a:pt x="4294511" y="3912904"/>
                  </a:lnTo>
                  <a:lnTo>
                    <a:pt x="3940780" y="3912904"/>
                  </a:lnTo>
                  <a:lnTo>
                    <a:pt x="3940780" y="4715513"/>
                  </a:lnTo>
                  <a:lnTo>
                    <a:pt x="3847228" y="4715513"/>
                  </a:lnTo>
                  <a:lnTo>
                    <a:pt x="3847228" y="5398073"/>
                  </a:lnTo>
                  <a:lnTo>
                    <a:pt x="1083968" y="5398073"/>
                  </a:lnTo>
                  <a:lnTo>
                    <a:pt x="1083968" y="4814946"/>
                  </a:lnTo>
                  <a:lnTo>
                    <a:pt x="959432" y="4814946"/>
                  </a:lnTo>
                  <a:lnTo>
                    <a:pt x="959432" y="4325080"/>
                  </a:lnTo>
                  <a:lnTo>
                    <a:pt x="708694" y="4325080"/>
                  </a:lnTo>
                  <a:lnTo>
                    <a:pt x="708694" y="3823450"/>
                  </a:lnTo>
                  <a:lnTo>
                    <a:pt x="457956" y="3823450"/>
                  </a:lnTo>
                  <a:lnTo>
                    <a:pt x="457956" y="3319551"/>
                  </a:lnTo>
                  <a:lnTo>
                    <a:pt x="261425" y="3319551"/>
                  </a:lnTo>
                  <a:lnTo>
                    <a:pt x="261425" y="2935233"/>
                  </a:lnTo>
                  <a:lnTo>
                    <a:pt x="0" y="2935233"/>
                  </a:lnTo>
                  <a:lnTo>
                    <a:pt x="0" y="2441147"/>
                  </a:lnTo>
                  <a:lnTo>
                    <a:pt x="627177" y="2441147"/>
                  </a:lnTo>
                  <a:lnTo>
                    <a:pt x="627177" y="2470757"/>
                  </a:lnTo>
                  <a:lnTo>
                    <a:pt x="888602" y="2470757"/>
                  </a:lnTo>
                  <a:lnTo>
                    <a:pt x="888602" y="2510208"/>
                  </a:lnTo>
                  <a:lnTo>
                    <a:pt x="1083968" y="2510208"/>
                  </a:lnTo>
                  <a:lnTo>
                    <a:pt x="1083968" y="2407824"/>
                  </a:lnTo>
                  <a:lnTo>
                    <a:pt x="1162213" y="24078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dirty="0"/>
            </a:p>
          </p:txBody>
        </p:sp>
        <p:sp>
          <p:nvSpPr>
            <p:cNvPr id="17" name="Rectangle 14">
              <a:extLst>
                <a:ext uri="{FF2B5EF4-FFF2-40B4-BE49-F238E27FC236}">
                  <a16:creationId xmlns:a16="http://schemas.microsoft.com/office/drawing/2014/main" id="{F23B8C05-DF41-4061-8755-BE9FD139404E}"/>
                </a:ext>
              </a:extLst>
            </p:cNvPr>
            <p:cNvSpPr/>
            <p:nvPr/>
          </p:nvSpPr>
          <p:spPr>
            <a:xfrm>
              <a:off x="4020203" y="419231"/>
              <a:ext cx="4367084" cy="5765249"/>
            </a:xfrm>
            <a:custGeom>
              <a:avLst/>
              <a:gdLst/>
              <a:ahLst/>
              <a:cxnLst/>
              <a:rect l="l" t="t" r="r" b="b"/>
              <a:pathLst>
                <a:path w="4367084" h="5765249">
                  <a:moveTo>
                    <a:pt x="3965780" y="4113557"/>
                  </a:moveTo>
                  <a:lnTo>
                    <a:pt x="4166432" y="4113557"/>
                  </a:lnTo>
                  <a:lnTo>
                    <a:pt x="4166432" y="4916165"/>
                  </a:lnTo>
                  <a:lnTo>
                    <a:pt x="3972555" y="4916165"/>
                  </a:lnTo>
                  <a:lnTo>
                    <a:pt x="3972555" y="5763466"/>
                  </a:lnTo>
                  <a:lnTo>
                    <a:pt x="3771903" y="5763466"/>
                  </a:lnTo>
                  <a:lnTo>
                    <a:pt x="3771903" y="5763465"/>
                  </a:lnTo>
                  <a:lnTo>
                    <a:pt x="1193520" y="5763465"/>
                  </a:lnTo>
                  <a:lnTo>
                    <a:pt x="1193520" y="5765249"/>
                  </a:lnTo>
                  <a:lnTo>
                    <a:pt x="992868" y="5765249"/>
                  </a:lnTo>
                  <a:lnTo>
                    <a:pt x="992868" y="5009248"/>
                  </a:lnTo>
                  <a:lnTo>
                    <a:pt x="1193520" y="5009248"/>
                  </a:lnTo>
                  <a:lnTo>
                    <a:pt x="1193520" y="5562813"/>
                  </a:lnTo>
                  <a:lnTo>
                    <a:pt x="3771903" y="5562813"/>
                  </a:lnTo>
                  <a:lnTo>
                    <a:pt x="3771903" y="4916165"/>
                  </a:lnTo>
                  <a:lnTo>
                    <a:pt x="3965780" y="4916165"/>
                  </a:lnTo>
                  <a:close/>
                  <a:moveTo>
                    <a:pt x="404924" y="3516123"/>
                  </a:moveTo>
                  <a:lnTo>
                    <a:pt x="605576" y="3516123"/>
                  </a:lnTo>
                  <a:lnTo>
                    <a:pt x="605576" y="4024102"/>
                  </a:lnTo>
                  <a:lnTo>
                    <a:pt x="794053" y="4024102"/>
                  </a:lnTo>
                  <a:lnTo>
                    <a:pt x="794053" y="4525732"/>
                  </a:lnTo>
                  <a:lnTo>
                    <a:pt x="991620" y="4525732"/>
                  </a:lnTo>
                  <a:lnTo>
                    <a:pt x="991620" y="5027362"/>
                  </a:lnTo>
                  <a:lnTo>
                    <a:pt x="790968" y="5027362"/>
                  </a:lnTo>
                  <a:lnTo>
                    <a:pt x="790968" y="4525732"/>
                  </a:lnTo>
                  <a:lnTo>
                    <a:pt x="593401" y="4525732"/>
                  </a:lnTo>
                  <a:lnTo>
                    <a:pt x="593401" y="4056122"/>
                  </a:lnTo>
                  <a:lnTo>
                    <a:pt x="404924" y="4056122"/>
                  </a:lnTo>
                  <a:close/>
                  <a:moveTo>
                    <a:pt x="4166432" y="2307688"/>
                  </a:moveTo>
                  <a:lnTo>
                    <a:pt x="4367084" y="2307688"/>
                  </a:lnTo>
                  <a:lnTo>
                    <a:pt x="4367084" y="4113556"/>
                  </a:lnTo>
                  <a:lnTo>
                    <a:pt x="4166432" y="4113556"/>
                  </a:lnTo>
                  <a:close/>
                  <a:moveTo>
                    <a:pt x="3965780" y="1906384"/>
                  </a:moveTo>
                  <a:lnTo>
                    <a:pt x="4166432" y="1906384"/>
                  </a:lnTo>
                  <a:lnTo>
                    <a:pt x="4166432" y="2307688"/>
                  </a:lnTo>
                  <a:lnTo>
                    <a:pt x="3965780" y="2307688"/>
                  </a:lnTo>
                  <a:close/>
                  <a:moveTo>
                    <a:pt x="2520856" y="1506947"/>
                  </a:moveTo>
                  <a:lnTo>
                    <a:pt x="2721508" y="1506947"/>
                  </a:lnTo>
                  <a:lnTo>
                    <a:pt x="3336164" y="1506947"/>
                  </a:lnTo>
                  <a:lnTo>
                    <a:pt x="3336164" y="1685040"/>
                  </a:lnTo>
                  <a:lnTo>
                    <a:pt x="3464150" y="1685040"/>
                  </a:lnTo>
                  <a:lnTo>
                    <a:pt x="3464150" y="1682197"/>
                  </a:lnTo>
                  <a:lnTo>
                    <a:pt x="3965780" y="1682197"/>
                  </a:lnTo>
                  <a:lnTo>
                    <a:pt x="3965780" y="1882849"/>
                  </a:lnTo>
                  <a:lnTo>
                    <a:pt x="3536816" y="1882849"/>
                  </a:lnTo>
                  <a:lnTo>
                    <a:pt x="3536816" y="2788626"/>
                  </a:lnTo>
                  <a:lnTo>
                    <a:pt x="3336164" y="2788626"/>
                  </a:lnTo>
                  <a:lnTo>
                    <a:pt x="3336164" y="1707599"/>
                  </a:lnTo>
                  <a:lnTo>
                    <a:pt x="2721508" y="1707599"/>
                  </a:lnTo>
                  <a:lnTo>
                    <a:pt x="2721508" y="2710859"/>
                  </a:lnTo>
                  <a:lnTo>
                    <a:pt x="2520856" y="2710859"/>
                  </a:lnTo>
                  <a:close/>
                  <a:moveTo>
                    <a:pt x="1705727" y="200652"/>
                  </a:moveTo>
                  <a:lnTo>
                    <a:pt x="1906379" y="200652"/>
                  </a:lnTo>
                  <a:lnTo>
                    <a:pt x="1906379" y="1306295"/>
                  </a:lnTo>
                  <a:lnTo>
                    <a:pt x="2508335" y="1306295"/>
                  </a:lnTo>
                  <a:lnTo>
                    <a:pt x="2508335" y="1506947"/>
                  </a:lnTo>
                  <a:lnTo>
                    <a:pt x="1906379" y="1506947"/>
                  </a:lnTo>
                  <a:lnTo>
                    <a:pt x="1906379" y="2608477"/>
                  </a:lnTo>
                  <a:lnTo>
                    <a:pt x="1705727" y="2608477"/>
                  </a:lnTo>
                  <a:close/>
                  <a:moveTo>
                    <a:pt x="986562" y="200652"/>
                  </a:moveTo>
                  <a:lnTo>
                    <a:pt x="1187214" y="200652"/>
                  </a:lnTo>
                  <a:lnTo>
                    <a:pt x="1187214" y="3612116"/>
                  </a:lnTo>
                  <a:lnTo>
                    <a:pt x="986562" y="3612116"/>
                  </a:lnTo>
                  <a:lnTo>
                    <a:pt x="986562" y="2838909"/>
                  </a:lnTo>
                  <a:lnTo>
                    <a:pt x="600014" y="2838909"/>
                  </a:lnTo>
                  <a:lnTo>
                    <a:pt x="600014" y="2641799"/>
                  </a:lnTo>
                  <a:lnTo>
                    <a:pt x="200652" y="2641799"/>
                  </a:lnTo>
                  <a:lnTo>
                    <a:pt x="200652" y="3118899"/>
                  </a:lnTo>
                  <a:lnTo>
                    <a:pt x="384605" y="3118899"/>
                  </a:lnTo>
                  <a:lnTo>
                    <a:pt x="384605" y="3520203"/>
                  </a:lnTo>
                  <a:lnTo>
                    <a:pt x="183953" y="3520203"/>
                  </a:lnTo>
                  <a:lnTo>
                    <a:pt x="183953" y="3141857"/>
                  </a:lnTo>
                  <a:lnTo>
                    <a:pt x="0" y="3141857"/>
                  </a:lnTo>
                  <a:lnTo>
                    <a:pt x="0" y="2439575"/>
                  </a:lnTo>
                  <a:lnTo>
                    <a:pt x="200652" y="2439575"/>
                  </a:lnTo>
                  <a:lnTo>
                    <a:pt x="200652" y="2441147"/>
                  </a:lnTo>
                  <a:lnTo>
                    <a:pt x="610687" y="2441147"/>
                  </a:lnTo>
                  <a:lnTo>
                    <a:pt x="610687" y="2638257"/>
                  </a:lnTo>
                  <a:lnTo>
                    <a:pt x="986562" y="2638257"/>
                  </a:lnTo>
                  <a:close/>
                  <a:moveTo>
                    <a:pt x="1187214" y="0"/>
                  </a:moveTo>
                  <a:lnTo>
                    <a:pt x="1688844" y="0"/>
                  </a:lnTo>
                  <a:lnTo>
                    <a:pt x="1688844" y="200652"/>
                  </a:lnTo>
                  <a:lnTo>
                    <a:pt x="1187214" y="20065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schemeClr val="bg1"/>
                </a:solidFill>
              </a:endParaRPr>
            </a:p>
          </p:txBody>
        </p:sp>
      </p:grpSp>
      <p:grpSp>
        <p:nvGrpSpPr>
          <p:cNvPr id="18" name="Group 67">
            <a:extLst>
              <a:ext uri="{FF2B5EF4-FFF2-40B4-BE49-F238E27FC236}">
                <a16:creationId xmlns:a16="http://schemas.microsoft.com/office/drawing/2014/main" id="{FD5C3A00-3C2A-4F36-95A6-1C8A1755F371}"/>
              </a:ext>
            </a:extLst>
          </p:cNvPr>
          <p:cNvGrpSpPr/>
          <p:nvPr/>
        </p:nvGrpSpPr>
        <p:grpSpPr>
          <a:xfrm>
            <a:off x="1228911" y="1446714"/>
            <a:ext cx="1974121" cy="697744"/>
            <a:chOff x="1130190" y="4149080"/>
            <a:chExt cx="1523461" cy="930325"/>
          </a:xfrm>
        </p:grpSpPr>
        <p:sp>
          <p:nvSpPr>
            <p:cNvPr id="19" name="TextBox 18">
              <a:extLst>
                <a:ext uri="{FF2B5EF4-FFF2-40B4-BE49-F238E27FC236}">
                  <a16:creationId xmlns:a16="http://schemas.microsoft.com/office/drawing/2014/main" id="{D79A269F-7487-41FE-B981-EEE5646D8B3C}"/>
                </a:ext>
              </a:extLst>
            </p:cNvPr>
            <p:cNvSpPr txBox="1"/>
            <p:nvPr/>
          </p:nvSpPr>
          <p:spPr>
            <a:xfrm>
              <a:off x="1130190" y="4149080"/>
              <a:ext cx="1523461" cy="307776"/>
            </a:xfrm>
            <a:prstGeom prst="rect">
              <a:avLst/>
            </a:prstGeom>
            <a:noFill/>
          </p:spPr>
          <p:txBody>
            <a:bodyPr wrap="square" rtlCol="0">
              <a:spAutoFit/>
            </a:bodyPr>
            <a:lstStyle/>
            <a:p>
              <a:pPr algn="r"/>
              <a:r>
                <a:rPr lang="en-US" altLang="ko-KR" sz="900" b="1" dirty="0">
                  <a:solidFill>
                    <a:schemeClr val="tx2"/>
                  </a:solidFill>
                  <a:cs typeface="Arial" pitchFamily="34" charset="0"/>
                </a:rPr>
                <a:t>Compliance and Confidence</a:t>
              </a:r>
              <a:endParaRPr lang="ko-KR" altLang="en-US" sz="900" b="1" dirty="0">
                <a:solidFill>
                  <a:schemeClr val="tx2"/>
                </a:solidFill>
                <a:cs typeface="Arial" pitchFamily="34" charset="0"/>
              </a:endParaRPr>
            </a:p>
          </p:txBody>
        </p:sp>
        <p:sp>
          <p:nvSpPr>
            <p:cNvPr id="20" name="TextBox 19">
              <a:extLst>
                <a:ext uri="{FF2B5EF4-FFF2-40B4-BE49-F238E27FC236}">
                  <a16:creationId xmlns:a16="http://schemas.microsoft.com/office/drawing/2014/main" id="{423105FF-18CD-4F7E-85B0-428A49991D84}"/>
                </a:ext>
              </a:extLst>
            </p:cNvPr>
            <p:cNvSpPr txBox="1"/>
            <p:nvPr/>
          </p:nvSpPr>
          <p:spPr>
            <a:xfrm>
              <a:off x="1130190" y="4402297"/>
              <a:ext cx="1523461" cy="677108"/>
            </a:xfrm>
            <a:prstGeom prst="rect">
              <a:avLst/>
            </a:prstGeom>
            <a:noFill/>
          </p:spPr>
          <p:txBody>
            <a:bodyPr wrap="square" rtlCol="0">
              <a:spAutoFit/>
            </a:bodyPr>
            <a:lstStyle/>
            <a:p>
              <a:pPr algn="r"/>
              <a:r>
                <a:rPr lang="en-ZA" sz="900" dirty="0">
                  <a:latin typeface="Aptos" panose="020B0004020202020204" pitchFamily="34" charset="0"/>
                </a:rPr>
                <a:t>Timeous updates to tax rules, benefits, privacy and tailored institution payroll policies</a:t>
              </a:r>
              <a:r>
                <a:rPr lang="en-US" altLang="ko-KR" sz="900" dirty="0">
                  <a:solidFill>
                    <a:schemeClr val="tx1">
                      <a:lumMod val="75000"/>
                      <a:lumOff val="25000"/>
                    </a:schemeClr>
                  </a:solidFill>
                  <a:cs typeface="Arial" pitchFamily="34" charset="0"/>
                </a:rPr>
                <a:t> </a:t>
              </a:r>
              <a:endParaRPr lang="ko-KR" altLang="en-US" sz="900" dirty="0">
                <a:cs typeface="Arial" pitchFamily="34" charset="0"/>
              </a:endParaRPr>
            </a:p>
          </p:txBody>
        </p:sp>
      </p:grpSp>
      <p:grpSp>
        <p:nvGrpSpPr>
          <p:cNvPr id="21" name="Group 67">
            <a:extLst>
              <a:ext uri="{FF2B5EF4-FFF2-40B4-BE49-F238E27FC236}">
                <a16:creationId xmlns:a16="http://schemas.microsoft.com/office/drawing/2014/main" id="{7E6C8011-A04C-42A6-8693-F59997B18172}"/>
              </a:ext>
            </a:extLst>
          </p:cNvPr>
          <p:cNvGrpSpPr/>
          <p:nvPr/>
        </p:nvGrpSpPr>
        <p:grpSpPr>
          <a:xfrm>
            <a:off x="601474" y="2635054"/>
            <a:ext cx="1974121" cy="559245"/>
            <a:chOff x="1130190" y="4149080"/>
            <a:chExt cx="1523461" cy="745659"/>
          </a:xfrm>
        </p:grpSpPr>
        <p:sp>
          <p:nvSpPr>
            <p:cNvPr id="22" name="TextBox 21">
              <a:extLst>
                <a:ext uri="{FF2B5EF4-FFF2-40B4-BE49-F238E27FC236}">
                  <a16:creationId xmlns:a16="http://schemas.microsoft.com/office/drawing/2014/main" id="{F49B1883-4A3E-4DD6-A04A-2801C8DE545F}"/>
                </a:ext>
              </a:extLst>
            </p:cNvPr>
            <p:cNvSpPr txBox="1"/>
            <p:nvPr/>
          </p:nvSpPr>
          <p:spPr>
            <a:xfrm>
              <a:off x="1130190" y="4149080"/>
              <a:ext cx="1523461" cy="307776"/>
            </a:xfrm>
            <a:prstGeom prst="rect">
              <a:avLst/>
            </a:prstGeom>
            <a:noFill/>
          </p:spPr>
          <p:txBody>
            <a:bodyPr wrap="square" rtlCol="0">
              <a:spAutoFit/>
            </a:bodyPr>
            <a:lstStyle/>
            <a:p>
              <a:pPr algn="r"/>
              <a:r>
                <a:rPr lang="en-US" altLang="ko-KR" sz="900" b="1" dirty="0">
                  <a:solidFill>
                    <a:schemeClr val="tx2"/>
                  </a:solidFill>
                  <a:cs typeface="Arial" pitchFamily="34" charset="0"/>
                </a:rPr>
                <a:t>Unified data model</a:t>
              </a:r>
              <a:endParaRPr lang="ko-KR" altLang="en-US" sz="900" b="1" dirty="0">
                <a:solidFill>
                  <a:schemeClr val="tx2"/>
                </a:solidFill>
                <a:cs typeface="Arial" pitchFamily="34" charset="0"/>
              </a:endParaRPr>
            </a:p>
          </p:txBody>
        </p:sp>
        <p:sp>
          <p:nvSpPr>
            <p:cNvPr id="23" name="TextBox 22">
              <a:extLst>
                <a:ext uri="{FF2B5EF4-FFF2-40B4-BE49-F238E27FC236}">
                  <a16:creationId xmlns:a16="http://schemas.microsoft.com/office/drawing/2014/main" id="{CC840F73-8A79-4329-8083-1A4753F15D3F}"/>
                </a:ext>
              </a:extLst>
            </p:cNvPr>
            <p:cNvSpPr txBox="1"/>
            <p:nvPr/>
          </p:nvSpPr>
          <p:spPr>
            <a:xfrm>
              <a:off x="1130190" y="4402297"/>
              <a:ext cx="1523461" cy="492442"/>
            </a:xfrm>
            <a:prstGeom prst="rect">
              <a:avLst/>
            </a:prstGeom>
            <a:noFill/>
          </p:spPr>
          <p:txBody>
            <a:bodyPr wrap="square" rtlCol="0">
              <a:spAutoFit/>
            </a:bodyPr>
            <a:lstStyle/>
            <a:p>
              <a:pPr algn="r"/>
              <a:r>
                <a:rPr lang="en-ZA" sz="900" dirty="0">
                  <a:latin typeface="Aptos" panose="020B0004020202020204" pitchFamily="34" charset="0"/>
                </a:rPr>
                <a:t>single source of truth across HR, Payroll, Finance</a:t>
              </a:r>
              <a:r>
                <a:rPr lang="en-US" altLang="ko-KR" sz="900" dirty="0">
                  <a:solidFill>
                    <a:schemeClr val="tx1">
                      <a:lumMod val="75000"/>
                      <a:lumOff val="25000"/>
                    </a:schemeClr>
                  </a:solidFill>
                  <a:cs typeface="Arial" pitchFamily="34" charset="0"/>
                </a:rPr>
                <a:t> </a:t>
              </a:r>
              <a:endParaRPr lang="ko-KR" altLang="en-US" sz="900" dirty="0">
                <a:cs typeface="Arial" pitchFamily="34" charset="0"/>
              </a:endParaRPr>
            </a:p>
          </p:txBody>
        </p:sp>
      </p:grpSp>
      <p:grpSp>
        <p:nvGrpSpPr>
          <p:cNvPr id="24" name="Group 67">
            <a:extLst>
              <a:ext uri="{FF2B5EF4-FFF2-40B4-BE49-F238E27FC236}">
                <a16:creationId xmlns:a16="http://schemas.microsoft.com/office/drawing/2014/main" id="{6AA90F83-2629-41D5-B505-A8D9091515DE}"/>
              </a:ext>
            </a:extLst>
          </p:cNvPr>
          <p:cNvGrpSpPr/>
          <p:nvPr/>
        </p:nvGrpSpPr>
        <p:grpSpPr>
          <a:xfrm>
            <a:off x="1318956" y="3690677"/>
            <a:ext cx="1974121" cy="836244"/>
            <a:chOff x="1130190" y="4149080"/>
            <a:chExt cx="1523461" cy="1114990"/>
          </a:xfrm>
        </p:grpSpPr>
        <p:sp>
          <p:nvSpPr>
            <p:cNvPr id="25" name="TextBox 24">
              <a:extLst>
                <a:ext uri="{FF2B5EF4-FFF2-40B4-BE49-F238E27FC236}">
                  <a16:creationId xmlns:a16="http://schemas.microsoft.com/office/drawing/2014/main" id="{AE2C1A8D-7AD0-4713-B10E-5AB4E435D91C}"/>
                </a:ext>
              </a:extLst>
            </p:cNvPr>
            <p:cNvSpPr txBox="1"/>
            <p:nvPr/>
          </p:nvSpPr>
          <p:spPr>
            <a:xfrm>
              <a:off x="1130190" y="4149080"/>
              <a:ext cx="1523461" cy="307776"/>
            </a:xfrm>
            <a:prstGeom prst="rect">
              <a:avLst/>
            </a:prstGeom>
            <a:noFill/>
          </p:spPr>
          <p:txBody>
            <a:bodyPr wrap="square" rtlCol="0">
              <a:spAutoFit/>
            </a:bodyPr>
            <a:lstStyle/>
            <a:p>
              <a:pPr algn="r"/>
              <a:r>
                <a:rPr lang="en-US" altLang="ko-KR" sz="900" b="1" dirty="0">
                  <a:solidFill>
                    <a:schemeClr val="tx2"/>
                  </a:solidFill>
                  <a:cs typeface="Arial" pitchFamily="34" charset="0"/>
                </a:rPr>
                <a:t>Flexible </a:t>
              </a:r>
              <a:r>
                <a:rPr lang="en-ZA" sz="900" b="1" dirty="0">
                  <a:solidFill>
                    <a:schemeClr val="tx2"/>
                  </a:solidFill>
                  <a:latin typeface="Aptos" panose="020B0004020202020204" pitchFamily="34" charset="0"/>
                </a:rPr>
                <a:t>Automation and workflows</a:t>
              </a:r>
              <a:endParaRPr lang="ko-KR" altLang="en-US" sz="900" b="1" dirty="0">
                <a:solidFill>
                  <a:schemeClr val="tx2"/>
                </a:solidFill>
                <a:cs typeface="Arial" pitchFamily="34" charset="0"/>
              </a:endParaRPr>
            </a:p>
          </p:txBody>
        </p:sp>
        <p:sp>
          <p:nvSpPr>
            <p:cNvPr id="26" name="TextBox 25">
              <a:extLst>
                <a:ext uri="{FF2B5EF4-FFF2-40B4-BE49-F238E27FC236}">
                  <a16:creationId xmlns:a16="http://schemas.microsoft.com/office/drawing/2014/main" id="{90BDEB7C-730E-46A5-81FB-DA8616A82894}"/>
                </a:ext>
              </a:extLst>
            </p:cNvPr>
            <p:cNvSpPr txBox="1"/>
            <p:nvPr/>
          </p:nvSpPr>
          <p:spPr>
            <a:xfrm>
              <a:off x="1130190" y="4402297"/>
              <a:ext cx="1523461" cy="861773"/>
            </a:xfrm>
            <a:prstGeom prst="rect">
              <a:avLst/>
            </a:prstGeom>
            <a:noFill/>
          </p:spPr>
          <p:txBody>
            <a:bodyPr wrap="square" rtlCol="0">
              <a:spAutoFit/>
            </a:bodyPr>
            <a:lstStyle/>
            <a:p>
              <a:pPr algn="r"/>
              <a:r>
                <a:rPr lang="en-ZA" sz="900" dirty="0">
                  <a:latin typeface="Aptos" panose="020B0004020202020204" pitchFamily="34" charset="0"/>
                </a:rPr>
                <a:t>Applications and approval streamlined processes from recruiting to offboarding, including compensation workflows</a:t>
              </a:r>
              <a:r>
                <a:rPr lang="en-US" altLang="ko-KR" sz="900" dirty="0">
                  <a:solidFill>
                    <a:schemeClr val="tx1">
                      <a:lumMod val="75000"/>
                      <a:lumOff val="25000"/>
                    </a:schemeClr>
                  </a:solidFill>
                  <a:cs typeface="Arial" pitchFamily="34" charset="0"/>
                </a:rPr>
                <a:t> </a:t>
              </a:r>
              <a:endParaRPr lang="ko-KR" altLang="en-US" sz="900" dirty="0">
                <a:cs typeface="Arial" pitchFamily="34" charset="0"/>
              </a:endParaRPr>
            </a:p>
          </p:txBody>
        </p:sp>
      </p:grpSp>
      <p:grpSp>
        <p:nvGrpSpPr>
          <p:cNvPr id="27" name="Group 67">
            <a:extLst>
              <a:ext uri="{FF2B5EF4-FFF2-40B4-BE49-F238E27FC236}">
                <a16:creationId xmlns:a16="http://schemas.microsoft.com/office/drawing/2014/main" id="{4EBF1EAA-EAF3-4F7D-9A16-68C678E88A8D}"/>
              </a:ext>
            </a:extLst>
          </p:cNvPr>
          <p:cNvGrpSpPr/>
          <p:nvPr/>
        </p:nvGrpSpPr>
        <p:grpSpPr>
          <a:xfrm>
            <a:off x="5827315" y="3929449"/>
            <a:ext cx="1974121" cy="559245"/>
            <a:chOff x="1130190" y="4149080"/>
            <a:chExt cx="1523461" cy="745661"/>
          </a:xfrm>
        </p:grpSpPr>
        <p:sp>
          <p:nvSpPr>
            <p:cNvPr id="28" name="TextBox 27">
              <a:extLst>
                <a:ext uri="{FF2B5EF4-FFF2-40B4-BE49-F238E27FC236}">
                  <a16:creationId xmlns:a16="http://schemas.microsoft.com/office/drawing/2014/main" id="{00033282-725D-46A1-87BB-4C325E60958B}"/>
                </a:ext>
              </a:extLst>
            </p:cNvPr>
            <p:cNvSpPr txBox="1"/>
            <p:nvPr/>
          </p:nvSpPr>
          <p:spPr>
            <a:xfrm>
              <a:off x="1130190" y="4149080"/>
              <a:ext cx="1523461" cy="307776"/>
            </a:xfrm>
            <a:prstGeom prst="rect">
              <a:avLst/>
            </a:prstGeom>
            <a:noFill/>
          </p:spPr>
          <p:txBody>
            <a:bodyPr wrap="square" rtlCol="0">
              <a:spAutoFit/>
            </a:bodyPr>
            <a:lstStyle/>
            <a:p>
              <a:r>
                <a:rPr lang="en-ZA" sz="900" b="1" dirty="0">
                  <a:solidFill>
                    <a:schemeClr val="tx2"/>
                  </a:solidFill>
                  <a:latin typeface="Aptos" panose="020B0004020202020204" pitchFamily="34" charset="0"/>
                </a:rPr>
                <a:t>Security and Governance</a:t>
              </a:r>
              <a:endParaRPr lang="ko-KR" altLang="en-US" sz="900" b="1" dirty="0">
                <a:solidFill>
                  <a:schemeClr val="tx2"/>
                </a:solidFill>
                <a:cs typeface="Arial" pitchFamily="34" charset="0"/>
              </a:endParaRPr>
            </a:p>
          </p:txBody>
        </p:sp>
        <p:sp>
          <p:nvSpPr>
            <p:cNvPr id="29" name="TextBox 28">
              <a:extLst>
                <a:ext uri="{FF2B5EF4-FFF2-40B4-BE49-F238E27FC236}">
                  <a16:creationId xmlns:a16="http://schemas.microsoft.com/office/drawing/2014/main" id="{9ABD2FBB-D713-49CD-B374-31879E38B529}"/>
                </a:ext>
              </a:extLst>
            </p:cNvPr>
            <p:cNvSpPr txBox="1"/>
            <p:nvPr/>
          </p:nvSpPr>
          <p:spPr>
            <a:xfrm>
              <a:off x="1130190" y="4402298"/>
              <a:ext cx="1523461" cy="492443"/>
            </a:xfrm>
            <a:prstGeom prst="rect">
              <a:avLst/>
            </a:prstGeom>
            <a:noFill/>
          </p:spPr>
          <p:txBody>
            <a:bodyPr wrap="square" rtlCol="0">
              <a:spAutoFit/>
            </a:bodyPr>
            <a:lstStyle/>
            <a:p>
              <a:r>
                <a:rPr lang="en-ZA" sz="900" dirty="0">
                  <a:latin typeface="Aptos" panose="020B0004020202020204" pitchFamily="34" charset="0"/>
                </a:rPr>
                <a:t>Role-based access, audit trails, and well-defined menu-driven functions</a:t>
              </a:r>
            </a:p>
          </p:txBody>
        </p:sp>
      </p:grpSp>
      <p:grpSp>
        <p:nvGrpSpPr>
          <p:cNvPr id="30" name="Group 67">
            <a:extLst>
              <a:ext uri="{FF2B5EF4-FFF2-40B4-BE49-F238E27FC236}">
                <a16:creationId xmlns:a16="http://schemas.microsoft.com/office/drawing/2014/main" id="{630EB794-8C94-4608-848E-5C388E23BC0A}"/>
              </a:ext>
            </a:extLst>
          </p:cNvPr>
          <p:cNvGrpSpPr/>
          <p:nvPr/>
        </p:nvGrpSpPr>
        <p:grpSpPr>
          <a:xfrm>
            <a:off x="6482004" y="2867956"/>
            <a:ext cx="1974121" cy="559245"/>
            <a:chOff x="1130190" y="4149080"/>
            <a:chExt cx="1523461" cy="745659"/>
          </a:xfrm>
        </p:grpSpPr>
        <p:sp>
          <p:nvSpPr>
            <p:cNvPr id="31" name="TextBox 30">
              <a:extLst>
                <a:ext uri="{FF2B5EF4-FFF2-40B4-BE49-F238E27FC236}">
                  <a16:creationId xmlns:a16="http://schemas.microsoft.com/office/drawing/2014/main" id="{F5CD490A-E0A1-45B4-99C6-6D61C6FE0071}"/>
                </a:ext>
              </a:extLst>
            </p:cNvPr>
            <p:cNvSpPr txBox="1"/>
            <p:nvPr/>
          </p:nvSpPr>
          <p:spPr>
            <a:xfrm>
              <a:off x="1130190" y="4149080"/>
              <a:ext cx="1523461" cy="307776"/>
            </a:xfrm>
            <a:prstGeom prst="rect">
              <a:avLst/>
            </a:prstGeom>
            <a:noFill/>
          </p:spPr>
          <p:txBody>
            <a:bodyPr wrap="square" rtlCol="0">
              <a:spAutoFit/>
            </a:bodyPr>
            <a:lstStyle/>
            <a:p>
              <a:r>
                <a:rPr lang="en-ZA" sz="900" b="1" dirty="0">
                  <a:solidFill>
                    <a:schemeClr val="tx2"/>
                  </a:solidFill>
                  <a:latin typeface="Aptos" panose="020B0004020202020204" pitchFamily="34" charset="0"/>
                </a:rPr>
                <a:t>Smart analytics</a:t>
              </a:r>
              <a:endParaRPr lang="ko-KR" altLang="en-US" sz="900" b="1" dirty="0">
                <a:solidFill>
                  <a:schemeClr val="tx2"/>
                </a:solidFill>
                <a:cs typeface="Arial" pitchFamily="34" charset="0"/>
              </a:endParaRPr>
            </a:p>
          </p:txBody>
        </p:sp>
        <p:sp>
          <p:nvSpPr>
            <p:cNvPr id="32" name="TextBox 31">
              <a:extLst>
                <a:ext uri="{FF2B5EF4-FFF2-40B4-BE49-F238E27FC236}">
                  <a16:creationId xmlns:a16="http://schemas.microsoft.com/office/drawing/2014/main" id="{4FC4B63D-0D44-4D28-A450-C842CC3A13D9}"/>
                </a:ext>
              </a:extLst>
            </p:cNvPr>
            <p:cNvSpPr txBox="1"/>
            <p:nvPr/>
          </p:nvSpPr>
          <p:spPr>
            <a:xfrm>
              <a:off x="1130190" y="4402297"/>
              <a:ext cx="1523461" cy="492442"/>
            </a:xfrm>
            <a:prstGeom prst="rect">
              <a:avLst/>
            </a:prstGeom>
            <a:noFill/>
          </p:spPr>
          <p:txBody>
            <a:bodyPr wrap="square" rtlCol="0">
              <a:spAutoFit/>
            </a:bodyPr>
            <a:lstStyle/>
            <a:p>
              <a:r>
                <a:rPr lang="en-ZA" sz="900" dirty="0">
                  <a:latin typeface="Aptos" panose="020B0004020202020204" pitchFamily="34" charset="0"/>
                </a:rPr>
                <a:t>Proforma payslips and what-if scenarios</a:t>
              </a:r>
              <a:r>
                <a:rPr lang="en-US" altLang="ko-KR" sz="900" dirty="0">
                  <a:solidFill>
                    <a:schemeClr val="tx1">
                      <a:lumMod val="75000"/>
                      <a:lumOff val="25000"/>
                    </a:schemeClr>
                  </a:solidFill>
                  <a:cs typeface="Arial" pitchFamily="34" charset="0"/>
                </a:rPr>
                <a:t> </a:t>
              </a:r>
              <a:endParaRPr lang="ko-KR" altLang="en-US" sz="900" dirty="0">
                <a:cs typeface="Arial" pitchFamily="34" charset="0"/>
              </a:endParaRPr>
            </a:p>
          </p:txBody>
        </p:sp>
      </p:grpSp>
      <p:sp>
        <p:nvSpPr>
          <p:cNvPr id="36" name="Text Placeholder 1">
            <a:extLst>
              <a:ext uri="{FF2B5EF4-FFF2-40B4-BE49-F238E27FC236}">
                <a16:creationId xmlns:a16="http://schemas.microsoft.com/office/drawing/2014/main" id="{1F96D475-76A1-2310-222C-25A0ED71F4FB}"/>
              </a:ext>
            </a:extLst>
          </p:cNvPr>
          <p:cNvSpPr>
            <a:spLocks noGrp="1"/>
          </p:cNvSpPr>
          <p:nvPr>
            <p:ph type="body" sz="quarter" idx="10"/>
          </p:nvPr>
        </p:nvSpPr>
        <p:spPr>
          <a:xfrm>
            <a:off x="-1817381" y="1001761"/>
            <a:ext cx="8631756" cy="411310"/>
          </a:xfrm>
        </p:spPr>
        <p:txBody>
          <a:bodyPr anchor="ctr">
            <a:noAutofit/>
          </a:bodyPr>
          <a:lstStyle/>
          <a:p>
            <a:pPr algn="ctr">
              <a:spcAft>
                <a:spcPts val="600"/>
              </a:spcAft>
            </a:pPr>
            <a:r>
              <a:rPr lang="en-US" sz="2400" b="1" dirty="0">
                <a:solidFill>
                  <a:schemeClr val="tx2"/>
                </a:solidFill>
              </a:rPr>
              <a:t>Benefits of ITS Integrator in TVET’s </a:t>
            </a:r>
            <a:br>
              <a:rPr lang="en-ZA" sz="2400" b="1" dirty="0">
                <a:solidFill>
                  <a:schemeClr val="tx2"/>
                </a:solidFill>
              </a:rPr>
            </a:br>
            <a:br>
              <a:rPr lang="en-US" sz="2400" b="1" dirty="0">
                <a:solidFill>
                  <a:schemeClr val="tx2"/>
                </a:solidFill>
              </a:rPr>
            </a:br>
            <a:endParaRPr lang="en-ZA" sz="2400" b="1" dirty="0">
              <a:solidFill>
                <a:schemeClr val="tx2"/>
              </a:solidFill>
            </a:endParaRPr>
          </a:p>
        </p:txBody>
      </p:sp>
    </p:spTree>
    <p:extLst>
      <p:ext uri="{BB962C8B-B14F-4D97-AF65-F5344CB8AC3E}">
        <p14:creationId xmlns:p14="http://schemas.microsoft.com/office/powerpoint/2010/main" val="155730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DA1013-0DE0-6583-2FDF-7048EB00B878}"/>
              </a:ext>
            </a:extLst>
          </p:cNvPr>
          <p:cNvSpPr/>
          <p:nvPr/>
        </p:nvSpPr>
        <p:spPr>
          <a:xfrm>
            <a:off x="0" y="0"/>
            <a:ext cx="9144000" cy="43688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8854260-FD5B-C89C-D856-A4130A841075}"/>
              </a:ext>
            </a:extLst>
          </p:cNvPr>
          <p:cNvSpPr>
            <a:spLocks noGrp="1"/>
          </p:cNvSpPr>
          <p:nvPr>
            <p:ph sz="quarter" idx="11"/>
          </p:nvPr>
        </p:nvSpPr>
        <p:spPr>
          <a:xfrm>
            <a:off x="565394" y="1990725"/>
            <a:ext cx="4711456" cy="2162174"/>
          </a:xfrm>
        </p:spPr>
        <p:txBody>
          <a:bodyPr/>
          <a:lstStyle/>
          <a:p>
            <a:r>
              <a:rPr lang="en-GB" dirty="0">
                <a:solidFill>
                  <a:schemeClr val="tx1"/>
                </a:solidFill>
              </a:rPr>
              <a:t>This presentation is only a  summary of some of Adapt IT’s products, features and their latest developments. Adapt IT only intends for the information to give you an overview, and not a complete and comprehensive statement that necessarily suits your purposes. </a:t>
            </a:r>
          </a:p>
          <a:p>
            <a:endParaRPr lang="en-GB" dirty="0">
              <a:solidFill>
                <a:schemeClr val="tx1"/>
              </a:solidFill>
            </a:endParaRPr>
          </a:p>
          <a:p>
            <a:r>
              <a:rPr lang="en-GB" dirty="0">
                <a:solidFill>
                  <a:schemeClr val="tx1"/>
                </a:solidFill>
              </a:rPr>
              <a:t>Adapt IT reserves the right to change any information contained in this presentation and is not responsible for any loss that results from inaccuracies in the information. You may not distribute or reproduce the information without Adapt IT’s written permission.</a:t>
            </a:r>
          </a:p>
          <a:p>
            <a:endParaRPr lang="en-GB" dirty="0">
              <a:solidFill>
                <a:schemeClr val="tx1"/>
              </a:solidFill>
            </a:endParaRPr>
          </a:p>
        </p:txBody>
      </p:sp>
      <p:sp>
        <p:nvSpPr>
          <p:cNvPr id="4" name="Title 3">
            <a:extLst>
              <a:ext uri="{FF2B5EF4-FFF2-40B4-BE49-F238E27FC236}">
                <a16:creationId xmlns:a16="http://schemas.microsoft.com/office/drawing/2014/main" id="{CC5068F8-CA74-FF4D-5739-FB44C6F52466}"/>
              </a:ext>
            </a:extLst>
          </p:cNvPr>
          <p:cNvSpPr>
            <a:spLocks noGrp="1"/>
          </p:cNvSpPr>
          <p:nvPr>
            <p:ph type="title"/>
          </p:nvPr>
        </p:nvSpPr>
        <p:spPr>
          <a:xfrm>
            <a:off x="565393" y="1181100"/>
            <a:ext cx="7930502" cy="590550"/>
          </a:xfrm>
        </p:spPr>
        <p:txBody>
          <a:bodyPr anchor="b"/>
          <a:lstStyle/>
          <a:p>
            <a:pPr>
              <a:lnSpc>
                <a:spcPts val="2460"/>
              </a:lnSpc>
            </a:pPr>
            <a:r>
              <a:rPr lang="en-GB" sz="2400" dirty="0">
                <a:solidFill>
                  <a:srgbClr val="A6CE3C"/>
                </a:solidFill>
              </a:rPr>
              <a:t>DISCLAIMER</a:t>
            </a:r>
          </a:p>
        </p:txBody>
      </p:sp>
      <p:sp>
        <p:nvSpPr>
          <p:cNvPr id="8" name="Freeform 7">
            <a:extLst>
              <a:ext uri="{FF2B5EF4-FFF2-40B4-BE49-F238E27FC236}">
                <a16:creationId xmlns:a16="http://schemas.microsoft.com/office/drawing/2014/main" id="{D611B29A-42B0-369E-F998-BEC923501154}"/>
              </a:ext>
            </a:extLst>
          </p:cNvPr>
          <p:cNvSpPr/>
          <p:nvPr/>
        </p:nvSpPr>
        <p:spPr>
          <a:xfrm>
            <a:off x="5450272" y="1107554"/>
            <a:ext cx="3731828" cy="3279709"/>
          </a:xfrm>
          <a:custGeom>
            <a:avLst/>
            <a:gdLst>
              <a:gd name="connsiteX0" fmla="*/ 2913144 w 3884229"/>
              <a:gd name="connsiteY0" fmla="*/ 0 h 3413646"/>
              <a:gd name="connsiteX1" fmla="*/ 3731135 w 3884229"/>
              <a:gd name="connsiteY1" fmla="*/ 629259 h 3413646"/>
              <a:gd name="connsiteX2" fmla="*/ 3884229 w 3884229"/>
              <a:gd name="connsiteY2" fmla="*/ 1203639 h 3413646"/>
              <a:gd name="connsiteX3" fmla="*/ 3884229 w 3884229"/>
              <a:gd name="connsiteY3" fmla="*/ 3413646 h 3413646"/>
              <a:gd name="connsiteX4" fmla="*/ 3864040 w 3884229"/>
              <a:gd name="connsiteY4" fmla="*/ 3413646 h 3413646"/>
              <a:gd name="connsiteX5" fmla="*/ 3831276 w 3884229"/>
              <a:gd name="connsiteY5" fmla="*/ 3291321 h 3413646"/>
              <a:gd name="connsiteX6" fmla="*/ 3159094 w 3884229"/>
              <a:gd name="connsiteY6" fmla="*/ 781722 h 3413646"/>
              <a:gd name="connsiteX7" fmla="*/ 2910380 w 3884229"/>
              <a:gd name="connsiteY7" fmla="*/ 590450 h 3413646"/>
              <a:gd name="connsiteX8" fmla="*/ 2661668 w 3884229"/>
              <a:gd name="connsiteY8" fmla="*/ 781722 h 3413646"/>
              <a:gd name="connsiteX9" fmla="*/ 2272017 w 3884229"/>
              <a:gd name="connsiteY9" fmla="*/ 2239828 h 3413646"/>
              <a:gd name="connsiteX10" fmla="*/ 2585033 w 3884229"/>
              <a:gd name="connsiteY10" fmla="*/ 3413646 h 3413646"/>
              <a:gd name="connsiteX11" fmla="*/ 1978537 w 3884229"/>
              <a:gd name="connsiteY11" fmla="*/ 3413646 h 3413646"/>
              <a:gd name="connsiteX12" fmla="*/ 1977222 w 3884229"/>
              <a:gd name="connsiteY12" fmla="*/ 3408725 h 3413646"/>
              <a:gd name="connsiteX13" fmla="*/ 1970797 w 3884229"/>
              <a:gd name="connsiteY13" fmla="*/ 3384691 h 3413646"/>
              <a:gd name="connsiteX14" fmla="*/ 1963060 w 3884229"/>
              <a:gd name="connsiteY14" fmla="*/ 3413646 h 3413646"/>
              <a:gd name="connsiteX15" fmla="*/ 1350265 w 3884229"/>
              <a:gd name="connsiteY15" fmla="*/ 3413646 h 3413646"/>
              <a:gd name="connsiteX16" fmla="*/ 1664050 w 3884229"/>
              <a:gd name="connsiteY16" fmla="*/ 2239828 h 3413646"/>
              <a:gd name="connsiteX17" fmla="*/ 1542457 w 3884229"/>
              <a:gd name="connsiteY17" fmla="*/ 1779666 h 3413646"/>
              <a:gd name="connsiteX18" fmla="*/ 1293744 w 3884229"/>
              <a:gd name="connsiteY18" fmla="*/ 1588393 h 3413646"/>
              <a:gd name="connsiteX19" fmla="*/ 1047794 w 3884229"/>
              <a:gd name="connsiteY19" fmla="*/ 1779666 h 3413646"/>
              <a:gd name="connsiteX20" fmla="*/ 611967 w 3884229"/>
              <a:gd name="connsiteY20" fmla="*/ 3413646 h 3413646"/>
              <a:gd name="connsiteX21" fmla="*/ 0 w 3884229"/>
              <a:gd name="connsiteY21" fmla="*/ 3413646 h 3413646"/>
              <a:gd name="connsiteX22" fmla="*/ 475753 w 3884229"/>
              <a:gd name="connsiteY22" fmla="*/ 1624430 h 3413646"/>
              <a:gd name="connsiteX23" fmla="*/ 1293744 w 3884229"/>
              <a:gd name="connsiteY23" fmla="*/ 995171 h 3413646"/>
              <a:gd name="connsiteX24" fmla="*/ 1923817 w 3884229"/>
              <a:gd name="connsiteY24" fmla="*/ 1272378 h 3413646"/>
              <a:gd name="connsiteX25" fmla="*/ 2095153 w 3884229"/>
              <a:gd name="connsiteY25" fmla="*/ 629259 h 3413646"/>
              <a:gd name="connsiteX26" fmla="*/ 2913144 w 3884229"/>
              <a:gd name="connsiteY26" fmla="*/ 0 h 341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84229" h="3413646">
                <a:moveTo>
                  <a:pt x="2913144" y="0"/>
                </a:moveTo>
                <a:cubicBezTo>
                  <a:pt x="3302795" y="0"/>
                  <a:pt x="3631649" y="252258"/>
                  <a:pt x="3731135" y="629259"/>
                </a:cubicBezTo>
                <a:lnTo>
                  <a:pt x="3884229" y="1203639"/>
                </a:lnTo>
                <a:lnTo>
                  <a:pt x="3884229" y="3413646"/>
                </a:lnTo>
                <a:lnTo>
                  <a:pt x="3864040" y="3413646"/>
                </a:lnTo>
                <a:lnTo>
                  <a:pt x="3831276" y="3291321"/>
                </a:lnTo>
                <a:cubicBezTo>
                  <a:pt x="3517591" y="2120175"/>
                  <a:pt x="3159094" y="781722"/>
                  <a:pt x="3159094" y="781722"/>
                </a:cubicBezTo>
                <a:cubicBezTo>
                  <a:pt x="3112114" y="604311"/>
                  <a:pt x="2957359" y="590450"/>
                  <a:pt x="2910380" y="590450"/>
                </a:cubicBezTo>
                <a:cubicBezTo>
                  <a:pt x="2863402" y="590450"/>
                  <a:pt x="2711410" y="604311"/>
                  <a:pt x="2661668" y="781722"/>
                </a:cubicBezTo>
                <a:lnTo>
                  <a:pt x="2272017" y="2239828"/>
                </a:lnTo>
                <a:lnTo>
                  <a:pt x="2585033" y="3413646"/>
                </a:lnTo>
                <a:lnTo>
                  <a:pt x="1978537" y="3413646"/>
                </a:lnTo>
                <a:lnTo>
                  <a:pt x="1977222" y="3408725"/>
                </a:lnTo>
                <a:cubicBezTo>
                  <a:pt x="1973032" y="3393051"/>
                  <a:pt x="1970797" y="3384691"/>
                  <a:pt x="1970797" y="3384691"/>
                </a:cubicBezTo>
                <a:lnTo>
                  <a:pt x="1963060" y="3413646"/>
                </a:lnTo>
                <a:lnTo>
                  <a:pt x="1350265" y="3413646"/>
                </a:lnTo>
                <a:lnTo>
                  <a:pt x="1664050" y="2239828"/>
                </a:lnTo>
                <a:lnTo>
                  <a:pt x="1542457" y="1779666"/>
                </a:lnTo>
                <a:cubicBezTo>
                  <a:pt x="1495478" y="1602254"/>
                  <a:pt x="1340723" y="1588393"/>
                  <a:pt x="1293744" y="1588393"/>
                </a:cubicBezTo>
                <a:cubicBezTo>
                  <a:pt x="1246765" y="1588393"/>
                  <a:pt x="1094773" y="1602254"/>
                  <a:pt x="1047794" y="1779666"/>
                </a:cubicBezTo>
                <a:lnTo>
                  <a:pt x="611967" y="3413646"/>
                </a:lnTo>
                <a:lnTo>
                  <a:pt x="0" y="3413646"/>
                </a:lnTo>
                <a:lnTo>
                  <a:pt x="475753" y="1624430"/>
                </a:lnTo>
                <a:cubicBezTo>
                  <a:pt x="575239" y="1247430"/>
                  <a:pt x="904093" y="995171"/>
                  <a:pt x="1293744" y="995171"/>
                </a:cubicBezTo>
                <a:cubicBezTo>
                  <a:pt x="1542457" y="995171"/>
                  <a:pt x="1766299" y="1097738"/>
                  <a:pt x="1923817" y="1272378"/>
                </a:cubicBezTo>
                <a:lnTo>
                  <a:pt x="2095153" y="629259"/>
                </a:lnTo>
                <a:cubicBezTo>
                  <a:pt x="2194638" y="252258"/>
                  <a:pt x="2523493" y="0"/>
                  <a:pt x="2913144" y="0"/>
                </a:cubicBezTo>
                <a:close/>
              </a:path>
            </a:pathLst>
          </a:custGeom>
          <a:noFill/>
          <a:ln w="9525">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Graphic 8">
            <a:extLst>
              <a:ext uri="{FF2B5EF4-FFF2-40B4-BE49-F238E27FC236}">
                <a16:creationId xmlns:a16="http://schemas.microsoft.com/office/drawing/2014/main" id="{63A996A0-313C-2A6A-60BD-518445C8ABD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495895" y="415370"/>
            <a:ext cx="233165" cy="283129"/>
          </a:xfrm>
          <a:prstGeom prst="rect">
            <a:avLst/>
          </a:prstGeom>
        </p:spPr>
      </p:pic>
      <p:sp>
        <p:nvSpPr>
          <p:cNvPr id="10" name="Rectangle 9">
            <a:extLst>
              <a:ext uri="{FF2B5EF4-FFF2-40B4-BE49-F238E27FC236}">
                <a16:creationId xmlns:a16="http://schemas.microsoft.com/office/drawing/2014/main" id="{65A55B0A-8559-0FAB-9460-96FA76119BAB}"/>
              </a:ext>
            </a:extLst>
          </p:cNvPr>
          <p:cNvSpPr/>
          <p:nvPr/>
        </p:nvSpPr>
        <p:spPr>
          <a:xfrm>
            <a:off x="5067300" y="4368800"/>
            <a:ext cx="4076700" cy="199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750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62043" y="849153"/>
            <a:ext cx="6916610" cy="543688"/>
          </a:xfrm>
        </p:spPr>
        <p:txBody>
          <a:bodyPr/>
          <a:lstStyle/>
          <a:p>
            <a:pPr algn="l"/>
            <a:r>
              <a:rPr lang="en-US" sz="2400" b="1" dirty="0">
                <a:solidFill>
                  <a:schemeClr val="tx2"/>
                </a:solidFill>
                <a:latin typeface="Aptos" panose="020B0004020202020204" pitchFamily="34" charset="0"/>
              </a:rPr>
              <a:t>Challenges and mitigations for TVET’s</a:t>
            </a:r>
          </a:p>
        </p:txBody>
      </p:sp>
      <p:sp>
        <p:nvSpPr>
          <p:cNvPr id="5" name="Oval 75">
            <a:extLst>
              <a:ext uri="{FF2B5EF4-FFF2-40B4-BE49-F238E27FC236}">
                <a16:creationId xmlns:a16="http://schemas.microsoft.com/office/drawing/2014/main" id="{1BE3EC98-E38F-4DD9-976D-7522B62D9045}"/>
              </a:ext>
            </a:extLst>
          </p:cNvPr>
          <p:cNvSpPr/>
          <p:nvPr/>
        </p:nvSpPr>
        <p:spPr>
          <a:xfrm rot="2700000" flipH="1">
            <a:off x="2824194" y="1642611"/>
            <a:ext cx="429688" cy="4296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cxnSp>
        <p:nvCxnSpPr>
          <p:cNvPr id="6" name="Straight Connector 95">
            <a:extLst>
              <a:ext uri="{FF2B5EF4-FFF2-40B4-BE49-F238E27FC236}">
                <a16:creationId xmlns:a16="http://schemas.microsoft.com/office/drawing/2014/main" id="{4657F87E-574D-4843-B5ED-59281A1C42F7}"/>
              </a:ext>
            </a:extLst>
          </p:cNvPr>
          <p:cNvCxnSpPr>
            <a:cxnSpLocks/>
          </p:cNvCxnSpPr>
          <p:nvPr/>
        </p:nvCxnSpPr>
        <p:spPr>
          <a:xfrm rot="2700000">
            <a:off x="3166727" y="2265107"/>
            <a:ext cx="540000" cy="0"/>
          </a:xfrm>
          <a:prstGeom prst="line">
            <a:avLst/>
          </a:prstGeom>
          <a:ln w="25400">
            <a:solidFill>
              <a:schemeClr val="accent3"/>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 name="Oval 21">
            <a:extLst>
              <a:ext uri="{FF2B5EF4-FFF2-40B4-BE49-F238E27FC236}">
                <a16:creationId xmlns:a16="http://schemas.microsoft.com/office/drawing/2014/main" id="{048C92DC-F3BE-45F5-AD85-6EEFE8A47461}"/>
              </a:ext>
            </a:extLst>
          </p:cNvPr>
          <p:cNvSpPr/>
          <p:nvPr/>
        </p:nvSpPr>
        <p:spPr>
          <a:xfrm flipH="1">
            <a:off x="2453470" y="3523987"/>
            <a:ext cx="429688" cy="4296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cxnSp>
        <p:nvCxnSpPr>
          <p:cNvPr id="8" name="Straight Connector 23">
            <a:extLst>
              <a:ext uri="{FF2B5EF4-FFF2-40B4-BE49-F238E27FC236}">
                <a16:creationId xmlns:a16="http://schemas.microsoft.com/office/drawing/2014/main" id="{6AE6D7C2-CDA5-4C2B-B115-431825DD6851}"/>
              </a:ext>
            </a:extLst>
          </p:cNvPr>
          <p:cNvCxnSpPr>
            <a:cxnSpLocks/>
          </p:cNvCxnSpPr>
          <p:nvPr/>
        </p:nvCxnSpPr>
        <p:spPr>
          <a:xfrm flipV="1">
            <a:off x="2975808" y="3308829"/>
            <a:ext cx="592582" cy="219242"/>
          </a:xfrm>
          <a:prstGeom prst="line">
            <a:avLst/>
          </a:prstGeom>
          <a:ln w="25400">
            <a:solidFill>
              <a:schemeClr val="accent3"/>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 name="Oval 75">
            <a:extLst>
              <a:ext uri="{FF2B5EF4-FFF2-40B4-BE49-F238E27FC236}">
                <a16:creationId xmlns:a16="http://schemas.microsoft.com/office/drawing/2014/main" id="{22FB7E4B-CECE-44FE-9E38-6994F99CC340}"/>
              </a:ext>
            </a:extLst>
          </p:cNvPr>
          <p:cNvSpPr/>
          <p:nvPr/>
        </p:nvSpPr>
        <p:spPr>
          <a:xfrm rot="18900000">
            <a:off x="5879465" y="1642611"/>
            <a:ext cx="429688" cy="4296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cxnSp>
        <p:nvCxnSpPr>
          <p:cNvPr id="12" name="Straight Connector 95">
            <a:extLst>
              <a:ext uri="{FF2B5EF4-FFF2-40B4-BE49-F238E27FC236}">
                <a16:creationId xmlns:a16="http://schemas.microsoft.com/office/drawing/2014/main" id="{915382F9-204D-4598-BEC4-831F0FAF1D17}"/>
              </a:ext>
            </a:extLst>
          </p:cNvPr>
          <p:cNvCxnSpPr>
            <a:cxnSpLocks/>
          </p:cNvCxnSpPr>
          <p:nvPr/>
        </p:nvCxnSpPr>
        <p:spPr>
          <a:xfrm rot="18900000" flipH="1">
            <a:off x="5426620" y="2265107"/>
            <a:ext cx="540000" cy="0"/>
          </a:xfrm>
          <a:prstGeom prst="line">
            <a:avLst/>
          </a:prstGeom>
          <a:ln w="254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 name="Oval 75">
            <a:extLst>
              <a:ext uri="{FF2B5EF4-FFF2-40B4-BE49-F238E27FC236}">
                <a16:creationId xmlns:a16="http://schemas.microsoft.com/office/drawing/2014/main" id="{3836A734-5F1A-4F9C-B3F6-4A4024FC9D6E}"/>
              </a:ext>
            </a:extLst>
          </p:cNvPr>
          <p:cNvSpPr/>
          <p:nvPr/>
        </p:nvSpPr>
        <p:spPr>
          <a:xfrm>
            <a:off x="6240831" y="3567286"/>
            <a:ext cx="429688" cy="4296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cxnSp>
        <p:nvCxnSpPr>
          <p:cNvPr id="14" name="Straight Connector 95">
            <a:extLst>
              <a:ext uri="{FF2B5EF4-FFF2-40B4-BE49-F238E27FC236}">
                <a16:creationId xmlns:a16="http://schemas.microsoft.com/office/drawing/2014/main" id="{152A6FDA-FEA7-4B3B-BF8D-6B124CE87E2C}"/>
              </a:ext>
            </a:extLst>
          </p:cNvPr>
          <p:cNvCxnSpPr>
            <a:cxnSpLocks/>
          </p:cNvCxnSpPr>
          <p:nvPr/>
        </p:nvCxnSpPr>
        <p:spPr>
          <a:xfrm flipH="1" flipV="1">
            <a:off x="5622024" y="3414288"/>
            <a:ext cx="480437" cy="258198"/>
          </a:xfrm>
          <a:prstGeom prst="line">
            <a:avLst/>
          </a:prstGeom>
          <a:ln w="254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Freeform: Shape 70">
            <a:extLst>
              <a:ext uri="{FF2B5EF4-FFF2-40B4-BE49-F238E27FC236}">
                <a16:creationId xmlns:a16="http://schemas.microsoft.com/office/drawing/2014/main" id="{FD4E7A52-6309-4BE0-8D3D-0109EFF2AD89}"/>
              </a:ext>
            </a:extLst>
          </p:cNvPr>
          <p:cNvSpPr/>
          <p:nvPr/>
        </p:nvSpPr>
        <p:spPr>
          <a:xfrm>
            <a:off x="4405124" y="2588709"/>
            <a:ext cx="327628" cy="825579"/>
          </a:xfrm>
          <a:custGeom>
            <a:avLst/>
            <a:gdLst>
              <a:gd name="connsiteX0" fmla="*/ 218419 w 436837"/>
              <a:gd name="connsiteY0" fmla="*/ 0 h 1100772"/>
              <a:gd name="connsiteX1" fmla="*/ 298285 w 436837"/>
              <a:gd name="connsiteY1" fmla="*/ 96799 h 1100772"/>
              <a:gd name="connsiteX2" fmla="*/ 436837 w 436837"/>
              <a:gd name="connsiteY2" fmla="*/ 550386 h 1100772"/>
              <a:gd name="connsiteX3" fmla="*/ 298285 w 436837"/>
              <a:gd name="connsiteY3" fmla="*/ 1003973 h 1100772"/>
              <a:gd name="connsiteX4" fmla="*/ 218419 w 436837"/>
              <a:gd name="connsiteY4" fmla="*/ 1100772 h 1100772"/>
              <a:gd name="connsiteX5" fmla="*/ 138552 w 436837"/>
              <a:gd name="connsiteY5" fmla="*/ 1003973 h 1100772"/>
              <a:gd name="connsiteX6" fmla="*/ 0 w 436837"/>
              <a:gd name="connsiteY6" fmla="*/ 550386 h 1100772"/>
              <a:gd name="connsiteX7" fmla="*/ 138552 w 436837"/>
              <a:gd name="connsiteY7" fmla="*/ 96799 h 1100772"/>
              <a:gd name="connsiteX8" fmla="*/ 218419 w 436837"/>
              <a:gd name="connsiteY8" fmla="*/ 0 h 110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837" h="1100772">
                <a:moveTo>
                  <a:pt x="218419" y="0"/>
                </a:moveTo>
                <a:lnTo>
                  <a:pt x="298285" y="96799"/>
                </a:lnTo>
                <a:cubicBezTo>
                  <a:pt x="385760" y="226278"/>
                  <a:pt x="436837" y="382367"/>
                  <a:pt x="436837" y="550386"/>
                </a:cubicBezTo>
                <a:cubicBezTo>
                  <a:pt x="436837" y="718405"/>
                  <a:pt x="385760" y="874494"/>
                  <a:pt x="298285" y="1003973"/>
                </a:cubicBezTo>
                <a:lnTo>
                  <a:pt x="218419" y="1100772"/>
                </a:lnTo>
                <a:lnTo>
                  <a:pt x="138552" y="1003973"/>
                </a:lnTo>
                <a:cubicBezTo>
                  <a:pt x="51078" y="874494"/>
                  <a:pt x="0" y="718405"/>
                  <a:pt x="0" y="550386"/>
                </a:cubicBezTo>
                <a:cubicBezTo>
                  <a:pt x="0" y="382367"/>
                  <a:pt x="51078" y="226278"/>
                  <a:pt x="138552" y="96799"/>
                </a:cubicBezTo>
                <a:lnTo>
                  <a:pt x="21841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025"/>
          </a:p>
        </p:txBody>
      </p:sp>
      <p:sp>
        <p:nvSpPr>
          <p:cNvPr id="16" name="Freeform: Shape 69">
            <a:extLst>
              <a:ext uri="{FF2B5EF4-FFF2-40B4-BE49-F238E27FC236}">
                <a16:creationId xmlns:a16="http://schemas.microsoft.com/office/drawing/2014/main" id="{ED2C02FD-EAE6-4B7A-A9EE-0664B4A6F78E}"/>
              </a:ext>
            </a:extLst>
          </p:cNvPr>
          <p:cNvSpPr/>
          <p:nvPr/>
        </p:nvSpPr>
        <p:spPr>
          <a:xfrm>
            <a:off x="3515851" y="2393048"/>
            <a:ext cx="1053087" cy="1216901"/>
          </a:xfrm>
          <a:custGeom>
            <a:avLst/>
            <a:gdLst>
              <a:gd name="connsiteX0" fmla="*/ 811267 w 1404116"/>
              <a:gd name="connsiteY0" fmla="*/ 0 h 1622534"/>
              <a:gd name="connsiteX1" fmla="*/ 1384919 w 1404116"/>
              <a:gd name="connsiteY1" fmla="*/ 237615 h 1622534"/>
              <a:gd name="connsiteX2" fmla="*/ 1404116 w 1404116"/>
              <a:gd name="connsiteY2" fmla="*/ 260881 h 1622534"/>
              <a:gd name="connsiteX3" fmla="*/ 1324249 w 1404116"/>
              <a:gd name="connsiteY3" fmla="*/ 357680 h 1622534"/>
              <a:gd name="connsiteX4" fmla="*/ 1185697 w 1404116"/>
              <a:gd name="connsiteY4" fmla="*/ 811267 h 1622534"/>
              <a:gd name="connsiteX5" fmla="*/ 1324249 w 1404116"/>
              <a:gd name="connsiteY5" fmla="*/ 1264854 h 1622534"/>
              <a:gd name="connsiteX6" fmla="*/ 1404116 w 1404116"/>
              <a:gd name="connsiteY6" fmla="*/ 1361653 h 1622534"/>
              <a:gd name="connsiteX7" fmla="*/ 1384919 w 1404116"/>
              <a:gd name="connsiteY7" fmla="*/ 1384919 h 1622534"/>
              <a:gd name="connsiteX8" fmla="*/ 811267 w 1404116"/>
              <a:gd name="connsiteY8" fmla="*/ 1622534 h 1622534"/>
              <a:gd name="connsiteX9" fmla="*/ 0 w 1404116"/>
              <a:gd name="connsiteY9" fmla="*/ 811267 h 1622534"/>
              <a:gd name="connsiteX10" fmla="*/ 811267 w 1404116"/>
              <a:gd name="connsiteY10" fmla="*/ 0 h 162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116" h="1622534">
                <a:moveTo>
                  <a:pt x="811267" y="0"/>
                </a:moveTo>
                <a:cubicBezTo>
                  <a:pt x="1035292" y="0"/>
                  <a:pt x="1238109" y="90804"/>
                  <a:pt x="1384919" y="237615"/>
                </a:cubicBezTo>
                <a:lnTo>
                  <a:pt x="1404116" y="260881"/>
                </a:lnTo>
                <a:lnTo>
                  <a:pt x="1324249" y="357680"/>
                </a:lnTo>
                <a:cubicBezTo>
                  <a:pt x="1236775" y="487159"/>
                  <a:pt x="1185697" y="643248"/>
                  <a:pt x="1185697" y="811267"/>
                </a:cubicBezTo>
                <a:cubicBezTo>
                  <a:pt x="1185697" y="979286"/>
                  <a:pt x="1236775" y="1135375"/>
                  <a:pt x="1324249" y="1264854"/>
                </a:cubicBezTo>
                <a:lnTo>
                  <a:pt x="1404116" y="1361653"/>
                </a:lnTo>
                <a:lnTo>
                  <a:pt x="1384919" y="1384919"/>
                </a:lnTo>
                <a:cubicBezTo>
                  <a:pt x="1238109" y="1531730"/>
                  <a:pt x="1035292" y="1622534"/>
                  <a:pt x="811267" y="1622534"/>
                </a:cubicBezTo>
                <a:cubicBezTo>
                  <a:pt x="363217" y="1622534"/>
                  <a:pt x="0" y="1259317"/>
                  <a:pt x="0" y="811267"/>
                </a:cubicBezTo>
                <a:cubicBezTo>
                  <a:pt x="0" y="363217"/>
                  <a:pt x="363217" y="0"/>
                  <a:pt x="81126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025"/>
          </a:p>
        </p:txBody>
      </p:sp>
      <p:sp>
        <p:nvSpPr>
          <p:cNvPr id="17" name="Freeform: Shape 68">
            <a:extLst>
              <a:ext uri="{FF2B5EF4-FFF2-40B4-BE49-F238E27FC236}">
                <a16:creationId xmlns:a16="http://schemas.microsoft.com/office/drawing/2014/main" id="{0718A87A-2BFF-4795-980F-8A6D1C671820}"/>
              </a:ext>
            </a:extLst>
          </p:cNvPr>
          <p:cNvSpPr/>
          <p:nvPr/>
        </p:nvSpPr>
        <p:spPr>
          <a:xfrm>
            <a:off x="4568938" y="2393048"/>
            <a:ext cx="1053086" cy="1216901"/>
          </a:xfrm>
          <a:custGeom>
            <a:avLst/>
            <a:gdLst>
              <a:gd name="connsiteX0" fmla="*/ 592848 w 1404115"/>
              <a:gd name="connsiteY0" fmla="*/ 0 h 1622534"/>
              <a:gd name="connsiteX1" fmla="*/ 1404115 w 1404115"/>
              <a:gd name="connsiteY1" fmla="*/ 811267 h 1622534"/>
              <a:gd name="connsiteX2" fmla="*/ 592848 w 1404115"/>
              <a:gd name="connsiteY2" fmla="*/ 1622534 h 1622534"/>
              <a:gd name="connsiteX3" fmla="*/ 19196 w 1404115"/>
              <a:gd name="connsiteY3" fmla="*/ 1384919 h 1622534"/>
              <a:gd name="connsiteX4" fmla="*/ 0 w 1404115"/>
              <a:gd name="connsiteY4" fmla="*/ 1361653 h 1622534"/>
              <a:gd name="connsiteX5" fmla="*/ 79866 w 1404115"/>
              <a:gd name="connsiteY5" fmla="*/ 1264854 h 1622534"/>
              <a:gd name="connsiteX6" fmla="*/ 218418 w 1404115"/>
              <a:gd name="connsiteY6" fmla="*/ 811267 h 1622534"/>
              <a:gd name="connsiteX7" fmla="*/ 79866 w 1404115"/>
              <a:gd name="connsiteY7" fmla="*/ 357680 h 1622534"/>
              <a:gd name="connsiteX8" fmla="*/ 0 w 1404115"/>
              <a:gd name="connsiteY8" fmla="*/ 260881 h 1622534"/>
              <a:gd name="connsiteX9" fmla="*/ 19196 w 1404115"/>
              <a:gd name="connsiteY9" fmla="*/ 237615 h 1622534"/>
              <a:gd name="connsiteX10" fmla="*/ 592848 w 1404115"/>
              <a:gd name="connsiteY10" fmla="*/ 0 h 162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115" h="1622534">
                <a:moveTo>
                  <a:pt x="592848" y="0"/>
                </a:moveTo>
                <a:cubicBezTo>
                  <a:pt x="1040898" y="0"/>
                  <a:pt x="1404115" y="363217"/>
                  <a:pt x="1404115" y="811267"/>
                </a:cubicBezTo>
                <a:cubicBezTo>
                  <a:pt x="1404115" y="1259317"/>
                  <a:pt x="1040898" y="1622534"/>
                  <a:pt x="592848" y="1622534"/>
                </a:cubicBezTo>
                <a:cubicBezTo>
                  <a:pt x="368823" y="1622534"/>
                  <a:pt x="166006" y="1531730"/>
                  <a:pt x="19196" y="1384919"/>
                </a:cubicBezTo>
                <a:lnTo>
                  <a:pt x="0" y="1361653"/>
                </a:lnTo>
                <a:lnTo>
                  <a:pt x="79866" y="1264854"/>
                </a:lnTo>
                <a:cubicBezTo>
                  <a:pt x="167341" y="1135375"/>
                  <a:pt x="218418" y="979286"/>
                  <a:pt x="218418" y="811267"/>
                </a:cubicBezTo>
                <a:cubicBezTo>
                  <a:pt x="218418" y="643248"/>
                  <a:pt x="167341" y="487159"/>
                  <a:pt x="79866" y="357680"/>
                </a:cubicBezTo>
                <a:lnTo>
                  <a:pt x="0" y="260881"/>
                </a:lnTo>
                <a:lnTo>
                  <a:pt x="19196" y="237615"/>
                </a:lnTo>
                <a:cubicBezTo>
                  <a:pt x="166006" y="90804"/>
                  <a:pt x="368823" y="0"/>
                  <a:pt x="5928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025"/>
          </a:p>
        </p:txBody>
      </p:sp>
      <p:grpSp>
        <p:nvGrpSpPr>
          <p:cNvPr id="18" name="Group 42">
            <a:extLst>
              <a:ext uri="{FF2B5EF4-FFF2-40B4-BE49-F238E27FC236}">
                <a16:creationId xmlns:a16="http://schemas.microsoft.com/office/drawing/2014/main" id="{201EF6D3-2278-4CB7-AAB6-8BAFCAA8EFF2}"/>
              </a:ext>
            </a:extLst>
          </p:cNvPr>
          <p:cNvGrpSpPr/>
          <p:nvPr/>
        </p:nvGrpSpPr>
        <p:grpSpPr>
          <a:xfrm>
            <a:off x="711701" y="3672486"/>
            <a:ext cx="1549995" cy="725155"/>
            <a:chOff x="575693" y="4105536"/>
            <a:chExt cx="1625933" cy="966873"/>
          </a:xfrm>
        </p:grpSpPr>
        <p:sp>
          <p:nvSpPr>
            <p:cNvPr id="19" name="TextBox 18">
              <a:extLst>
                <a:ext uri="{FF2B5EF4-FFF2-40B4-BE49-F238E27FC236}">
                  <a16:creationId xmlns:a16="http://schemas.microsoft.com/office/drawing/2014/main" id="{C1779FAC-A71C-44D8-BD30-7D4C40376582}"/>
                </a:ext>
              </a:extLst>
            </p:cNvPr>
            <p:cNvSpPr txBox="1"/>
            <p:nvPr/>
          </p:nvSpPr>
          <p:spPr>
            <a:xfrm>
              <a:off x="578400" y="4395301"/>
              <a:ext cx="1617335" cy="677108"/>
            </a:xfrm>
            <a:prstGeom prst="rect">
              <a:avLst/>
            </a:prstGeom>
            <a:noFill/>
          </p:spPr>
          <p:txBody>
            <a:bodyPr wrap="square" rtlCol="0">
              <a:spAutoFit/>
            </a:bodyPr>
            <a:lstStyle/>
            <a:p>
              <a:pPr algn="r"/>
              <a:r>
                <a:rPr lang="en-ZA" sz="900" dirty="0">
                  <a:latin typeface="Aptos" panose="020B0004020202020204" pitchFamily="34" charset="0"/>
                </a:rPr>
                <a:t>Identify campus champions and roll out tailored role-based training</a:t>
              </a:r>
              <a:r>
                <a:rPr lang="en-US" altLang="ko-KR" sz="825" dirty="0">
                  <a:solidFill>
                    <a:schemeClr val="tx1">
                      <a:lumMod val="75000"/>
                      <a:lumOff val="25000"/>
                    </a:schemeClr>
                  </a:solidFill>
                  <a:cs typeface="Arial" pitchFamily="34" charset="0"/>
                </a:rPr>
                <a:t>  </a:t>
              </a:r>
              <a:endParaRPr lang="ko-KR" altLang="en-US" sz="825"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C632C382-B7D6-4E52-A1D0-58132C56829E}"/>
                </a:ext>
              </a:extLst>
            </p:cNvPr>
            <p:cNvSpPr txBox="1"/>
            <p:nvPr/>
          </p:nvSpPr>
          <p:spPr>
            <a:xfrm>
              <a:off x="575693" y="4105536"/>
              <a:ext cx="1625933" cy="292388"/>
            </a:xfrm>
            <a:prstGeom prst="rect">
              <a:avLst/>
            </a:prstGeom>
            <a:noFill/>
          </p:spPr>
          <p:txBody>
            <a:bodyPr wrap="square" lIns="81000" rIns="81000" rtlCol="0">
              <a:spAutoFit/>
            </a:bodyPr>
            <a:lstStyle/>
            <a:p>
              <a:pPr algn="r"/>
              <a:r>
                <a:rPr lang="en-US" altLang="ko-KR" sz="825" b="1" dirty="0">
                  <a:solidFill>
                    <a:schemeClr val="tx1">
                      <a:lumMod val="75000"/>
                      <a:lumOff val="25000"/>
                    </a:schemeClr>
                  </a:solidFill>
                  <a:cs typeface="Arial" pitchFamily="34" charset="0"/>
                </a:rPr>
                <a:t>Change Management</a:t>
              </a:r>
              <a:endParaRPr lang="ko-KR" altLang="en-US" sz="825" b="1" dirty="0">
                <a:solidFill>
                  <a:schemeClr val="tx1">
                    <a:lumMod val="75000"/>
                    <a:lumOff val="25000"/>
                  </a:schemeClr>
                </a:solidFill>
                <a:cs typeface="Arial" pitchFamily="34" charset="0"/>
              </a:endParaRPr>
            </a:p>
          </p:txBody>
        </p:sp>
      </p:grpSp>
      <p:grpSp>
        <p:nvGrpSpPr>
          <p:cNvPr id="21" name="Group 45">
            <a:extLst>
              <a:ext uri="{FF2B5EF4-FFF2-40B4-BE49-F238E27FC236}">
                <a16:creationId xmlns:a16="http://schemas.microsoft.com/office/drawing/2014/main" id="{B7F8B11B-E364-4F5E-A9D4-03E91737AF21}"/>
              </a:ext>
            </a:extLst>
          </p:cNvPr>
          <p:cNvGrpSpPr/>
          <p:nvPr/>
        </p:nvGrpSpPr>
        <p:grpSpPr>
          <a:xfrm>
            <a:off x="408878" y="1436736"/>
            <a:ext cx="2328043" cy="863655"/>
            <a:chOff x="-240473" y="4105536"/>
            <a:chExt cx="2442099" cy="1151539"/>
          </a:xfrm>
        </p:grpSpPr>
        <p:sp>
          <p:nvSpPr>
            <p:cNvPr id="22" name="TextBox 21">
              <a:extLst>
                <a:ext uri="{FF2B5EF4-FFF2-40B4-BE49-F238E27FC236}">
                  <a16:creationId xmlns:a16="http://schemas.microsoft.com/office/drawing/2014/main" id="{A4F6A347-AA25-4646-8B81-19809EFC1788}"/>
                </a:ext>
              </a:extLst>
            </p:cNvPr>
            <p:cNvSpPr txBox="1"/>
            <p:nvPr/>
          </p:nvSpPr>
          <p:spPr>
            <a:xfrm>
              <a:off x="578400" y="4395301"/>
              <a:ext cx="1617335" cy="861774"/>
            </a:xfrm>
            <a:prstGeom prst="rect">
              <a:avLst/>
            </a:prstGeom>
            <a:noFill/>
          </p:spPr>
          <p:txBody>
            <a:bodyPr wrap="square" rtlCol="0">
              <a:spAutoFit/>
            </a:bodyPr>
            <a:lstStyle/>
            <a:p>
              <a:pPr algn="r"/>
              <a:r>
                <a:rPr lang="en-ZA" sz="900" dirty="0">
                  <a:latin typeface="Aptos" panose="020B0004020202020204" pitchFamily="34" charset="0"/>
                </a:rPr>
                <a:t>Leverage the salary budget module to allocate funds to the correctly defined funding bodies</a:t>
              </a:r>
              <a:r>
                <a:rPr lang="en-US" altLang="ko-KR" sz="825" dirty="0">
                  <a:solidFill>
                    <a:schemeClr val="tx1">
                      <a:lumMod val="75000"/>
                      <a:lumOff val="25000"/>
                    </a:schemeClr>
                  </a:solidFill>
                  <a:cs typeface="Arial" pitchFamily="34" charset="0"/>
                </a:rPr>
                <a:t>  </a:t>
              </a:r>
              <a:endParaRPr lang="ko-KR" altLang="en-US" sz="825"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25A65B25-64FE-4A72-84FA-5E2CC802E116}"/>
                </a:ext>
              </a:extLst>
            </p:cNvPr>
            <p:cNvSpPr txBox="1"/>
            <p:nvPr/>
          </p:nvSpPr>
          <p:spPr>
            <a:xfrm>
              <a:off x="-240473" y="4105536"/>
              <a:ext cx="2442099" cy="292388"/>
            </a:xfrm>
            <a:prstGeom prst="rect">
              <a:avLst/>
            </a:prstGeom>
            <a:noFill/>
          </p:spPr>
          <p:txBody>
            <a:bodyPr wrap="square" lIns="81000" rIns="81000" rtlCol="0">
              <a:spAutoFit/>
            </a:bodyPr>
            <a:lstStyle/>
            <a:p>
              <a:pPr algn="r"/>
              <a:r>
                <a:rPr lang="en-ZA" altLang="ko-KR" sz="825" b="1" dirty="0">
                  <a:solidFill>
                    <a:schemeClr val="tx1">
                      <a:lumMod val="75000"/>
                      <a:lumOff val="25000"/>
                    </a:schemeClr>
                  </a:solidFill>
                  <a:cs typeface="Arial" pitchFamily="34" charset="0"/>
                </a:rPr>
                <a:t>Complex Payroll for different funding sources</a:t>
              </a:r>
              <a:endParaRPr lang="ko-KR" altLang="en-US" sz="825" b="1" dirty="0">
                <a:solidFill>
                  <a:schemeClr val="tx1">
                    <a:lumMod val="75000"/>
                    <a:lumOff val="25000"/>
                  </a:schemeClr>
                </a:solidFill>
                <a:cs typeface="Arial" pitchFamily="34" charset="0"/>
              </a:endParaRPr>
            </a:p>
          </p:txBody>
        </p:sp>
      </p:grpSp>
      <p:grpSp>
        <p:nvGrpSpPr>
          <p:cNvPr id="27" name="Group 51">
            <a:extLst>
              <a:ext uri="{FF2B5EF4-FFF2-40B4-BE49-F238E27FC236}">
                <a16:creationId xmlns:a16="http://schemas.microsoft.com/office/drawing/2014/main" id="{D12229E3-DF4F-4A0D-816F-B54D3FDC4390}"/>
              </a:ext>
            </a:extLst>
          </p:cNvPr>
          <p:cNvGrpSpPr/>
          <p:nvPr/>
        </p:nvGrpSpPr>
        <p:grpSpPr>
          <a:xfrm>
            <a:off x="6784849" y="3684027"/>
            <a:ext cx="2239907" cy="713614"/>
            <a:chOff x="575693" y="4105536"/>
            <a:chExt cx="1829746" cy="951485"/>
          </a:xfrm>
        </p:grpSpPr>
        <p:sp>
          <p:nvSpPr>
            <p:cNvPr id="28" name="TextBox 27">
              <a:extLst>
                <a:ext uri="{FF2B5EF4-FFF2-40B4-BE49-F238E27FC236}">
                  <a16:creationId xmlns:a16="http://schemas.microsoft.com/office/drawing/2014/main" id="{5DFA5500-182D-4772-9F41-35340CC4F0C9}"/>
                </a:ext>
              </a:extLst>
            </p:cNvPr>
            <p:cNvSpPr txBox="1"/>
            <p:nvPr/>
          </p:nvSpPr>
          <p:spPr>
            <a:xfrm>
              <a:off x="578400" y="4395301"/>
              <a:ext cx="1617335" cy="661720"/>
            </a:xfrm>
            <a:prstGeom prst="rect">
              <a:avLst/>
            </a:prstGeom>
            <a:noFill/>
          </p:spPr>
          <p:txBody>
            <a:bodyPr wrap="square" rtlCol="0">
              <a:spAutoFit/>
            </a:bodyPr>
            <a:lstStyle/>
            <a:p>
              <a:r>
                <a:rPr lang="en-ZA" sz="900" dirty="0">
                  <a:latin typeface="Aptos" panose="020B0004020202020204" pitchFamily="34" charset="0"/>
                </a:rPr>
                <a:t>Strong access controls, role-based access and audit trail</a:t>
              </a:r>
            </a:p>
            <a:p>
              <a:r>
                <a:rPr lang="en-US" altLang="ko-KR" sz="825" dirty="0">
                  <a:solidFill>
                    <a:schemeClr val="tx1">
                      <a:lumMod val="75000"/>
                      <a:lumOff val="25000"/>
                    </a:schemeClr>
                  </a:solidFill>
                  <a:cs typeface="Arial" pitchFamily="34" charset="0"/>
                </a:rPr>
                <a:t>  </a:t>
              </a:r>
              <a:endParaRPr lang="ko-KR" altLang="en-US" sz="825"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id="{1E242F93-D40A-4D46-9F88-9357580E24A5}"/>
                </a:ext>
              </a:extLst>
            </p:cNvPr>
            <p:cNvSpPr txBox="1"/>
            <p:nvPr/>
          </p:nvSpPr>
          <p:spPr>
            <a:xfrm>
              <a:off x="575693" y="4105536"/>
              <a:ext cx="1829746" cy="492442"/>
            </a:xfrm>
            <a:prstGeom prst="rect">
              <a:avLst/>
            </a:prstGeom>
            <a:noFill/>
          </p:spPr>
          <p:txBody>
            <a:bodyPr wrap="square" lIns="81000" rIns="81000" rtlCol="0">
              <a:spAutoFit/>
            </a:bodyPr>
            <a:lstStyle/>
            <a:p>
              <a:r>
                <a:rPr lang="en-ZA" sz="900" b="1" dirty="0">
                  <a:latin typeface="Aptos" panose="020B0004020202020204" pitchFamily="34" charset="0"/>
                </a:rPr>
                <a:t>Regulatory and Privacy concerns</a:t>
              </a:r>
              <a:endParaRPr lang="ko-KR" altLang="en-US" sz="825" b="1" dirty="0">
                <a:solidFill>
                  <a:schemeClr val="tx1">
                    <a:lumMod val="75000"/>
                    <a:lumOff val="25000"/>
                  </a:schemeClr>
                </a:solidFill>
                <a:cs typeface="Arial" pitchFamily="34" charset="0"/>
              </a:endParaRPr>
            </a:p>
          </p:txBody>
        </p:sp>
      </p:grpSp>
      <p:grpSp>
        <p:nvGrpSpPr>
          <p:cNvPr id="30" name="Group 54">
            <a:extLst>
              <a:ext uri="{FF2B5EF4-FFF2-40B4-BE49-F238E27FC236}">
                <a16:creationId xmlns:a16="http://schemas.microsoft.com/office/drawing/2014/main" id="{50033130-E785-4850-A1AF-32362B4BBB37}"/>
              </a:ext>
            </a:extLst>
          </p:cNvPr>
          <p:cNvGrpSpPr/>
          <p:nvPr/>
        </p:nvGrpSpPr>
        <p:grpSpPr>
          <a:xfrm>
            <a:off x="6398118" y="1436732"/>
            <a:ext cx="2447626" cy="969088"/>
            <a:chOff x="575693" y="4105537"/>
            <a:chExt cx="2455881" cy="839987"/>
          </a:xfrm>
        </p:grpSpPr>
        <p:sp>
          <p:nvSpPr>
            <p:cNvPr id="31" name="TextBox 30">
              <a:extLst>
                <a:ext uri="{FF2B5EF4-FFF2-40B4-BE49-F238E27FC236}">
                  <a16:creationId xmlns:a16="http://schemas.microsoft.com/office/drawing/2014/main" id="{CC834D2B-A478-4575-918D-C284FC500618}"/>
                </a:ext>
              </a:extLst>
            </p:cNvPr>
            <p:cNvSpPr txBox="1"/>
            <p:nvPr/>
          </p:nvSpPr>
          <p:spPr>
            <a:xfrm>
              <a:off x="578400" y="4395301"/>
              <a:ext cx="2453174" cy="550223"/>
            </a:xfrm>
            <a:prstGeom prst="rect">
              <a:avLst/>
            </a:prstGeom>
            <a:noFill/>
          </p:spPr>
          <p:txBody>
            <a:bodyPr wrap="square" rtlCol="0">
              <a:spAutoFit/>
            </a:bodyPr>
            <a:lstStyle/>
            <a:p>
              <a:r>
                <a:rPr lang="en-ZA" sz="900" dirty="0">
                  <a:latin typeface="Aptos" panose="020B0004020202020204" pitchFamily="34" charset="0"/>
                </a:rPr>
                <a:t>Data cleansing sprints, analyse the cost of using a duplicate system and the efficiency of maintaining a single source of data</a:t>
              </a:r>
            </a:p>
            <a:p>
              <a:endParaRPr lang="ko-KR" altLang="en-US" sz="825"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A91B9ECC-C0AA-4F45-8D6A-34472A1EA15C}"/>
                </a:ext>
              </a:extLst>
            </p:cNvPr>
            <p:cNvSpPr txBox="1"/>
            <p:nvPr/>
          </p:nvSpPr>
          <p:spPr>
            <a:xfrm>
              <a:off x="575693" y="4105537"/>
              <a:ext cx="2455881" cy="320130"/>
            </a:xfrm>
            <a:prstGeom prst="rect">
              <a:avLst/>
            </a:prstGeom>
            <a:noFill/>
          </p:spPr>
          <p:txBody>
            <a:bodyPr wrap="square" lIns="81000" rIns="81000" rtlCol="0">
              <a:spAutoFit/>
            </a:bodyPr>
            <a:lstStyle/>
            <a:p>
              <a:r>
                <a:rPr lang="en-ZA" sz="900" b="1" dirty="0">
                  <a:latin typeface="Aptos" panose="020B0004020202020204" pitchFamily="34" charset="0"/>
                </a:rPr>
                <a:t>Data quality across departments and multiple systems	</a:t>
              </a:r>
              <a:endParaRPr lang="ko-KR" altLang="en-US" sz="825" b="1" dirty="0">
                <a:solidFill>
                  <a:schemeClr val="tx1">
                    <a:lumMod val="75000"/>
                    <a:lumOff val="25000"/>
                  </a:schemeClr>
                </a:solidFill>
                <a:cs typeface="Arial" pitchFamily="34" charset="0"/>
              </a:endParaRPr>
            </a:p>
          </p:txBody>
        </p:sp>
      </p:grpSp>
      <p:sp>
        <p:nvSpPr>
          <p:cNvPr id="36" name="Oval 27">
            <a:extLst>
              <a:ext uri="{FF2B5EF4-FFF2-40B4-BE49-F238E27FC236}">
                <a16:creationId xmlns:a16="http://schemas.microsoft.com/office/drawing/2014/main" id="{56B8E7FA-AAE9-43A6-BD02-BAFF6B817EB7}"/>
              </a:ext>
            </a:extLst>
          </p:cNvPr>
          <p:cNvSpPr/>
          <p:nvPr/>
        </p:nvSpPr>
        <p:spPr>
          <a:xfrm>
            <a:off x="5040246" y="2814505"/>
            <a:ext cx="215677" cy="41016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37" name="Chord 14">
            <a:extLst>
              <a:ext uri="{FF2B5EF4-FFF2-40B4-BE49-F238E27FC236}">
                <a16:creationId xmlns:a16="http://schemas.microsoft.com/office/drawing/2014/main" id="{2C006A88-4BB2-4758-BF28-B6C9530539B1}"/>
              </a:ext>
            </a:extLst>
          </p:cNvPr>
          <p:cNvSpPr/>
          <p:nvPr/>
        </p:nvSpPr>
        <p:spPr>
          <a:xfrm>
            <a:off x="3874761" y="2830455"/>
            <a:ext cx="310387" cy="391683"/>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38" name="Parallelogram 15">
            <a:extLst>
              <a:ext uri="{FF2B5EF4-FFF2-40B4-BE49-F238E27FC236}">
                <a16:creationId xmlns:a16="http://schemas.microsoft.com/office/drawing/2014/main" id="{E91E40B8-647C-47E7-B74D-576DDC3B343C}"/>
              </a:ext>
            </a:extLst>
          </p:cNvPr>
          <p:cNvSpPr/>
          <p:nvPr/>
        </p:nvSpPr>
        <p:spPr>
          <a:xfrm flipH="1">
            <a:off x="6332942" y="3659397"/>
            <a:ext cx="245465" cy="245465"/>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39" name="Rectangle 7">
            <a:extLst>
              <a:ext uri="{FF2B5EF4-FFF2-40B4-BE49-F238E27FC236}">
                <a16:creationId xmlns:a16="http://schemas.microsoft.com/office/drawing/2014/main" id="{CA7343EA-0A05-434D-928B-E990D65592F2}"/>
              </a:ext>
            </a:extLst>
          </p:cNvPr>
          <p:cNvSpPr/>
          <p:nvPr/>
        </p:nvSpPr>
        <p:spPr>
          <a:xfrm>
            <a:off x="2579088" y="3609949"/>
            <a:ext cx="221011" cy="221011"/>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0" name="Rounded Rectangle 10">
            <a:extLst>
              <a:ext uri="{FF2B5EF4-FFF2-40B4-BE49-F238E27FC236}">
                <a16:creationId xmlns:a16="http://schemas.microsoft.com/office/drawing/2014/main" id="{AC58374A-E5F5-4FB0-AF2A-54A92440EA3B}"/>
              </a:ext>
            </a:extLst>
          </p:cNvPr>
          <p:cNvSpPr/>
          <p:nvPr/>
        </p:nvSpPr>
        <p:spPr>
          <a:xfrm>
            <a:off x="2943485" y="1744971"/>
            <a:ext cx="174426" cy="230833"/>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1" name="Rounded Rectangle 32">
            <a:extLst>
              <a:ext uri="{FF2B5EF4-FFF2-40B4-BE49-F238E27FC236}">
                <a16:creationId xmlns:a16="http://schemas.microsoft.com/office/drawing/2014/main" id="{A1A954B8-83E6-49DE-A3BB-E88982F76F81}"/>
              </a:ext>
            </a:extLst>
          </p:cNvPr>
          <p:cNvSpPr/>
          <p:nvPr/>
        </p:nvSpPr>
        <p:spPr>
          <a:xfrm>
            <a:off x="5989684" y="1744740"/>
            <a:ext cx="221420" cy="221420"/>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2" name="Rectangle 16">
            <a:extLst>
              <a:ext uri="{FF2B5EF4-FFF2-40B4-BE49-F238E27FC236}">
                <a16:creationId xmlns:a16="http://schemas.microsoft.com/office/drawing/2014/main" id="{F531D28A-81CB-4D02-BE57-957F3FF356C4}"/>
              </a:ext>
            </a:extLst>
          </p:cNvPr>
          <p:cNvSpPr/>
          <p:nvPr/>
        </p:nvSpPr>
        <p:spPr>
          <a:xfrm rot="2700000">
            <a:off x="6011213" y="3989125"/>
            <a:ext cx="182497" cy="32718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3" name="Rectangle 9">
            <a:extLst>
              <a:ext uri="{FF2B5EF4-FFF2-40B4-BE49-F238E27FC236}">
                <a16:creationId xmlns:a16="http://schemas.microsoft.com/office/drawing/2014/main" id="{BCD05078-7E8B-4F0A-AC03-7A0D20DDFB1A}"/>
              </a:ext>
            </a:extLst>
          </p:cNvPr>
          <p:cNvSpPr/>
          <p:nvPr/>
        </p:nvSpPr>
        <p:spPr>
          <a:xfrm>
            <a:off x="2932144" y="4035064"/>
            <a:ext cx="226105" cy="21165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Tree>
    <p:extLst>
      <p:ext uri="{BB962C8B-B14F-4D97-AF65-F5344CB8AC3E}">
        <p14:creationId xmlns:p14="http://schemas.microsoft.com/office/powerpoint/2010/main" val="184736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C7763-D987-338F-7417-4B3AAB8110E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44C41CA-690E-9F81-320C-DB2294FE951C}"/>
              </a:ext>
            </a:extLst>
          </p:cNvPr>
          <p:cNvSpPr>
            <a:spLocks noGrp="1"/>
          </p:cNvSpPr>
          <p:nvPr>
            <p:ph type="title"/>
          </p:nvPr>
        </p:nvSpPr>
        <p:spPr>
          <a:xfrm>
            <a:off x="262053" y="1114703"/>
            <a:ext cx="7978435" cy="521834"/>
          </a:xfrm>
        </p:spPr>
        <p:txBody>
          <a:bodyPr anchor="ctr">
            <a:normAutofit fontScale="90000"/>
          </a:bodyPr>
          <a:lstStyle/>
          <a:p>
            <a:pPr>
              <a:spcAft>
                <a:spcPts val="600"/>
              </a:spcAft>
            </a:pPr>
            <a:r>
              <a:rPr lang="en-US" sz="3600" dirty="0"/>
              <a:t>Best Practices for TVET’s success  </a:t>
            </a:r>
            <a:br>
              <a:rPr lang="en-ZA" sz="3600" dirty="0"/>
            </a:br>
            <a:br>
              <a:rPr lang="en-US" sz="3600" dirty="0">
                <a:solidFill>
                  <a:srgbClr val="0070C0"/>
                </a:solidFill>
              </a:rPr>
            </a:br>
            <a:endParaRPr lang="en-ZA" sz="3600" dirty="0"/>
          </a:p>
        </p:txBody>
      </p:sp>
      <p:sp>
        <p:nvSpPr>
          <p:cNvPr id="4" name="Slide Number Placeholder 3" hidden="1">
            <a:extLst>
              <a:ext uri="{FF2B5EF4-FFF2-40B4-BE49-F238E27FC236}">
                <a16:creationId xmlns:a16="http://schemas.microsoft.com/office/drawing/2014/main" id="{4520310F-07D3-6ECD-124E-DAED1F2C5FDD}"/>
              </a:ext>
            </a:extLst>
          </p:cNvPr>
          <p:cNvSpPr>
            <a:spLocks noGrp="1"/>
          </p:cNvSpPr>
          <p:nvPr>
            <p:ph type="sldNum" sz="quarter" idx="4294967295"/>
          </p:nvPr>
        </p:nvSpPr>
        <p:spPr>
          <a:xfrm>
            <a:off x="4241295" y="4720499"/>
            <a:ext cx="661412" cy="152341"/>
          </a:xfrm>
          <a:prstGeom prst="rect">
            <a:avLst/>
          </a:prstGeom>
        </p:spPr>
        <p:txBody>
          <a:bodyPr/>
          <a:lstStyle/>
          <a:p>
            <a:pPr>
              <a:spcAft>
                <a:spcPts val="600"/>
              </a:spcAft>
            </a:pPr>
            <a:fld id="{FBE75EE5-75F9-E941-BD9E-6EBF5FAD6B5E}" type="slidenum">
              <a:rPr lang="en-US" smtClean="0"/>
              <a:pPr>
                <a:spcAft>
                  <a:spcPts val="600"/>
                </a:spcAft>
              </a:pPr>
              <a:t>21</a:t>
            </a:fld>
            <a:endParaRPr lang="en-US"/>
          </a:p>
        </p:txBody>
      </p:sp>
      <p:sp>
        <p:nvSpPr>
          <p:cNvPr id="3" name="Content Placeholder 2">
            <a:extLst>
              <a:ext uri="{FF2B5EF4-FFF2-40B4-BE49-F238E27FC236}">
                <a16:creationId xmlns:a16="http://schemas.microsoft.com/office/drawing/2014/main" id="{1D18AC71-B0BB-7558-9B82-9D04738093DB}"/>
              </a:ext>
            </a:extLst>
          </p:cNvPr>
          <p:cNvSpPr txBox="1">
            <a:spLocks/>
          </p:cNvSpPr>
          <p:nvPr/>
        </p:nvSpPr>
        <p:spPr>
          <a:xfrm>
            <a:off x="262053" y="1273629"/>
            <a:ext cx="8432006" cy="3004457"/>
          </a:xfrm>
          <a:prstGeom prst="rect">
            <a:avLst/>
          </a:prstGeom>
        </p:spPr>
        <p:txBody>
          <a:bodyPr/>
          <a:lst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buFont typeface="Wingdings" panose="05000000000000000000" pitchFamily="2" charset="2"/>
              <a:buChar char="q"/>
            </a:pPr>
            <a:r>
              <a:rPr lang="en-ZA" dirty="0">
                <a:latin typeface="Aptos" panose="020B0004020202020204" pitchFamily="34" charset="0"/>
              </a:rPr>
              <a:t> </a:t>
            </a:r>
            <a:r>
              <a:rPr lang="en-ZA" b="1" dirty="0">
                <a:latin typeface="Aptos" panose="020B0004020202020204" pitchFamily="34" charset="0"/>
              </a:rPr>
              <a:t>Provide Comprehensive Users Training:</a:t>
            </a:r>
          </a:p>
          <a:p>
            <a:r>
              <a:rPr lang="en-ZA" dirty="0">
                <a:latin typeface="Aptos" panose="020B0004020202020204" pitchFamily="34" charset="0"/>
              </a:rPr>
              <a:t>      </a:t>
            </a:r>
          </a:p>
          <a:p>
            <a:r>
              <a:rPr lang="en-ZA" dirty="0">
                <a:latin typeface="Aptos" panose="020B0004020202020204" pitchFamily="34" charset="0"/>
              </a:rPr>
              <a:t>      -  </a:t>
            </a:r>
            <a:r>
              <a:rPr lang="en-US" dirty="0">
                <a:latin typeface="Aptos" panose="020B0004020202020204" pitchFamily="34" charset="0"/>
              </a:rPr>
              <a:t>Offer thorough ITS training to all users to ensure they are proficient in using the system for various tasks, maximising its utilisation and enabling employees to manage their own information.</a:t>
            </a:r>
            <a:endParaRPr lang="en-ZA" dirty="0">
              <a:latin typeface="Aptos" panose="020B0004020202020204" pitchFamily="34" charset="0"/>
            </a:endParaRPr>
          </a:p>
          <a:p>
            <a:pPr marL="171450" indent="-171450">
              <a:buFont typeface="Wingdings" panose="05000000000000000000" pitchFamily="2" charset="2"/>
              <a:buChar char="q"/>
            </a:pPr>
            <a:endParaRPr lang="en-ZA" dirty="0">
              <a:latin typeface="Aptos" panose="020B0004020202020204" pitchFamily="34" charset="0"/>
            </a:endParaRPr>
          </a:p>
          <a:p>
            <a:pPr marL="171450" indent="-171450">
              <a:buFont typeface="Wingdings" panose="05000000000000000000" pitchFamily="2" charset="2"/>
              <a:buChar char="q"/>
            </a:pPr>
            <a:r>
              <a:rPr lang="en-ZA" b="1" dirty="0">
                <a:latin typeface="Aptos" panose="020B0004020202020204" pitchFamily="34" charset="0"/>
              </a:rPr>
              <a:t>Implement Regular Data Audits:</a:t>
            </a:r>
            <a:r>
              <a:rPr lang="en-ZA" dirty="0">
                <a:latin typeface="Aptos" panose="020B0004020202020204" pitchFamily="34" charset="0"/>
              </a:rPr>
              <a:t> </a:t>
            </a:r>
          </a:p>
          <a:p>
            <a:pPr marL="171450" indent="-171450">
              <a:buFont typeface="Wingdings" panose="05000000000000000000" pitchFamily="2" charset="2"/>
              <a:buChar char="q"/>
            </a:pPr>
            <a:endParaRPr lang="en-ZA" dirty="0">
              <a:latin typeface="Aptos" panose="020B0004020202020204" pitchFamily="34" charset="0"/>
            </a:endParaRPr>
          </a:p>
          <a:p>
            <a:r>
              <a:rPr lang="en-ZA" dirty="0">
                <a:latin typeface="Aptos" panose="020B0004020202020204" pitchFamily="34" charset="0"/>
              </a:rPr>
              <a:t>      - </a:t>
            </a:r>
            <a:r>
              <a:rPr lang="en-US" dirty="0">
                <a:latin typeface="Aptos" panose="020B0004020202020204" pitchFamily="34" charset="0"/>
              </a:rPr>
              <a:t>Conduct routine data clean-ups and audits to ensure the accuracy and integrity of employee records, performance evaluations, and payroll information, preventing errors and improving decision-making.</a:t>
            </a:r>
            <a:endParaRPr lang="en-ZA" dirty="0">
              <a:latin typeface="Aptos" panose="020B0004020202020204" pitchFamily="34" charset="0"/>
            </a:endParaRPr>
          </a:p>
          <a:p>
            <a:pPr marL="171450" indent="-171450">
              <a:buFont typeface="Wingdings" panose="05000000000000000000" pitchFamily="2" charset="2"/>
              <a:buChar char="q"/>
            </a:pPr>
            <a:endParaRPr lang="en-ZA" dirty="0">
              <a:latin typeface="Aptos" panose="020B0004020202020204" pitchFamily="34" charset="0"/>
            </a:endParaRPr>
          </a:p>
          <a:p>
            <a:pPr marL="171450" indent="-171450">
              <a:buFont typeface="Wingdings" panose="05000000000000000000" pitchFamily="2" charset="2"/>
              <a:buChar char="q"/>
            </a:pPr>
            <a:r>
              <a:rPr lang="en-ZA" b="1" dirty="0">
                <a:latin typeface="Aptos" panose="020B0004020202020204" pitchFamily="34" charset="0"/>
              </a:rPr>
              <a:t>Automate Processes:</a:t>
            </a:r>
          </a:p>
          <a:p>
            <a:pPr marL="171450" indent="-171450">
              <a:buFont typeface="Wingdings" panose="05000000000000000000" pitchFamily="2" charset="2"/>
              <a:buChar char="q"/>
            </a:pPr>
            <a:endParaRPr lang="en-ZA" b="1" dirty="0">
              <a:latin typeface="Aptos" panose="020B0004020202020204" pitchFamily="34" charset="0"/>
            </a:endParaRPr>
          </a:p>
          <a:p>
            <a:r>
              <a:rPr lang="en-ZA" b="1" dirty="0">
                <a:latin typeface="Aptos" panose="020B0004020202020204" pitchFamily="34" charset="0"/>
              </a:rPr>
              <a:t>     - </a:t>
            </a:r>
            <a:r>
              <a:rPr lang="en-US" dirty="0">
                <a:latin typeface="Aptos" panose="020B0004020202020204" pitchFamily="34" charset="0"/>
              </a:rPr>
              <a:t>Leverage the system's automation capabilities for repetitive tasks like scheduling, streamlining claim processes, and onboarding/offboarding to reduce administrative burden and enhance efficiency.</a:t>
            </a:r>
            <a:endParaRPr lang="en-ZA" dirty="0">
              <a:latin typeface="Aptos" panose="020B0004020202020204" pitchFamily="34" charset="0"/>
            </a:endParaRPr>
          </a:p>
          <a:p>
            <a:endParaRPr lang="en-ZA" sz="1550" dirty="0">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9478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77F5-A178-6385-4BC0-9F39E6A64233}"/>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471739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31A92C-29B4-99DF-8FBA-3F05CD3B48A2}"/>
              </a:ext>
            </a:extLst>
          </p:cNvPr>
          <p:cNvPicPr>
            <a:picLocks noChangeAspect="1"/>
          </p:cNvPicPr>
          <p:nvPr/>
        </p:nvPicPr>
        <p:blipFill>
          <a:blip r:embed="rId2"/>
          <a:stretch>
            <a:fillRect/>
          </a:stretch>
        </p:blipFill>
        <p:spPr>
          <a:xfrm>
            <a:off x="2739472" y="787792"/>
            <a:ext cx="3449022" cy="3172266"/>
          </a:xfrm>
          <a:prstGeom prst="rect">
            <a:avLst/>
          </a:prstGeom>
        </p:spPr>
      </p:pic>
      <p:sp>
        <p:nvSpPr>
          <p:cNvPr id="9" name="TextBox 8">
            <a:extLst>
              <a:ext uri="{FF2B5EF4-FFF2-40B4-BE49-F238E27FC236}">
                <a16:creationId xmlns:a16="http://schemas.microsoft.com/office/drawing/2014/main" id="{D4EAB84F-B2D8-42E5-771A-DF44CC0BC3C3}"/>
              </a:ext>
            </a:extLst>
          </p:cNvPr>
          <p:cNvSpPr txBox="1"/>
          <p:nvPr/>
        </p:nvSpPr>
        <p:spPr>
          <a:xfrm>
            <a:off x="365033" y="1111348"/>
            <a:ext cx="5416061" cy="369332"/>
          </a:xfrm>
          <a:prstGeom prst="rect">
            <a:avLst/>
          </a:prstGeom>
          <a:noFill/>
        </p:spPr>
        <p:txBody>
          <a:bodyPr wrap="square" rtlCol="0">
            <a:spAutoFit/>
          </a:bodyPr>
          <a:lstStyle/>
          <a:p>
            <a:r>
              <a:rPr lang="en-ZA" b="1" dirty="0">
                <a:solidFill>
                  <a:schemeClr val="bg1"/>
                </a:solidFill>
              </a:rPr>
              <a:t>HRIS Ecosystem </a:t>
            </a:r>
          </a:p>
        </p:txBody>
      </p:sp>
    </p:spTree>
    <p:extLst>
      <p:ext uri="{BB962C8B-B14F-4D97-AF65-F5344CB8AC3E}">
        <p14:creationId xmlns:p14="http://schemas.microsoft.com/office/powerpoint/2010/main" val="213965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5438A1-AEE5-5F19-F552-BE829C9FE8A1}"/>
              </a:ext>
            </a:extLst>
          </p:cNvPr>
          <p:cNvSpPr txBox="1"/>
          <p:nvPr/>
        </p:nvSpPr>
        <p:spPr>
          <a:xfrm>
            <a:off x="654148" y="893298"/>
            <a:ext cx="7582486" cy="4093428"/>
          </a:xfrm>
          <a:prstGeom prst="rect">
            <a:avLst/>
          </a:prstGeom>
          <a:noFill/>
        </p:spPr>
        <p:txBody>
          <a:bodyPr wrap="square" rtlCol="0">
            <a:spAutoFit/>
          </a:bodyPr>
          <a:lstStyle/>
          <a:p>
            <a:r>
              <a:rPr lang="en-ZA" sz="2000" b="1" dirty="0">
                <a:solidFill>
                  <a:schemeClr val="bg1"/>
                </a:solidFill>
              </a:rPr>
              <a:t>What we’ll explore:</a:t>
            </a:r>
          </a:p>
          <a:p>
            <a:endParaRPr lang="en-ZA" sz="2000" b="1" dirty="0">
              <a:solidFill>
                <a:schemeClr val="bg1"/>
              </a:solidFill>
            </a:endParaRPr>
          </a:p>
          <a:p>
            <a:pPr marL="342900" indent="-342900">
              <a:buFont typeface="Arial" panose="020B0604020202020204" pitchFamily="34" charset="0"/>
              <a:buChar char="•"/>
            </a:pPr>
            <a:r>
              <a:rPr lang="en-ZA" sz="2000" dirty="0">
                <a:solidFill>
                  <a:schemeClr val="bg1"/>
                </a:solidFill>
              </a:rPr>
              <a:t>The strategic role of HR &amp; Payroll in the TVET Colleges</a:t>
            </a:r>
          </a:p>
          <a:p>
            <a:pPr marL="342900" indent="-342900">
              <a:buFont typeface="Arial" panose="020B0604020202020204" pitchFamily="34" charset="0"/>
              <a:buChar char="•"/>
            </a:pPr>
            <a:r>
              <a:rPr lang="en-ZA" sz="2000" dirty="0">
                <a:solidFill>
                  <a:schemeClr val="bg1"/>
                </a:solidFill>
              </a:rPr>
              <a:t>Operation and Compliance Challenges in the sector</a:t>
            </a:r>
          </a:p>
          <a:p>
            <a:pPr marL="342900" indent="-342900">
              <a:buFont typeface="Arial" panose="020B0604020202020204" pitchFamily="34" charset="0"/>
              <a:buChar char="•"/>
            </a:pPr>
            <a:r>
              <a:rPr lang="en-ZA" sz="2000" dirty="0">
                <a:solidFill>
                  <a:schemeClr val="bg1"/>
                </a:solidFill>
              </a:rPr>
              <a:t>The Role of ITS Intergrator</a:t>
            </a:r>
          </a:p>
          <a:p>
            <a:pPr marL="342900" indent="-342900">
              <a:buFont typeface="Arial" panose="020B0604020202020204" pitchFamily="34" charset="0"/>
              <a:buChar char="•"/>
            </a:pPr>
            <a:r>
              <a:rPr lang="en-ZA" sz="2000" dirty="0">
                <a:solidFill>
                  <a:schemeClr val="bg1"/>
                </a:solidFill>
              </a:rPr>
              <a:t>How HR &amp; Payroll unlocks Institutional value</a:t>
            </a:r>
          </a:p>
          <a:p>
            <a:pPr marL="342900" indent="-342900">
              <a:buFont typeface="Arial" panose="020B0604020202020204" pitchFamily="34" charset="0"/>
              <a:buChar char="•"/>
            </a:pPr>
            <a:r>
              <a:rPr lang="en-ZA" sz="2000" dirty="0">
                <a:solidFill>
                  <a:schemeClr val="bg1"/>
                </a:solidFill>
              </a:rPr>
              <a:t>Future Digital Transformation Opportunities</a:t>
            </a:r>
          </a:p>
          <a:p>
            <a:pPr marL="342900" indent="-342900">
              <a:buFont typeface="Arial" panose="020B0604020202020204" pitchFamily="34" charset="0"/>
              <a:buChar char="•"/>
            </a:pPr>
            <a:endParaRPr lang="en-ZA" sz="2000" dirty="0">
              <a:solidFill>
                <a:schemeClr val="bg1"/>
              </a:solidFill>
            </a:endParaRPr>
          </a:p>
          <a:p>
            <a:endParaRPr lang="en-ZA" sz="2000" b="1" dirty="0">
              <a:solidFill>
                <a:schemeClr val="bg1"/>
              </a:solidFill>
            </a:endParaRPr>
          </a:p>
          <a:p>
            <a:endParaRPr lang="en-ZA" sz="2000" b="1" dirty="0">
              <a:solidFill>
                <a:schemeClr val="bg1"/>
              </a:solidFill>
            </a:endParaRPr>
          </a:p>
          <a:p>
            <a:endParaRPr lang="en-ZA" sz="2000" b="1" dirty="0">
              <a:solidFill>
                <a:schemeClr val="bg1"/>
              </a:solidFill>
            </a:endParaRPr>
          </a:p>
          <a:p>
            <a:endParaRPr lang="en-ZA" sz="2000" b="1" dirty="0">
              <a:solidFill>
                <a:schemeClr val="bg1"/>
              </a:solidFill>
            </a:endParaRPr>
          </a:p>
          <a:p>
            <a:endParaRPr lang="en-ZA" sz="2000" b="1" dirty="0">
              <a:solidFill>
                <a:schemeClr val="bg1"/>
              </a:solidFill>
            </a:endParaRPr>
          </a:p>
        </p:txBody>
      </p:sp>
    </p:spTree>
    <p:extLst>
      <p:ext uri="{BB962C8B-B14F-4D97-AF65-F5344CB8AC3E}">
        <p14:creationId xmlns:p14="http://schemas.microsoft.com/office/powerpoint/2010/main" val="324742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TER F. DRUCKER">
            <a:extLst>
              <a:ext uri="{FF2B5EF4-FFF2-40B4-BE49-F238E27FC236}">
                <a16:creationId xmlns:a16="http://schemas.microsoft.com/office/drawing/2014/main" id="{6F061331-F17E-141A-61D3-E8F149AB8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107" y="1371602"/>
            <a:ext cx="2151308" cy="21513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C427091-F05A-7A26-7A6A-B1A11BF59E66}"/>
              </a:ext>
            </a:extLst>
          </p:cNvPr>
          <p:cNvSpPr txBox="1"/>
          <p:nvPr/>
        </p:nvSpPr>
        <p:spPr>
          <a:xfrm>
            <a:off x="695827" y="1371602"/>
            <a:ext cx="4713728" cy="1323439"/>
          </a:xfrm>
          <a:prstGeom prst="rect">
            <a:avLst/>
          </a:prstGeom>
          <a:noFill/>
        </p:spPr>
        <p:txBody>
          <a:bodyPr wrap="square" rtlCol="0">
            <a:spAutoFit/>
          </a:bodyPr>
          <a:lstStyle/>
          <a:p>
            <a:pPr algn="ctr"/>
            <a:r>
              <a:rPr lang="en-ZA" sz="2000" b="1" dirty="0"/>
              <a:t>“Human resources are the most valuable asset of any institution, because without people there can be no progress.”</a:t>
            </a:r>
            <a:br>
              <a:rPr lang="en-ZA" sz="2000" b="1" dirty="0"/>
            </a:br>
            <a:r>
              <a:rPr lang="en-ZA" sz="2000" b="1" dirty="0"/>
              <a:t>— Peter Drucker</a:t>
            </a:r>
          </a:p>
        </p:txBody>
      </p:sp>
    </p:spTree>
    <p:extLst>
      <p:ext uri="{BB962C8B-B14F-4D97-AF65-F5344CB8AC3E}">
        <p14:creationId xmlns:p14="http://schemas.microsoft.com/office/powerpoint/2010/main" val="789628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5CC3-333F-CD47-45D1-245243EF03D6}"/>
              </a:ext>
            </a:extLst>
          </p:cNvPr>
          <p:cNvSpPr>
            <a:spLocks noGrp="1"/>
          </p:cNvSpPr>
          <p:nvPr>
            <p:ph type="title"/>
          </p:nvPr>
        </p:nvSpPr>
        <p:spPr>
          <a:xfrm>
            <a:off x="837786" y="895399"/>
            <a:ext cx="5970978" cy="481013"/>
          </a:xfrm>
        </p:spPr>
        <p:txBody>
          <a:bodyPr/>
          <a:lstStyle/>
          <a:p>
            <a:r>
              <a:rPr lang="en-ZA" dirty="0"/>
              <a:t>The Role of the TVET Colleges</a:t>
            </a:r>
          </a:p>
        </p:txBody>
      </p:sp>
      <p:sp>
        <p:nvSpPr>
          <p:cNvPr id="3" name="TextBox 2">
            <a:extLst>
              <a:ext uri="{FF2B5EF4-FFF2-40B4-BE49-F238E27FC236}">
                <a16:creationId xmlns:a16="http://schemas.microsoft.com/office/drawing/2014/main" id="{9414D850-E4F7-CBF5-E149-9BE788A3B73B}"/>
              </a:ext>
            </a:extLst>
          </p:cNvPr>
          <p:cNvSpPr txBox="1"/>
          <p:nvPr/>
        </p:nvSpPr>
        <p:spPr>
          <a:xfrm>
            <a:off x="977704" y="1696968"/>
            <a:ext cx="6260123" cy="1754326"/>
          </a:xfrm>
          <a:prstGeom prst="rect">
            <a:avLst/>
          </a:prstGeom>
          <a:noFill/>
        </p:spPr>
        <p:txBody>
          <a:bodyPr wrap="square" rtlCol="0">
            <a:spAutoFit/>
          </a:bodyPr>
          <a:lstStyle/>
          <a:p>
            <a:pPr marL="285750" indent="-285750">
              <a:buFont typeface="Arial" panose="020B0604020202020204" pitchFamily="34" charset="0"/>
              <a:buChar char="•"/>
            </a:pPr>
            <a:r>
              <a:rPr lang="en-ZA" b="1" dirty="0">
                <a:solidFill>
                  <a:schemeClr val="tx1">
                    <a:lumMod val="50000"/>
                  </a:schemeClr>
                </a:solidFill>
              </a:rPr>
              <a:t>Skills development </a:t>
            </a:r>
          </a:p>
          <a:p>
            <a:pPr marL="285750" indent="-285750">
              <a:buFont typeface="Arial" panose="020B0604020202020204" pitchFamily="34" charset="0"/>
              <a:buChar char="•"/>
            </a:pPr>
            <a:r>
              <a:rPr lang="en-ZA" b="1" dirty="0">
                <a:solidFill>
                  <a:schemeClr val="tx1">
                    <a:lumMod val="50000"/>
                  </a:schemeClr>
                </a:solidFill>
              </a:rPr>
              <a:t>Workforce preparation </a:t>
            </a:r>
          </a:p>
          <a:p>
            <a:pPr marL="285750" indent="-285750">
              <a:buFont typeface="Arial" panose="020B0604020202020204" pitchFamily="34" charset="0"/>
              <a:buChar char="•"/>
            </a:pPr>
            <a:r>
              <a:rPr lang="en-ZA" b="1" dirty="0">
                <a:solidFill>
                  <a:schemeClr val="tx1">
                    <a:lumMod val="50000"/>
                  </a:schemeClr>
                </a:solidFill>
              </a:rPr>
              <a:t>Economic growth</a:t>
            </a:r>
          </a:p>
          <a:p>
            <a:pPr marL="285750" indent="-285750">
              <a:buFont typeface="Arial" panose="020B0604020202020204" pitchFamily="34" charset="0"/>
              <a:buChar char="•"/>
            </a:pPr>
            <a:r>
              <a:rPr lang="en-ZA" b="1" dirty="0">
                <a:solidFill>
                  <a:schemeClr val="tx1">
                    <a:lumMod val="50000"/>
                  </a:schemeClr>
                </a:solidFill>
              </a:rPr>
              <a:t>Reducing Unemployment</a:t>
            </a:r>
          </a:p>
          <a:p>
            <a:pPr marL="285750" indent="-285750">
              <a:buFont typeface="Arial" panose="020B0604020202020204" pitchFamily="34" charset="0"/>
              <a:buChar char="•"/>
            </a:pPr>
            <a:r>
              <a:rPr lang="en-ZA" b="1" dirty="0">
                <a:solidFill>
                  <a:schemeClr val="tx1">
                    <a:lumMod val="50000"/>
                  </a:schemeClr>
                </a:solidFill>
              </a:rPr>
              <a:t>Supporting national development priorities</a:t>
            </a:r>
          </a:p>
          <a:p>
            <a:pPr marL="285750" indent="-285750">
              <a:buFont typeface="Arial" panose="020B0604020202020204" pitchFamily="34" charset="0"/>
              <a:buChar char="•"/>
            </a:pPr>
            <a:endParaRPr lang="en-ZA" b="1" dirty="0">
              <a:solidFill>
                <a:schemeClr val="tx1">
                  <a:lumMod val="50000"/>
                </a:schemeClr>
              </a:solidFill>
            </a:endParaRPr>
          </a:p>
        </p:txBody>
      </p:sp>
    </p:spTree>
    <p:extLst>
      <p:ext uri="{BB962C8B-B14F-4D97-AF65-F5344CB8AC3E}">
        <p14:creationId xmlns:p14="http://schemas.microsoft.com/office/powerpoint/2010/main" val="1302353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5F941-99C4-9B8A-D6A0-67302DAD63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0BE188-0D7B-5B9A-39AB-03EC9D78D9C3}"/>
              </a:ext>
            </a:extLst>
          </p:cNvPr>
          <p:cNvSpPr>
            <a:spLocks noGrp="1"/>
          </p:cNvSpPr>
          <p:nvPr>
            <p:ph type="title"/>
          </p:nvPr>
        </p:nvSpPr>
        <p:spPr>
          <a:xfrm>
            <a:off x="837786" y="895399"/>
            <a:ext cx="5970978" cy="481013"/>
          </a:xfrm>
        </p:spPr>
        <p:txBody>
          <a:bodyPr/>
          <a:lstStyle/>
          <a:p>
            <a:r>
              <a:rPr lang="en-ZA" dirty="0"/>
              <a:t>From Administrative functions to Strategic Partner</a:t>
            </a:r>
          </a:p>
        </p:txBody>
      </p:sp>
      <p:graphicFrame>
        <p:nvGraphicFramePr>
          <p:cNvPr id="4" name="Table 3">
            <a:extLst>
              <a:ext uri="{FF2B5EF4-FFF2-40B4-BE49-F238E27FC236}">
                <a16:creationId xmlns:a16="http://schemas.microsoft.com/office/drawing/2014/main" id="{47F10D1E-4561-9AF2-2231-63E6CE8874B8}"/>
              </a:ext>
            </a:extLst>
          </p:cNvPr>
          <p:cNvGraphicFramePr>
            <a:graphicFrameLocks noGrp="1"/>
          </p:cNvGraphicFramePr>
          <p:nvPr>
            <p:extLst>
              <p:ext uri="{D42A27DB-BD31-4B8C-83A1-F6EECF244321}">
                <p14:modId xmlns:p14="http://schemas.microsoft.com/office/powerpoint/2010/main" val="774776301"/>
              </p:ext>
            </p:extLst>
          </p:nvPr>
        </p:nvGraphicFramePr>
        <p:xfrm>
          <a:off x="837786" y="1843669"/>
          <a:ext cx="6120402" cy="1616816"/>
        </p:xfrm>
        <a:graphic>
          <a:graphicData uri="http://schemas.openxmlformats.org/drawingml/2006/table">
            <a:tbl>
              <a:tblPr firstRow="1" bandRow="1">
                <a:tableStyleId>{5C22544A-7EE6-4342-B048-85BDC9FD1C3A}</a:tableStyleId>
              </a:tblPr>
              <a:tblGrid>
                <a:gridCol w="3060201">
                  <a:extLst>
                    <a:ext uri="{9D8B030D-6E8A-4147-A177-3AD203B41FA5}">
                      <a16:colId xmlns:a16="http://schemas.microsoft.com/office/drawing/2014/main" val="421685542"/>
                    </a:ext>
                  </a:extLst>
                </a:gridCol>
                <a:gridCol w="3060201">
                  <a:extLst>
                    <a:ext uri="{9D8B030D-6E8A-4147-A177-3AD203B41FA5}">
                      <a16:colId xmlns:a16="http://schemas.microsoft.com/office/drawing/2014/main" val="379808421"/>
                    </a:ext>
                  </a:extLst>
                </a:gridCol>
              </a:tblGrid>
              <a:tr h="404204">
                <a:tc>
                  <a:txBody>
                    <a:bodyPr/>
                    <a:lstStyle/>
                    <a:p>
                      <a:r>
                        <a:rPr lang="en-ZA" dirty="0"/>
                        <a:t>Traditional HR </a:t>
                      </a:r>
                    </a:p>
                  </a:txBody>
                  <a:tcPr/>
                </a:tc>
                <a:tc>
                  <a:txBody>
                    <a:bodyPr/>
                    <a:lstStyle/>
                    <a:p>
                      <a:r>
                        <a:rPr lang="en-ZA" dirty="0"/>
                        <a:t>Strategic HR</a:t>
                      </a:r>
                    </a:p>
                  </a:txBody>
                  <a:tcPr/>
                </a:tc>
                <a:extLst>
                  <a:ext uri="{0D108BD9-81ED-4DB2-BD59-A6C34878D82A}">
                    <a16:rowId xmlns:a16="http://schemas.microsoft.com/office/drawing/2014/main" val="1825273894"/>
                  </a:ext>
                </a:extLst>
              </a:tr>
              <a:tr h="404204">
                <a:tc>
                  <a:txBody>
                    <a:bodyPr/>
                    <a:lstStyle/>
                    <a:p>
                      <a:r>
                        <a:rPr lang="en-ZA" dirty="0"/>
                        <a:t>Personnel Record Maintenance </a:t>
                      </a:r>
                    </a:p>
                  </a:txBody>
                  <a:tcPr/>
                </a:tc>
                <a:tc>
                  <a:txBody>
                    <a:bodyPr/>
                    <a:lstStyle/>
                    <a:p>
                      <a:r>
                        <a:rPr lang="en-ZA" dirty="0"/>
                        <a:t>Talent strategy</a:t>
                      </a:r>
                    </a:p>
                  </a:txBody>
                  <a:tcPr/>
                </a:tc>
                <a:extLst>
                  <a:ext uri="{0D108BD9-81ED-4DB2-BD59-A6C34878D82A}">
                    <a16:rowId xmlns:a16="http://schemas.microsoft.com/office/drawing/2014/main" val="3763519288"/>
                  </a:ext>
                </a:extLst>
              </a:tr>
              <a:tr h="404204">
                <a:tc>
                  <a:txBody>
                    <a:bodyPr/>
                    <a:lstStyle/>
                    <a:p>
                      <a:r>
                        <a:rPr lang="en-ZA" dirty="0"/>
                        <a:t>Processing Payroll</a:t>
                      </a:r>
                    </a:p>
                  </a:txBody>
                  <a:tcPr/>
                </a:tc>
                <a:tc>
                  <a:txBody>
                    <a:bodyPr/>
                    <a:lstStyle/>
                    <a:p>
                      <a:r>
                        <a:rPr lang="en-ZA" dirty="0"/>
                        <a:t>Workforce analytics</a:t>
                      </a:r>
                    </a:p>
                  </a:txBody>
                  <a:tcPr/>
                </a:tc>
                <a:extLst>
                  <a:ext uri="{0D108BD9-81ED-4DB2-BD59-A6C34878D82A}">
                    <a16:rowId xmlns:a16="http://schemas.microsoft.com/office/drawing/2014/main" val="976352584"/>
                  </a:ext>
                </a:extLst>
              </a:tr>
              <a:tr h="404204">
                <a:tc>
                  <a:txBody>
                    <a:bodyPr/>
                    <a:lstStyle/>
                    <a:p>
                      <a:r>
                        <a:rPr lang="en-ZA" dirty="0"/>
                        <a:t>Handling process manually</a:t>
                      </a:r>
                    </a:p>
                  </a:txBody>
                  <a:tcPr/>
                </a:tc>
                <a:tc>
                  <a:txBody>
                    <a:bodyPr/>
                    <a:lstStyle/>
                    <a:p>
                      <a:r>
                        <a:rPr lang="en-ZA" dirty="0"/>
                        <a:t>Digital HR System</a:t>
                      </a:r>
                    </a:p>
                  </a:txBody>
                  <a:tcPr/>
                </a:tc>
                <a:extLst>
                  <a:ext uri="{0D108BD9-81ED-4DB2-BD59-A6C34878D82A}">
                    <a16:rowId xmlns:a16="http://schemas.microsoft.com/office/drawing/2014/main" val="807850482"/>
                  </a:ext>
                </a:extLst>
              </a:tr>
            </a:tbl>
          </a:graphicData>
        </a:graphic>
      </p:graphicFrame>
    </p:spTree>
    <p:extLst>
      <p:ext uri="{BB962C8B-B14F-4D97-AF65-F5344CB8AC3E}">
        <p14:creationId xmlns:p14="http://schemas.microsoft.com/office/powerpoint/2010/main" val="72224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892B1-9745-DFD1-10B1-CF720C3BB8E7}"/>
              </a:ext>
            </a:extLst>
          </p:cNvPr>
          <p:cNvSpPr>
            <a:spLocks noGrp="1"/>
          </p:cNvSpPr>
          <p:nvPr>
            <p:ph type="title"/>
          </p:nvPr>
        </p:nvSpPr>
        <p:spPr>
          <a:xfrm>
            <a:off x="-1827212" y="970756"/>
            <a:ext cx="8532812" cy="481013"/>
          </a:xfrm>
        </p:spPr>
        <p:txBody>
          <a:bodyPr/>
          <a:lstStyle/>
          <a:p>
            <a:pPr algn="ctr"/>
            <a:r>
              <a:rPr lang="en-ZA" dirty="0"/>
              <a:t>The Employee Life Cycle in the TVET colleges</a:t>
            </a:r>
          </a:p>
        </p:txBody>
      </p:sp>
      <p:graphicFrame>
        <p:nvGraphicFramePr>
          <p:cNvPr id="7" name="Diagram 6">
            <a:extLst>
              <a:ext uri="{FF2B5EF4-FFF2-40B4-BE49-F238E27FC236}">
                <a16:creationId xmlns:a16="http://schemas.microsoft.com/office/drawing/2014/main" id="{959E5629-76C4-CCB2-28DA-DAB67DE2EE9E}"/>
              </a:ext>
            </a:extLst>
          </p:cNvPr>
          <p:cNvGraphicFramePr/>
          <p:nvPr>
            <p:extLst>
              <p:ext uri="{D42A27DB-BD31-4B8C-83A1-F6EECF244321}">
                <p14:modId xmlns:p14="http://schemas.microsoft.com/office/powerpoint/2010/main" val="1085970384"/>
              </p:ext>
            </p:extLst>
          </p:nvPr>
        </p:nvGraphicFramePr>
        <p:xfrm>
          <a:off x="982663" y="1335087"/>
          <a:ext cx="6648450" cy="2478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2384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BCDEE-F965-F243-2D5A-AE4A639C8C6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0FA9DE5-16CD-7E47-A698-81F0ED7A56E7}"/>
              </a:ext>
            </a:extLst>
          </p:cNvPr>
          <p:cNvSpPr>
            <a:spLocks noGrp="1"/>
          </p:cNvSpPr>
          <p:nvPr>
            <p:ph type="title"/>
          </p:nvPr>
        </p:nvSpPr>
        <p:spPr>
          <a:xfrm>
            <a:off x="411479" y="947058"/>
            <a:ext cx="7879027" cy="274963"/>
          </a:xfrm>
        </p:spPr>
        <p:txBody>
          <a:bodyPr anchor="ctr">
            <a:noAutofit/>
          </a:bodyPr>
          <a:lstStyle/>
          <a:p>
            <a:pPr>
              <a:spcAft>
                <a:spcPts val="600"/>
              </a:spcAft>
            </a:pPr>
            <a:r>
              <a:rPr lang="en-US" sz="1600" dirty="0">
                <a:latin typeface="Aptos" panose="020B0004020202020204" pitchFamily="34" charset="0"/>
              </a:rPr>
              <a:t>Compliance Engine for Institution’s of Higher Learning</a:t>
            </a:r>
            <a:endParaRPr lang="en-ZA" sz="1600" dirty="0"/>
          </a:p>
        </p:txBody>
      </p:sp>
      <p:sp>
        <p:nvSpPr>
          <p:cNvPr id="4" name="Slide Number Placeholder 3" hidden="1">
            <a:extLst>
              <a:ext uri="{FF2B5EF4-FFF2-40B4-BE49-F238E27FC236}">
                <a16:creationId xmlns:a16="http://schemas.microsoft.com/office/drawing/2014/main" id="{2B460B70-9154-6740-A49B-93424AA8A54A}"/>
              </a:ext>
            </a:extLst>
          </p:cNvPr>
          <p:cNvSpPr>
            <a:spLocks noGrp="1"/>
          </p:cNvSpPr>
          <p:nvPr>
            <p:ph type="sldNum" sz="quarter" idx="4294967295"/>
          </p:nvPr>
        </p:nvSpPr>
        <p:spPr>
          <a:xfrm>
            <a:off x="4241295" y="4720499"/>
            <a:ext cx="661412" cy="152341"/>
          </a:xfrm>
          <a:prstGeom prst="rect">
            <a:avLst/>
          </a:prstGeom>
        </p:spPr>
        <p:txBody>
          <a:bodyPr/>
          <a:lstStyle/>
          <a:p>
            <a:pPr>
              <a:spcAft>
                <a:spcPts val="600"/>
              </a:spcAft>
            </a:pPr>
            <a:fld id="{FBE75EE5-75F9-E941-BD9E-6EBF5FAD6B5E}" type="slidenum">
              <a:rPr lang="en-US" smtClean="0"/>
              <a:pPr>
                <a:spcAft>
                  <a:spcPts val="600"/>
                </a:spcAft>
              </a:pPr>
              <a:t>9</a:t>
            </a:fld>
            <a:endParaRPr lang="en-US"/>
          </a:p>
        </p:txBody>
      </p:sp>
      <p:sp>
        <p:nvSpPr>
          <p:cNvPr id="6" name="TextBox 5">
            <a:extLst>
              <a:ext uri="{FF2B5EF4-FFF2-40B4-BE49-F238E27FC236}">
                <a16:creationId xmlns:a16="http://schemas.microsoft.com/office/drawing/2014/main" id="{4E95E863-5E4A-8368-D1E2-34612B0327F1}"/>
              </a:ext>
            </a:extLst>
          </p:cNvPr>
          <p:cNvSpPr txBox="1"/>
          <p:nvPr/>
        </p:nvSpPr>
        <p:spPr>
          <a:xfrm>
            <a:off x="3263589" y="1568605"/>
            <a:ext cx="5224107" cy="3508653"/>
          </a:xfrm>
          <a:prstGeom prst="rect">
            <a:avLst/>
          </a:prstGeom>
          <a:noFill/>
        </p:spPr>
        <p:txBody>
          <a:bodyPr wrap="square" rtlCol="0">
            <a:spAutoFit/>
          </a:bodyPr>
          <a:lstStyle/>
          <a:p>
            <a:pPr marL="171450" indent="-171450">
              <a:buFont typeface="Wingdings" panose="05000000000000000000" pitchFamily="2" charset="2"/>
              <a:buChar char="q"/>
            </a:pPr>
            <a:r>
              <a:rPr lang="en-ZA" sz="1200" b="1" dirty="0">
                <a:latin typeface="Aptos" panose="020B0004020202020204" pitchFamily="34" charset="0"/>
              </a:rPr>
              <a:t>Statutory Compliance Automation</a:t>
            </a:r>
            <a:r>
              <a:rPr lang="en-ZA" sz="1200" dirty="0">
                <a:latin typeface="Aptos" panose="020B0004020202020204" pitchFamily="34" charset="0"/>
              </a:rPr>
              <a:t>: </a:t>
            </a:r>
            <a:r>
              <a:rPr lang="en-US" sz="1200" dirty="0"/>
              <a:t>Automatically calculates and validates payroll obligations such as PAYE, UIF, SDL, and other regulatory deductions in line with legislation.</a:t>
            </a:r>
            <a:endParaRPr lang="en-ZA" sz="1200" dirty="0">
              <a:latin typeface="Aptos" panose="020B0004020202020204" pitchFamily="34" charset="0"/>
            </a:endParaRPr>
          </a:p>
          <a:p>
            <a:endParaRPr lang="en-ZA" sz="1200" dirty="0">
              <a:latin typeface="Aptos" panose="020B0004020202020204" pitchFamily="34" charset="0"/>
            </a:endParaRPr>
          </a:p>
          <a:p>
            <a:pPr marL="171450" lvl="0" indent="-171450">
              <a:buFont typeface="Wingdings" panose="05000000000000000000" pitchFamily="2" charset="2"/>
              <a:buChar char="q"/>
            </a:pPr>
            <a:r>
              <a:rPr lang="en-ZA" sz="1200" b="1" dirty="0">
                <a:latin typeface="Aptos" panose="020B0004020202020204" pitchFamily="34" charset="0"/>
              </a:rPr>
              <a:t>Common TVET’s limitations</a:t>
            </a:r>
            <a:r>
              <a:rPr lang="en-ZA" sz="1200" dirty="0">
                <a:latin typeface="Aptos" panose="020B0004020202020204" pitchFamily="34" charset="0"/>
              </a:rPr>
              <a:t>:</a:t>
            </a:r>
          </a:p>
          <a:p>
            <a:pPr lvl="0"/>
            <a:endParaRPr lang="en-ZA" sz="1200" dirty="0">
              <a:latin typeface="Aptos" panose="020B0004020202020204" pitchFamily="34" charset="0"/>
            </a:endParaRPr>
          </a:p>
          <a:p>
            <a:pPr marL="628650" lvl="1" indent="-171450">
              <a:buFont typeface="Wingdings" panose="05000000000000000000" pitchFamily="2" charset="2"/>
              <a:buChar char="§"/>
            </a:pPr>
            <a:r>
              <a:rPr lang="en-ZA" sz="1200" dirty="0">
                <a:latin typeface="Aptos" panose="020B0004020202020204" pitchFamily="34" charset="0"/>
              </a:rPr>
              <a:t>Fragmented data across HR, payroll, and finance </a:t>
            </a:r>
          </a:p>
          <a:p>
            <a:pPr marL="628650" lvl="1" indent="-171450">
              <a:buFont typeface="Wingdings" panose="05000000000000000000" pitchFamily="2" charset="2"/>
              <a:buChar char="§"/>
            </a:pPr>
            <a:r>
              <a:rPr lang="en-ZA" sz="1200" dirty="0">
                <a:latin typeface="Aptos" panose="020B0004020202020204" pitchFamily="34" charset="0"/>
              </a:rPr>
              <a:t>Manual, paper-heavy processes for HR/Payroll Administrators and employees</a:t>
            </a:r>
          </a:p>
          <a:p>
            <a:pPr marL="628650" lvl="1" indent="-171450">
              <a:buFont typeface="Wingdings" panose="05000000000000000000" pitchFamily="2" charset="2"/>
              <a:buChar char="§"/>
            </a:pPr>
            <a:r>
              <a:rPr lang="en-ZA" sz="1200" dirty="0">
                <a:latin typeface="Aptos" panose="020B0004020202020204" pitchFamily="34" charset="0"/>
              </a:rPr>
              <a:t>Siloed systems between core HR, finance, learning management, and Employee relations</a:t>
            </a:r>
          </a:p>
          <a:p>
            <a:pPr marL="628650" lvl="1" indent="-171450">
              <a:buFont typeface="Wingdings" panose="05000000000000000000" pitchFamily="2" charset="2"/>
              <a:buChar char="§"/>
            </a:pPr>
            <a:r>
              <a:rPr lang="en-ZA" sz="1200" dirty="0">
                <a:latin typeface="Aptos" panose="020B0004020202020204" pitchFamily="34" charset="0"/>
              </a:rPr>
              <a:t>Delayed reporting is hindering strategic workforce planning and budgeting</a:t>
            </a:r>
          </a:p>
          <a:p>
            <a:pPr lvl="1"/>
            <a:endParaRPr lang="en-ZA" sz="1200" dirty="0">
              <a:latin typeface="Aptos" panose="020B0004020202020204" pitchFamily="34" charset="0"/>
            </a:endParaRPr>
          </a:p>
          <a:p>
            <a:pPr marL="171450" indent="-171450">
              <a:buFont typeface="Wingdings" panose="05000000000000000000" pitchFamily="2" charset="2"/>
              <a:buChar char="q"/>
            </a:pPr>
            <a:r>
              <a:rPr lang="en-ZA" sz="1200" b="1" dirty="0">
                <a:latin typeface="Aptos" panose="020B0004020202020204" pitchFamily="34" charset="0"/>
              </a:rPr>
              <a:t>Risks</a:t>
            </a:r>
            <a:r>
              <a:rPr lang="en-ZA" sz="1200" dirty="0">
                <a:latin typeface="Aptos" panose="020B0004020202020204" pitchFamily="34" charset="0"/>
              </a:rPr>
              <a:t>: compliance penalties, reputational risk, misaligned compensation, and inefficient use of time that could support strategic initiatives</a:t>
            </a:r>
          </a:p>
          <a:p>
            <a:endParaRPr lang="en-ZA" sz="1200" dirty="0">
              <a:latin typeface="Aptos" panose="020B0004020202020204" pitchFamily="34" charset="0"/>
            </a:endParaRPr>
          </a:p>
          <a:p>
            <a:endParaRPr lang="en-ZA" dirty="0">
              <a:latin typeface="Aptos" panose="020B0004020202020204" pitchFamily="34" charset="0"/>
            </a:endParaRPr>
          </a:p>
        </p:txBody>
      </p:sp>
    </p:spTree>
    <p:extLst>
      <p:ext uri="{BB962C8B-B14F-4D97-AF65-F5344CB8AC3E}">
        <p14:creationId xmlns:p14="http://schemas.microsoft.com/office/powerpoint/2010/main" val="1344852376"/>
      </p:ext>
    </p:extLst>
  </p:cSld>
  <p:clrMapOvr>
    <a:masterClrMapping/>
  </p:clrMapOvr>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909eae01204ee896d09504bb42c031bc">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4f68d87158b0bf25b671bc8c501d466c"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Props1.xml><?xml version="1.0" encoding="utf-8"?>
<ds:datastoreItem xmlns:ds="http://schemas.openxmlformats.org/officeDocument/2006/customXml" ds:itemID="{F4C35A49-E0BA-4383-8985-891D518BA755}"/>
</file>

<file path=customXml/itemProps2.xml><?xml version="1.0" encoding="utf-8"?>
<ds:datastoreItem xmlns:ds="http://schemas.openxmlformats.org/officeDocument/2006/customXml" ds:itemID="{582AAE6C-9E21-4B2E-BDE0-DD413F87E7DB}"/>
</file>

<file path=customXml/itemProps3.xml><?xml version="1.0" encoding="utf-8"?>
<ds:datastoreItem xmlns:ds="http://schemas.openxmlformats.org/officeDocument/2006/customXml" ds:itemID="{C3988F04-92F8-4819-B1D4-3CC5858DA632}"/>
</file>

<file path=docProps/app.xml><?xml version="1.0" encoding="utf-8"?>
<Properties xmlns="http://schemas.openxmlformats.org/officeDocument/2006/extended-properties" xmlns:vt="http://schemas.openxmlformats.org/officeDocument/2006/docPropsVTypes">
  <Template>Office Theme 2013 - 2022</Template>
  <TotalTime>0</TotalTime>
  <Words>1475</Words>
  <Application>Microsoft Office PowerPoint</Application>
  <PresentationFormat>Custom</PresentationFormat>
  <Paragraphs>225</Paragraphs>
  <Slides>23</Slides>
  <Notes>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Title Slides</vt:lpstr>
      <vt:lpstr>Index Slides</vt:lpstr>
      <vt:lpstr>Content Slides</vt:lpstr>
      <vt:lpstr>Unlocking the strategic Value of the HRIS in TVET’s</vt:lpstr>
      <vt:lpstr>DISCLAIMER</vt:lpstr>
      <vt:lpstr>PowerPoint Presentation</vt:lpstr>
      <vt:lpstr>PowerPoint Presentation</vt:lpstr>
      <vt:lpstr>PowerPoint Presentation</vt:lpstr>
      <vt:lpstr>The Role of the TVET Colleges</vt:lpstr>
      <vt:lpstr>From Administrative functions to Strategic Partner</vt:lpstr>
      <vt:lpstr>The Employee Life Cycle in the TVET colleges</vt:lpstr>
      <vt:lpstr>Compliance Engine for Institution’s of Higher Learning</vt:lpstr>
      <vt:lpstr>PowerPoint Presentation</vt:lpstr>
      <vt:lpstr>PowerPoint Presentation</vt:lpstr>
      <vt:lpstr> Focus Area 1: Increase efficiency in the tertiary institution's context </vt:lpstr>
      <vt:lpstr> Focus Area 2: Employee experience and satisfaction </vt:lpstr>
      <vt:lpstr> Personal Maintenance </vt:lpstr>
      <vt:lpstr>iEnabler Leave</vt:lpstr>
      <vt:lpstr> Focus Area 3: Informed data-driven decision making </vt:lpstr>
      <vt:lpstr>Performance Review Report</vt:lpstr>
      <vt:lpstr>  Focus Area 4: Better Leadership Decisions for the College  </vt:lpstr>
      <vt:lpstr>PowerPoint Presentation</vt:lpstr>
      <vt:lpstr>PowerPoint Presentation</vt:lpstr>
      <vt:lpstr>Best Practices for TVET’s success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Johana Chemana</cp:lastModifiedBy>
  <cp:revision>186</cp:revision>
  <dcterms:created xsi:type="dcterms:W3CDTF">2023-07-06T09:53:04Z</dcterms:created>
  <dcterms:modified xsi:type="dcterms:W3CDTF">2026-03-15T08:13:00Z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ies>
</file>