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24"/>
  </p:notesMasterIdLst>
  <p:sldIdLst>
    <p:sldId id="271" r:id="rId7"/>
    <p:sldId id="273" r:id="rId8"/>
    <p:sldId id="274" r:id="rId9"/>
    <p:sldId id="285" r:id="rId10"/>
    <p:sldId id="286" r:id="rId11"/>
    <p:sldId id="276" r:id="rId12"/>
    <p:sldId id="287" r:id="rId13"/>
    <p:sldId id="277" r:id="rId14"/>
    <p:sldId id="275" r:id="rId15"/>
    <p:sldId id="278" r:id="rId16"/>
    <p:sldId id="279" r:id="rId17"/>
    <p:sldId id="280" r:id="rId18"/>
    <p:sldId id="281" r:id="rId19"/>
    <p:sldId id="282" r:id="rId20"/>
    <p:sldId id="283" r:id="rId21"/>
    <p:sldId id="2076136673" r:id="rId22"/>
    <p:sldId id="269" r:id="rId23"/>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C"/>
    <a:srgbClr val="E60088"/>
    <a:srgbClr val="EF4136"/>
    <a:srgbClr val="F04C23"/>
    <a:srgbClr val="D00A54"/>
    <a:srgbClr val="FBAD18"/>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4"/>
    <p:restoredTop sz="95033" autoAdjust="0"/>
  </p:normalViewPr>
  <p:slideViewPr>
    <p:cSldViewPr snapToGrid="0" showGuides="1">
      <p:cViewPr varScale="1">
        <p:scale>
          <a:sx n="109" d="100"/>
          <a:sy n="109"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773DA-E9C4-784A-88BA-E622CA8012DD}" type="doc">
      <dgm:prSet loTypeId="urn:microsoft.com/office/officeart/2005/8/layout/venn2" loCatId="pyramid" qsTypeId="urn:microsoft.com/office/officeart/2005/8/quickstyle/simple1" qsCatId="simple" csTypeId="urn:microsoft.com/office/officeart/2005/8/colors/accent1_2" csCatId="accent1" phldr="1"/>
      <dgm:spPr/>
      <dgm:t>
        <a:bodyPr/>
        <a:lstStyle/>
        <a:p>
          <a:endParaRPr lang="en-GB"/>
        </a:p>
      </dgm:t>
    </dgm:pt>
    <dgm:pt modelId="{A77C5BB7-7D80-0441-9A7B-F0D431D2F20B}">
      <dgm:prSet custT="1"/>
      <dgm:spPr>
        <a:solidFill>
          <a:schemeClr val="accent5"/>
        </a:solidFill>
        <a:effectLst/>
      </dgm:spPr>
      <dgm:t>
        <a:bodyPr/>
        <a:lstStyle/>
        <a:p>
          <a:r>
            <a:rPr lang="en-US" sz="1300" dirty="0"/>
            <a:t>Academic progress</a:t>
          </a:r>
          <a:endParaRPr lang="en-ZA" sz="1300" dirty="0"/>
        </a:p>
      </dgm:t>
    </dgm:pt>
    <dgm:pt modelId="{0A420B7E-8741-0840-8193-F2C8E137BA44}" type="parTrans" cxnId="{C774EF10-BCFB-044F-9EA8-740575A0990E}">
      <dgm:prSet/>
      <dgm:spPr/>
      <dgm:t>
        <a:bodyPr/>
        <a:lstStyle/>
        <a:p>
          <a:endParaRPr lang="en-GB"/>
        </a:p>
      </dgm:t>
    </dgm:pt>
    <dgm:pt modelId="{FF0001BB-BA47-4841-B71D-2C78BA83A048}" type="sibTrans" cxnId="{C774EF10-BCFB-044F-9EA8-740575A0990E}">
      <dgm:prSet/>
      <dgm:spPr/>
      <dgm:t>
        <a:bodyPr/>
        <a:lstStyle/>
        <a:p>
          <a:endParaRPr lang="en-GB"/>
        </a:p>
      </dgm:t>
    </dgm:pt>
    <dgm:pt modelId="{1F08EB3D-2C0D-7040-936D-D97B16508CF0}">
      <dgm:prSet custT="1"/>
      <dgm:spPr>
        <a:solidFill>
          <a:schemeClr val="accent4"/>
        </a:solidFill>
        <a:ln>
          <a:noFill/>
        </a:ln>
      </dgm:spPr>
      <dgm:t>
        <a:bodyPr/>
        <a:lstStyle/>
        <a:p>
          <a:r>
            <a:rPr lang="en-US" sz="1300" dirty="0"/>
            <a:t>Financial status </a:t>
          </a:r>
          <a:endParaRPr lang="en-ZA" sz="1300" dirty="0"/>
        </a:p>
      </dgm:t>
    </dgm:pt>
    <dgm:pt modelId="{8F15EA94-10C1-8F49-B332-6CEDDADBC8BA}" type="parTrans" cxnId="{1FF38663-8A8D-0848-B563-B3703E34CFFB}">
      <dgm:prSet/>
      <dgm:spPr/>
      <dgm:t>
        <a:bodyPr/>
        <a:lstStyle/>
        <a:p>
          <a:endParaRPr lang="en-GB"/>
        </a:p>
      </dgm:t>
    </dgm:pt>
    <dgm:pt modelId="{3F12D1C2-AF44-A84E-8510-457459C66D6C}" type="sibTrans" cxnId="{1FF38663-8A8D-0848-B563-B3703E34CFFB}">
      <dgm:prSet/>
      <dgm:spPr/>
      <dgm:t>
        <a:bodyPr/>
        <a:lstStyle/>
        <a:p>
          <a:endParaRPr lang="en-GB"/>
        </a:p>
      </dgm:t>
    </dgm:pt>
    <dgm:pt modelId="{B3EE7D72-121D-E142-A152-D6AD355D3BA6}">
      <dgm:prSet custT="1"/>
      <dgm:spPr>
        <a:solidFill>
          <a:schemeClr val="accent4">
            <a:lumMod val="75000"/>
          </a:schemeClr>
        </a:solidFill>
        <a:ln>
          <a:noFill/>
        </a:ln>
      </dgm:spPr>
      <dgm:t>
        <a:bodyPr/>
        <a:lstStyle/>
        <a:p>
          <a:r>
            <a:rPr lang="en-US" sz="1300" dirty="0"/>
            <a:t>Socio-economical factors</a:t>
          </a:r>
          <a:endParaRPr lang="en-ZA" sz="1300" dirty="0"/>
        </a:p>
      </dgm:t>
    </dgm:pt>
    <dgm:pt modelId="{A1A93A71-8977-2940-B541-C27B48AC105E}" type="parTrans" cxnId="{794FAE5D-85B9-C349-9F9A-9F2995FFCCA5}">
      <dgm:prSet/>
      <dgm:spPr/>
      <dgm:t>
        <a:bodyPr/>
        <a:lstStyle/>
        <a:p>
          <a:endParaRPr lang="en-GB"/>
        </a:p>
      </dgm:t>
    </dgm:pt>
    <dgm:pt modelId="{A5FBC643-52EC-6843-B0F7-13EB599CE767}" type="sibTrans" cxnId="{794FAE5D-85B9-C349-9F9A-9F2995FFCCA5}">
      <dgm:prSet/>
      <dgm:spPr/>
      <dgm:t>
        <a:bodyPr/>
        <a:lstStyle/>
        <a:p>
          <a:endParaRPr lang="en-GB"/>
        </a:p>
      </dgm:t>
    </dgm:pt>
    <dgm:pt modelId="{34A21F25-9964-5D4B-BE16-C178AF96D391}">
      <dgm:prSet/>
      <dgm:spPr>
        <a:solidFill>
          <a:schemeClr val="accent2"/>
        </a:solidFill>
        <a:ln>
          <a:noFill/>
        </a:ln>
      </dgm:spPr>
      <dgm:t>
        <a:bodyPr/>
        <a:lstStyle/>
        <a:p>
          <a:r>
            <a:rPr lang="en-US" dirty="0"/>
            <a:t>Lifestyle</a:t>
          </a:r>
          <a:endParaRPr lang="en-ZA" dirty="0"/>
        </a:p>
      </dgm:t>
    </dgm:pt>
    <dgm:pt modelId="{91ACE3A7-D40C-5647-953C-D86DC887F120}" type="parTrans" cxnId="{CDE672D6-A43E-F045-BB9C-634BE7482424}">
      <dgm:prSet/>
      <dgm:spPr/>
      <dgm:t>
        <a:bodyPr/>
        <a:lstStyle/>
        <a:p>
          <a:endParaRPr lang="en-GB"/>
        </a:p>
      </dgm:t>
    </dgm:pt>
    <dgm:pt modelId="{2DA0EBAF-9C6E-5E41-9298-6FB8113BBC0B}" type="sibTrans" cxnId="{CDE672D6-A43E-F045-BB9C-634BE7482424}">
      <dgm:prSet/>
      <dgm:spPr/>
      <dgm:t>
        <a:bodyPr/>
        <a:lstStyle/>
        <a:p>
          <a:endParaRPr lang="en-GB"/>
        </a:p>
      </dgm:t>
    </dgm:pt>
    <dgm:pt modelId="{471B44B8-40F1-4C49-8EFD-C75B90FDA974}">
      <dgm:prSet/>
      <dgm:spPr>
        <a:solidFill>
          <a:schemeClr val="accent3"/>
        </a:solidFill>
        <a:ln>
          <a:noFill/>
        </a:ln>
      </dgm:spPr>
      <dgm:t>
        <a:bodyPr/>
        <a:lstStyle/>
        <a:p>
          <a:r>
            <a:rPr lang="en-US" dirty="0"/>
            <a:t>Health</a:t>
          </a:r>
          <a:endParaRPr lang="en-ZA" dirty="0"/>
        </a:p>
      </dgm:t>
    </dgm:pt>
    <dgm:pt modelId="{8384C853-FB7C-E64F-AABB-25E84EAF2C7E}" type="parTrans" cxnId="{31360604-7A50-0542-A09E-CA454A178333}">
      <dgm:prSet/>
      <dgm:spPr/>
      <dgm:t>
        <a:bodyPr/>
        <a:lstStyle/>
        <a:p>
          <a:endParaRPr lang="en-GB"/>
        </a:p>
      </dgm:t>
    </dgm:pt>
    <dgm:pt modelId="{1EE1BE55-12C0-2E48-BF22-BE7A260526F3}" type="sibTrans" cxnId="{31360604-7A50-0542-A09E-CA454A178333}">
      <dgm:prSet/>
      <dgm:spPr/>
      <dgm:t>
        <a:bodyPr/>
        <a:lstStyle/>
        <a:p>
          <a:endParaRPr lang="en-GB"/>
        </a:p>
      </dgm:t>
    </dgm:pt>
    <dgm:pt modelId="{D9B4958E-9BDE-BE46-A37D-6148D4DD641E}" type="pres">
      <dgm:prSet presAssocID="{353773DA-E9C4-784A-88BA-E622CA8012DD}" presName="Name0" presStyleCnt="0">
        <dgm:presLayoutVars>
          <dgm:chMax val="7"/>
          <dgm:resizeHandles val="exact"/>
        </dgm:presLayoutVars>
      </dgm:prSet>
      <dgm:spPr/>
    </dgm:pt>
    <dgm:pt modelId="{210CFD74-46ED-164D-A8AF-F958429FAC8D}" type="pres">
      <dgm:prSet presAssocID="{353773DA-E9C4-784A-88BA-E622CA8012DD}" presName="comp1" presStyleCnt="0"/>
      <dgm:spPr/>
    </dgm:pt>
    <dgm:pt modelId="{8315B94F-2C45-5D40-96D7-810F2ED0998E}" type="pres">
      <dgm:prSet presAssocID="{353773DA-E9C4-784A-88BA-E622CA8012DD}" presName="circle1" presStyleLbl="node1" presStyleIdx="0" presStyleCnt="5" custScaleX="107819"/>
      <dgm:spPr/>
    </dgm:pt>
    <dgm:pt modelId="{0716D2A3-B374-A34E-9588-B5BF0DCBCE80}" type="pres">
      <dgm:prSet presAssocID="{353773DA-E9C4-784A-88BA-E622CA8012DD}" presName="c1text" presStyleLbl="node1" presStyleIdx="0" presStyleCnt="5">
        <dgm:presLayoutVars>
          <dgm:bulletEnabled val="1"/>
        </dgm:presLayoutVars>
      </dgm:prSet>
      <dgm:spPr/>
    </dgm:pt>
    <dgm:pt modelId="{EF928668-3002-4049-8570-7B383EB62F05}" type="pres">
      <dgm:prSet presAssocID="{353773DA-E9C4-784A-88BA-E622CA8012DD}" presName="comp2" presStyleCnt="0"/>
      <dgm:spPr/>
    </dgm:pt>
    <dgm:pt modelId="{77C422B6-8705-B944-ACD4-2FD723AE60FA}" type="pres">
      <dgm:prSet presAssocID="{353773DA-E9C4-784A-88BA-E622CA8012DD}" presName="circle2" presStyleLbl="node1" presStyleIdx="1" presStyleCnt="5"/>
      <dgm:spPr/>
    </dgm:pt>
    <dgm:pt modelId="{6C7B0E24-896F-384C-92B7-B8E49B4366F6}" type="pres">
      <dgm:prSet presAssocID="{353773DA-E9C4-784A-88BA-E622CA8012DD}" presName="c2text" presStyleLbl="node1" presStyleIdx="1" presStyleCnt="5">
        <dgm:presLayoutVars>
          <dgm:bulletEnabled val="1"/>
        </dgm:presLayoutVars>
      </dgm:prSet>
      <dgm:spPr/>
    </dgm:pt>
    <dgm:pt modelId="{A644FF84-7F42-9743-8D99-ACE0E4A029B3}" type="pres">
      <dgm:prSet presAssocID="{353773DA-E9C4-784A-88BA-E622CA8012DD}" presName="comp3" presStyleCnt="0"/>
      <dgm:spPr/>
    </dgm:pt>
    <dgm:pt modelId="{35B67C92-E7AB-3645-A7D8-9CD63163B30E}" type="pres">
      <dgm:prSet presAssocID="{353773DA-E9C4-784A-88BA-E622CA8012DD}" presName="circle3" presStyleLbl="node1" presStyleIdx="2" presStyleCnt="5" custScaleX="104087" custScaleY="100489"/>
      <dgm:spPr/>
    </dgm:pt>
    <dgm:pt modelId="{471FA591-B08B-BF47-A6F6-B3F4556B159F}" type="pres">
      <dgm:prSet presAssocID="{353773DA-E9C4-784A-88BA-E622CA8012DD}" presName="c3text" presStyleLbl="node1" presStyleIdx="2" presStyleCnt="5">
        <dgm:presLayoutVars>
          <dgm:bulletEnabled val="1"/>
        </dgm:presLayoutVars>
      </dgm:prSet>
      <dgm:spPr/>
    </dgm:pt>
    <dgm:pt modelId="{E9E8E0D6-9AE9-6D40-A791-6337ECB6CC49}" type="pres">
      <dgm:prSet presAssocID="{353773DA-E9C4-784A-88BA-E622CA8012DD}" presName="comp4" presStyleCnt="0"/>
      <dgm:spPr/>
    </dgm:pt>
    <dgm:pt modelId="{130E85F9-F8EC-1E46-8888-99BE6B4BDBB8}" type="pres">
      <dgm:prSet presAssocID="{353773DA-E9C4-784A-88BA-E622CA8012DD}" presName="circle4" presStyleLbl="node1" presStyleIdx="3" presStyleCnt="5"/>
      <dgm:spPr/>
    </dgm:pt>
    <dgm:pt modelId="{635DC032-5200-5F4E-ABDB-876643A20DFF}" type="pres">
      <dgm:prSet presAssocID="{353773DA-E9C4-784A-88BA-E622CA8012DD}" presName="c4text" presStyleLbl="node1" presStyleIdx="3" presStyleCnt="5">
        <dgm:presLayoutVars>
          <dgm:bulletEnabled val="1"/>
        </dgm:presLayoutVars>
      </dgm:prSet>
      <dgm:spPr/>
    </dgm:pt>
    <dgm:pt modelId="{E200F604-D394-2B43-BF99-5DBD85D29375}" type="pres">
      <dgm:prSet presAssocID="{353773DA-E9C4-784A-88BA-E622CA8012DD}" presName="comp5" presStyleCnt="0"/>
      <dgm:spPr/>
    </dgm:pt>
    <dgm:pt modelId="{035A478C-920C-0945-9E9D-5742B401DCE1}" type="pres">
      <dgm:prSet presAssocID="{353773DA-E9C4-784A-88BA-E622CA8012DD}" presName="circle5" presStyleLbl="node1" presStyleIdx="4" presStyleCnt="5"/>
      <dgm:spPr/>
    </dgm:pt>
    <dgm:pt modelId="{D050B8E9-454D-5246-9DEC-767278847A0A}" type="pres">
      <dgm:prSet presAssocID="{353773DA-E9C4-784A-88BA-E622CA8012DD}" presName="c5text" presStyleLbl="node1" presStyleIdx="4" presStyleCnt="5">
        <dgm:presLayoutVars>
          <dgm:bulletEnabled val="1"/>
        </dgm:presLayoutVars>
      </dgm:prSet>
      <dgm:spPr/>
    </dgm:pt>
  </dgm:ptLst>
  <dgm:cxnLst>
    <dgm:cxn modelId="{31360604-7A50-0542-A09E-CA454A178333}" srcId="{353773DA-E9C4-784A-88BA-E622CA8012DD}" destId="{471B44B8-40F1-4C49-8EFD-C75B90FDA974}" srcOrd="4" destOrd="0" parTransId="{8384C853-FB7C-E64F-AABB-25E84EAF2C7E}" sibTransId="{1EE1BE55-12C0-2E48-BF22-BE7A260526F3}"/>
    <dgm:cxn modelId="{1F111F10-C302-B24F-87E7-C3E9D3B2D843}" type="presOf" srcId="{1F08EB3D-2C0D-7040-936D-D97B16508CF0}" destId="{6C7B0E24-896F-384C-92B7-B8E49B4366F6}" srcOrd="1" destOrd="0" presId="urn:microsoft.com/office/officeart/2005/8/layout/venn2"/>
    <dgm:cxn modelId="{C774EF10-BCFB-044F-9EA8-740575A0990E}" srcId="{353773DA-E9C4-784A-88BA-E622CA8012DD}" destId="{A77C5BB7-7D80-0441-9A7B-F0D431D2F20B}" srcOrd="0" destOrd="0" parTransId="{0A420B7E-8741-0840-8193-F2C8E137BA44}" sibTransId="{FF0001BB-BA47-4841-B71D-2C78BA83A048}"/>
    <dgm:cxn modelId="{14F5E320-A613-2E43-9D6F-2418CADE1AE3}" type="presOf" srcId="{1F08EB3D-2C0D-7040-936D-D97B16508CF0}" destId="{77C422B6-8705-B944-ACD4-2FD723AE60FA}" srcOrd="0" destOrd="0" presId="urn:microsoft.com/office/officeart/2005/8/layout/venn2"/>
    <dgm:cxn modelId="{1E628E30-7F59-DF48-8E4C-8C9288A224A0}" type="presOf" srcId="{471B44B8-40F1-4C49-8EFD-C75B90FDA974}" destId="{035A478C-920C-0945-9E9D-5742B401DCE1}" srcOrd="0" destOrd="0" presId="urn:microsoft.com/office/officeart/2005/8/layout/venn2"/>
    <dgm:cxn modelId="{3DF61331-1FDC-0949-A4E2-76D0E56CA56C}" type="presOf" srcId="{471B44B8-40F1-4C49-8EFD-C75B90FDA974}" destId="{D050B8E9-454D-5246-9DEC-767278847A0A}" srcOrd="1" destOrd="0" presId="urn:microsoft.com/office/officeart/2005/8/layout/venn2"/>
    <dgm:cxn modelId="{FEC33032-C1D8-2947-9660-933CDDEBB0FF}" type="presOf" srcId="{A77C5BB7-7D80-0441-9A7B-F0D431D2F20B}" destId="{0716D2A3-B374-A34E-9588-B5BF0DCBCE80}" srcOrd="1" destOrd="0" presId="urn:microsoft.com/office/officeart/2005/8/layout/venn2"/>
    <dgm:cxn modelId="{2049005B-E6EC-014E-8F77-75DF9AC18A56}" type="presOf" srcId="{B3EE7D72-121D-E142-A152-D6AD355D3BA6}" destId="{471FA591-B08B-BF47-A6F6-B3F4556B159F}" srcOrd="1" destOrd="0" presId="urn:microsoft.com/office/officeart/2005/8/layout/venn2"/>
    <dgm:cxn modelId="{794FAE5D-85B9-C349-9F9A-9F2995FFCCA5}" srcId="{353773DA-E9C4-784A-88BA-E622CA8012DD}" destId="{B3EE7D72-121D-E142-A152-D6AD355D3BA6}" srcOrd="2" destOrd="0" parTransId="{A1A93A71-8977-2940-B541-C27B48AC105E}" sibTransId="{A5FBC643-52EC-6843-B0F7-13EB599CE767}"/>
    <dgm:cxn modelId="{1FF38663-8A8D-0848-B563-B3703E34CFFB}" srcId="{353773DA-E9C4-784A-88BA-E622CA8012DD}" destId="{1F08EB3D-2C0D-7040-936D-D97B16508CF0}" srcOrd="1" destOrd="0" parTransId="{8F15EA94-10C1-8F49-B332-6CEDDADBC8BA}" sibTransId="{3F12D1C2-AF44-A84E-8510-457459C66D6C}"/>
    <dgm:cxn modelId="{6FCBBB69-E048-8B43-BB3D-238A1AD1F166}" type="presOf" srcId="{34A21F25-9964-5D4B-BE16-C178AF96D391}" destId="{635DC032-5200-5F4E-ABDB-876643A20DFF}" srcOrd="1" destOrd="0" presId="urn:microsoft.com/office/officeart/2005/8/layout/venn2"/>
    <dgm:cxn modelId="{6F73037E-7C10-FB4C-990E-2816A5D439DA}" type="presOf" srcId="{353773DA-E9C4-784A-88BA-E622CA8012DD}" destId="{D9B4958E-9BDE-BE46-A37D-6148D4DD641E}" srcOrd="0" destOrd="0" presId="urn:microsoft.com/office/officeart/2005/8/layout/venn2"/>
    <dgm:cxn modelId="{CDE672D6-A43E-F045-BB9C-634BE7482424}" srcId="{353773DA-E9C4-784A-88BA-E622CA8012DD}" destId="{34A21F25-9964-5D4B-BE16-C178AF96D391}" srcOrd="3" destOrd="0" parTransId="{91ACE3A7-D40C-5647-953C-D86DC887F120}" sibTransId="{2DA0EBAF-9C6E-5E41-9298-6FB8113BBC0B}"/>
    <dgm:cxn modelId="{2D6625ED-3E88-B747-B512-1378E03C0265}" type="presOf" srcId="{B3EE7D72-121D-E142-A152-D6AD355D3BA6}" destId="{35B67C92-E7AB-3645-A7D8-9CD63163B30E}" srcOrd="0" destOrd="0" presId="urn:microsoft.com/office/officeart/2005/8/layout/venn2"/>
    <dgm:cxn modelId="{5BEDE3F9-9732-D640-A587-7C5267F69915}" type="presOf" srcId="{34A21F25-9964-5D4B-BE16-C178AF96D391}" destId="{130E85F9-F8EC-1E46-8888-99BE6B4BDBB8}" srcOrd="0" destOrd="0" presId="urn:microsoft.com/office/officeart/2005/8/layout/venn2"/>
    <dgm:cxn modelId="{C66458FB-3EE2-E741-BADF-3F1939DD60EE}" type="presOf" srcId="{A77C5BB7-7D80-0441-9A7B-F0D431D2F20B}" destId="{8315B94F-2C45-5D40-96D7-810F2ED0998E}" srcOrd="0" destOrd="0" presId="urn:microsoft.com/office/officeart/2005/8/layout/venn2"/>
    <dgm:cxn modelId="{2CA3D7FA-50D4-7641-987B-ED96E431340B}" type="presParOf" srcId="{D9B4958E-9BDE-BE46-A37D-6148D4DD641E}" destId="{210CFD74-46ED-164D-A8AF-F958429FAC8D}" srcOrd="0" destOrd="0" presId="urn:microsoft.com/office/officeart/2005/8/layout/venn2"/>
    <dgm:cxn modelId="{FF039575-B75B-D74F-A7A5-367349FBF893}" type="presParOf" srcId="{210CFD74-46ED-164D-A8AF-F958429FAC8D}" destId="{8315B94F-2C45-5D40-96D7-810F2ED0998E}" srcOrd="0" destOrd="0" presId="urn:microsoft.com/office/officeart/2005/8/layout/venn2"/>
    <dgm:cxn modelId="{1AC5DEEE-3CFF-204E-9095-394C18646A66}" type="presParOf" srcId="{210CFD74-46ED-164D-A8AF-F958429FAC8D}" destId="{0716D2A3-B374-A34E-9588-B5BF0DCBCE80}" srcOrd="1" destOrd="0" presId="urn:microsoft.com/office/officeart/2005/8/layout/venn2"/>
    <dgm:cxn modelId="{450BE301-93EC-A144-9DBB-7E7A620A978C}" type="presParOf" srcId="{D9B4958E-9BDE-BE46-A37D-6148D4DD641E}" destId="{EF928668-3002-4049-8570-7B383EB62F05}" srcOrd="1" destOrd="0" presId="urn:microsoft.com/office/officeart/2005/8/layout/venn2"/>
    <dgm:cxn modelId="{CF1AEDC8-238E-5642-8B64-4030E8A26B0F}" type="presParOf" srcId="{EF928668-3002-4049-8570-7B383EB62F05}" destId="{77C422B6-8705-B944-ACD4-2FD723AE60FA}" srcOrd="0" destOrd="0" presId="urn:microsoft.com/office/officeart/2005/8/layout/venn2"/>
    <dgm:cxn modelId="{5F1C4355-5716-7044-8015-31AE93CBA576}" type="presParOf" srcId="{EF928668-3002-4049-8570-7B383EB62F05}" destId="{6C7B0E24-896F-384C-92B7-B8E49B4366F6}" srcOrd="1" destOrd="0" presId="urn:microsoft.com/office/officeart/2005/8/layout/venn2"/>
    <dgm:cxn modelId="{B9632050-7DFE-634B-B59F-CF03EF0DE253}" type="presParOf" srcId="{D9B4958E-9BDE-BE46-A37D-6148D4DD641E}" destId="{A644FF84-7F42-9743-8D99-ACE0E4A029B3}" srcOrd="2" destOrd="0" presId="urn:microsoft.com/office/officeart/2005/8/layout/venn2"/>
    <dgm:cxn modelId="{C614CB06-2DB7-B84B-A969-5ACE95B4651E}" type="presParOf" srcId="{A644FF84-7F42-9743-8D99-ACE0E4A029B3}" destId="{35B67C92-E7AB-3645-A7D8-9CD63163B30E}" srcOrd="0" destOrd="0" presId="urn:microsoft.com/office/officeart/2005/8/layout/venn2"/>
    <dgm:cxn modelId="{E75AC972-FC78-7D45-8B0A-C3FF33A18AA3}" type="presParOf" srcId="{A644FF84-7F42-9743-8D99-ACE0E4A029B3}" destId="{471FA591-B08B-BF47-A6F6-B3F4556B159F}" srcOrd="1" destOrd="0" presId="urn:microsoft.com/office/officeart/2005/8/layout/venn2"/>
    <dgm:cxn modelId="{0637E230-3638-184B-B9BD-587A08D411B8}" type="presParOf" srcId="{D9B4958E-9BDE-BE46-A37D-6148D4DD641E}" destId="{E9E8E0D6-9AE9-6D40-A791-6337ECB6CC49}" srcOrd="3" destOrd="0" presId="urn:microsoft.com/office/officeart/2005/8/layout/venn2"/>
    <dgm:cxn modelId="{8F6B4568-C216-6541-96E6-A9A3575B1E37}" type="presParOf" srcId="{E9E8E0D6-9AE9-6D40-A791-6337ECB6CC49}" destId="{130E85F9-F8EC-1E46-8888-99BE6B4BDBB8}" srcOrd="0" destOrd="0" presId="urn:microsoft.com/office/officeart/2005/8/layout/venn2"/>
    <dgm:cxn modelId="{2554CF44-B9C7-9F4B-8DB4-912151662307}" type="presParOf" srcId="{E9E8E0D6-9AE9-6D40-A791-6337ECB6CC49}" destId="{635DC032-5200-5F4E-ABDB-876643A20DFF}" srcOrd="1" destOrd="0" presId="urn:microsoft.com/office/officeart/2005/8/layout/venn2"/>
    <dgm:cxn modelId="{760576BD-C58C-4644-9046-E38802EB455E}" type="presParOf" srcId="{D9B4958E-9BDE-BE46-A37D-6148D4DD641E}" destId="{E200F604-D394-2B43-BF99-5DBD85D29375}" srcOrd="4" destOrd="0" presId="urn:microsoft.com/office/officeart/2005/8/layout/venn2"/>
    <dgm:cxn modelId="{61C67DC4-90FA-F149-9506-D62C50190808}" type="presParOf" srcId="{E200F604-D394-2B43-BF99-5DBD85D29375}" destId="{035A478C-920C-0945-9E9D-5742B401DCE1}" srcOrd="0" destOrd="0" presId="urn:microsoft.com/office/officeart/2005/8/layout/venn2"/>
    <dgm:cxn modelId="{67CB821C-46B5-C647-B686-1F92D08090F3}" type="presParOf" srcId="{E200F604-D394-2B43-BF99-5DBD85D29375}" destId="{D050B8E9-454D-5246-9DEC-767278847A0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CC329-BFDA-E04A-AE2F-E19600671088}" type="doc">
      <dgm:prSet loTypeId="urn:microsoft.com/office/officeart/2005/8/layout/venn3" loCatId="list" qsTypeId="urn:microsoft.com/office/officeart/2005/8/quickstyle/simple1" qsCatId="simple" csTypeId="urn:microsoft.com/office/officeart/2005/8/colors/accent1_2" csCatId="accent1" phldr="1"/>
      <dgm:spPr/>
      <dgm:t>
        <a:bodyPr/>
        <a:lstStyle/>
        <a:p>
          <a:endParaRPr lang="en-GB"/>
        </a:p>
      </dgm:t>
    </dgm:pt>
    <dgm:pt modelId="{6E8EDB7D-1B3A-9E43-BAA2-D3ABE2DDE808}">
      <dgm:prSet/>
      <dgm:spPr>
        <a:solidFill>
          <a:schemeClr val="accent2">
            <a:alpha val="60189"/>
          </a:schemeClr>
        </a:solidFill>
      </dgm:spPr>
      <dgm:t>
        <a:bodyPr/>
        <a:lstStyle/>
        <a:p>
          <a:r>
            <a:rPr lang="en-ZA" dirty="0">
              <a:solidFill>
                <a:schemeClr val="bg1"/>
              </a:solidFill>
            </a:rPr>
            <a:t>Identifies at-risk students early</a:t>
          </a:r>
        </a:p>
      </dgm:t>
    </dgm:pt>
    <dgm:pt modelId="{11104883-038E-2849-B842-5DEFE67A395D}" type="parTrans" cxnId="{71999829-039B-AF49-BA17-35119F207B0E}">
      <dgm:prSet/>
      <dgm:spPr/>
      <dgm:t>
        <a:bodyPr/>
        <a:lstStyle/>
        <a:p>
          <a:endParaRPr lang="en-GB"/>
        </a:p>
      </dgm:t>
    </dgm:pt>
    <dgm:pt modelId="{D49CD05E-D1FA-7A47-82F8-550F3AB32C0F}" type="sibTrans" cxnId="{71999829-039B-AF49-BA17-35119F207B0E}">
      <dgm:prSet/>
      <dgm:spPr/>
      <dgm:t>
        <a:bodyPr/>
        <a:lstStyle/>
        <a:p>
          <a:endParaRPr lang="en-GB"/>
        </a:p>
      </dgm:t>
    </dgm:pt>
    <dgm:pt modelId="{1A102D31-DC2C-5247-87E5-BA6EC2E900D1}">
      <dgm:prSet/>
      <dgm:spPr>
        <a:solidFill>
          <a:schemeClr val="accent3">
            <a:alpha val="60000"/>
          </a:schemeClr>
        </a:solidFill>
        <a:ln>
          <a:noFill/>
        </a:ln>
      </dgm:spPr>
      <dgm:t>
        <a:bodyPr/>
        <a:lstStyle/>
        <a:p>
          <a:r>
            <a:rPr lang="en-ZA" dirty="0">
              <a:solidFill>
                <a:schemeClr val="bg1"/>
              </a:solidFill>
            </a:rPr>
            <a:t>timely interventions</a:t>
          </a:r>
        </a:p>
      </dgm:t>
    </dgm:pt>
    <dgm:pt modelId="{2ADA0E46-F674-9441-8F63-64980E5163BE}" type="parTrans" cxnId="{75242B55-A7A5-B54F-8F11-F196543A950A}">
      <dgm:prSet/>
      <dgm:spPr/>
      <dgm:t>
        <a:bodyPr/>
        <a:lstStyle/>
        <a:p>
          <a:endParaRPr lang="en-GB"/>
        </a:p>
      </dgm:t>
    </dgm:pt>
    <dgm:pt modelId="{2F74376B-8EBA-5A46-915B-0863EA7A46F8}" type="sibTrans" cxnId="{75242B55-A7A5-B54F-8F11-F196543A950A}">
      <dgm:prSet/>
      <dgm:spPr/>
      <dgm:t>
        <a:bodyPr/>
        <a:lstStyle/>
        <a:p>
          <a:endParaRPr lang="en-GB"/>
        </a:p>
      </dgm:t>
    </dgm:pt>
    <dgm:pt modelId="{D0774A33-6BB5-3441-8C79-E4A5EB81A139}">
      <dgm:prSet/>
      <dgm:spPr>
        <a:solidFill>
          <a:schemeClr val="accent4">
            <a:alpha val="60000"/>
          </a:schemeClr>
        </a:solidFill>
        <a:ln>
          <a:noFill/>
        </a:ln>
      </dgm:spPr>
      <dgm:t>
        <a:bodyPr/>
        <a:lstStyle/>
        <a:p>
          <a:r>
            <a:rPr lang="en-ZA" dirty="0">
              <a:solidFill>
                <a:schemeClr val="bg1"/>
              </a:solidFill>
            </a:rPr>
            <a:t>Data-Driven Decision Making</a:t>
          </a:r>
        </a:p>
      </dgm:t>
    </dgm:pt>
    <dgm:pt modelId="{6CC2B913-339B-8448-928C-2CABDAD4397E}" type="parTrans" cxnId="{5B73B891-B1D4-FC42-AA72-4FD55FE8597F}">
      <dgm:prSet/>
      <dgm:spPr/>
      <dgm:t>
        <a:bodyPr/>
        <a:lstStyle/>
        <a:p>
          <a:endParaRPr lang="en-GB"/>
        </a:p>
      </dgm:t>
    </dgm:pt>
    <dgm:pt modelId="{8218DD1D-A17D-5140-B200-23CD60C37E51}" type="sibTrans" cxnId="{5B73B891-B1D4-FC42-AA72-4FD55FE8597F}">
      <dgm:prSet/>
      <dgm:spPr/>
      <dgm:t>
        <a:bodyPr/>
        <a:lstStyle/>
        <a:p>
          <a:endParaRPr lang="en-GB"/>
        </a:p>
      </dgm:t>
    </dgm:pt>
    <dgm:pt modelId="{C560205F-DD6B-B444-A8B6-82B6EC81F63C}">
      <dgm:prSet/>
      <dgm:spPr>
        <a:solidFill>
          <a:schemeClr val="accent5">
            <a:alpha val="60000"/>
          </a:schemeClr>
        </a:solidFill>
        <a:ln>
          <a:noFill/>
        </a:ln>
      </dgm:spPr>
      <dgm:t>
        <a:bodyPr/>
        <a:lstStyle/>
        <a:p>
          <a:r>
            <a:rPr lang="en-ZA" dirty="0">
              <a:solidFill>
                <a:schemeClr val="bg1"/>
              </a:solidFill>
            </a:rPr>
            <a:t>Improved Student Retention</a:t>
          </a:r>
        </a:p>
      </dgm:t>
    </dgm:pt>
    <dgm:pt modelId="{B3BBCF6A-4C63-AA42-B7FF-77347DA07ED3}" type="parTrans" cxnId="{B43C1145-1910-AB42-8CDF-BD70DE7CC5D3}">
      <dgm:prSet/>
      <dgm:spPr/>
      <dgm:t>
        <a:bodyPr/>
        <a:lstStyle/>
        <a:p>
          <a:endParaRPr lang="en-GB"/>
        </a:p>
      </dgm:t>
    </dgm:pt>
    <dgm:pt modelId="{8DD294B1-BE52-4F4B-BAC7-3E9D536EC296}" type="sibTrans" cxnId="{B43C1145-1910-AB42-8CDF-BD70DE7CC5D3}">
      <dgm:prSet/>
      <dgm:spPr/>
      <dgm:t>
        <a:bodyPr/>
        <a:lstStyle/>
        <a:p>
          <a:endParaRPr lang="en-GB"/>
        </a:p>
      </dgm:t>
    </dgm:pt>
    <dgm:pt modelId="{4FB20EE2-5806-764F-8E5B-427B9C50D3CC}" type="pres">
      <dgm:prSet presAssocID="{434CC329-BFDA-E04A-AE2F-E19600671088}" presName="Name0" presStyleCnt="0">
        <dgm:presLayoutVars>
          <dgm:dir/>
          <dgm:resizeHandles val="exact"/>
        </dgm:presLayoutVars>
      </dgm:prSet>
      <dgm:spPr/>
    </dgm:pt>
    <dgm:pt modelId="{E40E82E4-8753-2544-87B7-F07D6068D4B5}" type="pres">
      <dgm:prSet presAssocID="{6E8EDB7D-1B3A-9E43-BAA2-D3ABE2DDE808}" presName="Name5" presStyleLbl="vennNode1" presStyleIdx="0" presStyleCnt="4">
        <dgm:presLayoutVars>
          <dgm:bulletEnabled val="1"/>
        </dgm:presLayoutVars>
      </dgm:prSet>
      <dgm:spPr/>
    </dgm:pt>
    <dgm:pt modelId="{7B55E9DE-3A95-6941-B45F-D34F28DD7ABF}" type="pres">
      <dgm:prSet presAssocID="{D49CD05E-D1FA-7A47-82F8-550F3AB32C0F}" presName="space" presStyleCnt="0"/>
      <dgm:spPr/>
    </dgm:pt>
    <dgm:pt modelId="{ED97DCEA-D596-6546-90DC-4FE041D89BC0}" type="pres">
      <dgm:prSet presAssocID="{1A102D31-DC2C-5247-87E5-BA6EC2E900D1}" presName="Name5" presStyleLbl="vennNode1" presStyleIdx="1" presStyleCnt="4">
        <dgm:presLayoutVars>
          <dgm:bulletEnabled val="1"/>
        </dgm:presLayoutVars>
      </dgm:prSet>
      <dgm:spPr/>
    </dgm:pt>
    <dgm:pt modelId="{BC9342CA-0039-3343-B4E8-000E101822B0}" type="pres">
      <dgm:prSet presAssocID="{2F74376B-8EBA-5A46-915B-0863EA7A46F8}" presName="space" presStyleCnt="0"/>
      <dgm:spPr/>
    </dgm:pt>
    <dgm:pt modelId="{276674FE-C729-0347-8BFA-D1D9C64CFEDE}" type="pres">
      <dgm:prSet presAssocID="{D0774A33-6BB5-3441-8C79-E4A5EB81A139}" presName="Name5" presStyleLbl="vennNode1" presStyleIdx="2" presStyleCnt="4">
        <dgm:presLayoutVars>
          <dgm:bulletEnabled val="1"/>
        </dgm:presLayoutVars>
      </dgm:prSet>
      <dgm:spPr/>
    </dgm:pt>
    <dgm:pt modelId="{9921EAF3-E3D9-5449-B179-83F8D96FB5C6}" type="pres">
      <dgm:prSet presAssocID="{8218DD1D-A17D-5140-B200-23CD60C37E51}" presName="space" presStyleCnt="0"/>
      <dgm:spPr/>
    </dgm:pt>
    <dgm:pt modelId="{108D4564-C0AD-8449-9DD8-775A7091B54D}" type="pres">
      <dgm:prSet presAssocID="{C560205F-DD6B-B444-A8B6-82B6EC81F63C}" presName="Name5" presStyleLbl="vennNode1" presStyleIdx="3" presStyleCnt="4">
        <dgm:presLayoutVars>
          <dgm:bulletEnabled val="1"/>
        </dgm:presLayoutVars>
      </dgm:prSet>
      <dgm:spPr/>
    </dgm:pt>
  </dgm:ptLst>
  <dgm:cxnLst>
    <dgm:cxn modelId="{71999829-039B-AF49-BA17-35119F207B0E}" srcId="{434CC329-BFDA-E04A-AE2F-E19600671088}" destId="{6E8EDB7D-1B3A-9E43-BAA2-D3ABE2DDE808}" srcOrd="0" destOrd="0" parTransId="{11104883-038E-2849-B842-5DEFE67A395D}" sibTransId="{D49CD05E-D1FA-7A47-82F8-550F3AB32C0F}"/>
    <dgm:cxn modelId="{B66A4A2B-1EC6-C74D-857C-BC88AB650B8E}" type="presOf" srcId="{434CC329-BFDA-E04A-AE2F-E19600671088}" destId="{4FB20EE2-5806-764F-8E5B-427B9C50D3CC}" srcOrd="0" destOrd="0" presId="urn:microsoft.com/office/officeart/2005/8/layout/venn3"/>
    <dgm:cxn modelId="{E4E2F341-4BF0-2448-B6F8-EF410E07AA85}" type="presOf" srcId="{6E8EDB7D-1B3A-9E43-BAA2-D3ABE2DDE808}" destId="{E40E82E4-8753-2544-87B7-F07D6068D4B5}" srcOrd="0" destOrd="0" presId="urn:microsoft.com/office/officeart/2005/8/layout/venn3"/>
    <dgm:cxn modelId="{B43C1145-1910-AB42-8CDF-BD70DE7CC5D3}" srcId="{434CC329-BFDA-E04A-AE2F-E19600671088}" destId="{C560205F-DD6B-B444-A8B6-82B6EC81F63C}" srcOrd="3" destOrd="0" parTransId="{B3BBCF6A-4C63-AA42-B7FF-77347DA07ED3}" sibTransId="{8DD294B1-BE52-4F4B-BAC7-3E9D536EC296}"/>
    <dgm:cxn modelId="{802D4A4A-C9E3-2546-93ED-5716C9452F42}" type="presOf" srcId="{D0774A33-6BB5-3441-8C79-E4A5EB81A139}" destId="{276674FE-C729-0347-8BFA-D1D9C64CFEDE}" srcOrd="0" destOrd="0" presId="urn:microsoft.com/office/officeart/2005/8/layout/venn3"/>
    <dgm:cxn modelId="{75242B55-A7A5-B54F-8F11-F196543A950A}" srcId="{434CC329-BFDA-E04A-AE2F-E19600671088}" destId="{1A102D31-DC2C-5247-87E5-BA6EC2E900D1}" srcOrd="1" destOrd="0" parTransId="{2ADA0E46-F674-9441-8F63-64980E5163BE}" sibTransId="{2F74376B-8EBA-5A46-915B-0863EA7A46F8}"/>
    <dgm:cxn modelId="{5B73B891-B1D4-FC42-AA72-4FD55FE8597F}" srcId="{434CC329-BFDA-E04A-AE2F-E19600671088}" destId="{D0774A33-6BB5-3441-8C79-E4A5EB81A139}" srcOrd="2" destOrd="0" parTransId="{6CC2B913-339B-8448-928C-2CABDAD4397E}" sibTransId="{8218DD1D-A17D-5140-B200-23CD60C37E51}"/>
    <dgm:cxn modelId="{F39DA4BC-DBEE-FC4E-91CE-8D05322541D8}" type="presOf" srcId="{C560205F-DD6B-B444-A8B6-82B6EC81F63C}" destId="{108D4564-C0AD-8449-9DD8-775A7091B54D}" srcOrd="0" destOrd="0" presId="urn:microsoft.com/office/officeart/2005/8/layout/venn3"/>
    <dgm:cxn modelId="{BCCE3DDE-555E-C341-A401-320C22EF917D}" type="presOf" srcId="{1A102D31-DC2C-5247-87E5-BA6EC2E900D1}" destId="{ED97DCEA-D596-6546-90DC-4FE041D89BC0}" srcOrd="0" destOrd="0" presId="urn:microsoft.com/office/officeart/2005/8/layout/venn3"/>
    <dgm:cxn modelId="{695119B1-2863-F344-8355-AAB06E877F4F}" type="presParOf" srcId="{4FB20EE2-5806-764F-8E5B-427B9C50D3CC}" destId="{E40E82E4-8753-2544-87B7-F07D6068D4B5}" srcOrd="0" destOrd="0" presId="urn:microsoft.com/office/officeart/2005/8/layout/venn3"/>
    <dgm:cxn modelId="{9158DF77-F63B-CC42-8A60-C368F88D85FD}" type="presParOf" srcId="{4FB20EE2-5806-764F-8E5B-427B9C50D3CC}" destId="{7B55E9DE-3A95-6941-B45F-D34F28DD7ABF}" srcOrd="1" destOrd="0" presId="urn:microsoft.com/office/officeart/2005/8/layout/venn3"/>
    <dgm:cxn modelId="{034DBC72-9FFC-8341-BB8A-D121B14751F8}" type="presParOf" srcId="{4FB20EE2-5806-764F-8E5B-427B9C50D3CC}" destId="{ED97DCEA-D596-6546-90DC-4FE041D89BC0}" srcOrd="2" destOrd="0" presId="urn:microsoft.com/office/officeart/2005/8/layout/venn3"/>
    <dgm:cxn modelId="{FC915C66-2684-FC45-8ED7-72BED041319B}" type="presParOf" srcId="{4FB20EE2-5806-764F-8E5B-427B9C50D3CC}" destId="{BC9342CA-0039-3343-B4E8-000E101822B0}" srcOrd="3" destOrd="0" presId="urn:microsoft.com/office/officeart/2005/8/layout/venn3"/>
    <dgm:cxn modelId="{0272E81A-912D-C040-9549-047B58418EA1}" type="presParOf" srcId="{4FB20EE2-5806-764F-8E5B-427B9C50D3CC}" destId="{276674FE-C729-0347-8BFA-D1D9C64CFEDE}" srcOrd="4" destOrd="0" presId="urn:microsoft.com/office/officeart/2005/8/layout/venn3"/>
    <dgm:cxn modelId="{F4D595C8-F274-D04E-8688-D8F83D6EF644}" type="presParOf" srcId="{4FB20EE2-5806-764F-8E5B-427B9C50D3CC}" destId="{9921EAF3-E3D9-5449-B179-83F8D96FB5C6}" srcOrd="5" destOrd="0" presId="urn:microsoft.com/office/officeart/2005/8/layout/venn3"/>
    <dgm:cxn modelId="{02A5C134-B7D1-4C4E-9885-4B15FD2F8658}" type="presParOf" srcId="{4FB20EE2-5806-764F-8E5B-427B9C50D3CC}" destId="{108D4564-C0AD-8449-9DD8-775A7091B54D}"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D3020-521E-914F-A031-41AEB7E0F4DC}"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GB"/>
        </a:p>
      </dgm:t>
    </dgm:pt>
    <dgm:pt modelId="{057480B0-EA5F-DB40-878F-E2F7998C56E3}">
      <dgm:prSet/>
      <dgm:spPr>
        <a:solidFill>
          <a:schemeClr val="accent2">
            <a:lumMod val="90000"/>
            <a:lumOff val="10000"/>
          </a:schemeClr>
        </a:solidFill>
        <a:ln>
          <a:noFill/>
        </a:ln>
      </dgm:spPr>
      <dgm:t>
        <a:bodyPr/>
        <a:lstStyle/>
        <a:p>
          <a:r>
            <a:rPr lang="en-GB" dirty="0"/>
            <a:t>Integrate agentic AI</a:t>
          </a:r>
          <a:endParaRPr lang="en-ZA" dirty="0"/>
        </a:p>
      </dgm:t>
    </dgm:pt>
    <dgm:pt modelId="{9E780D1F-D872-334C-9A90-530AA7D73B0C}" type="parTrans" cxnId="{0907CC80-89FA-3D42-A56A-3DA7B1F3F293}">
      <dgm:prSet/>
      <dgm:spPr/>
      <dgm:t>
        <a:bodyPr/>
        <a:lstStyle/>
        <a:p>
          <a:endParaRPr lang="en-GB"/>
        </a:p>
      </dgm:t>
    </dgm:pt>
    <dgm:pt modelId="{70354FFF-73E7-C046-9DB9-CD34CA694814}" type="sibTrans" cxnId="{0907CC80-89FA-3D42-A56A-3DA7B1F3F293}">
      <dgm:prSet/>
      <dgm:spPr/>
      <dgm:t>
        <a:bodyPr/>
        <a:lstStyle/>
        <a:p>
          <a:endParaRPr lang="en-GB"/>
        </a:p>
      </dgm:t>
    </dgm:pt>
    <dgm:pt modelId="{9A6CC64E-F5D6-F94C-8ED5-725F933F4E98}">
      <dgm:prSet/>
      <dgm:spPr>
        <a:solidFill>
          <a:schemeClr val="accent2">
            <a:lumMod val="90000"/>
            <a:lumOff val="10000"/>
          </a:schemeClr>
        </a:solidFill>
        <a:ln>
          <a:noFill/>
        </a:ln>
      </dgm:spPr>
      <dgm:t>
        <a:bodyPr/>
        <a:lstStyle/>
        <a:p>
          <a:r>
            <a:rPr lang="en-ZA" dirty="0"/>
            <a:t>Interactive dashboard</a:t>
          </a:r>
        </a:p>
      </dgm:t>
    </dgm:pt>
    <dgm:pt modelId="{67B24756-5E71-CF43-87F5-77D54AB134C8}" type="parTrans" cxnId="{084D0732-A17F-C540-9897-93C70D52CCA7}">
      <dgm:prSet/>
      <dgm:spPr/>
      <dgm:t>
        <a:bodyPr/>
        <a:lstStyle/>
        <a:p>
          <a:endParaRPr lang="en-GB"/>
        </a:p>
      </dgm:t>
    </dgm:pt>
    <dgm:pt modelId="{BE16D785-1857-5E4F-ACBA-CCE35BAF2FA5}" type="sibTrans" cxnId="{084D0732-A17F-C540-9897-93C70D52CCA7}">
      <dgm:prSet/>
      <dgm:spPr/>
      <dgm:t>
        <a:bodyPr/>
        <a:lstStyle/>
        <a:p>
          <a:endParaRPr lang="en-GB"/>
        </a:p>
      </dgm:t>
    </dgm:pt>
    <dgm:pt modelId="{388BC82C-52EF-964E-B583-6128EDD6CF93}">
      <dgm:prSet/>
      <dgm:spPr>
        <a:solidFill>
          <a:schemeClr val="accent3"/>
        </a:solidFill>
        <a:ln>
          <a:noFill/>
        </a:ln>
      </dgm:spPr>
      <dgm:t>
        <a:bodyPr/>
        <a:lstStyle/>
        <a:p>
          <a:r>
            <a:rPr lang="en-GB" dirty="0"/>
            <a:t>Track interventions impact</a:t>
          </a:r>
          <a:endParaRPr lang="en-ZA" dirty="0"/>
        </a:p>
      </dgm:t>
    </dgm:pt>
    <dgm:pt modelId="{EBFB5149-2CD2-7248-946E-5D827E53EA74}" type="parTrans" cxnId="{C30F3543-C279-B042-8A30-DE07205CAD15}">
      <dgm:prSet/>
      <dgm:spPr/>
      <dgm:t>
        <a:bodyPr/>
        <a:lstStyle/>
        <a:p>
          <a:endParaRPr lang="en-GB"/>
        </a:p>
      </dgm:t>
    </dgm:pt>
    <dgm:pt modelId="{F41FA35C-7B5C-0848-84AC-68F1B3F79F37}" type="sibTrans" cxnId="{C30F3543-C279-B042-8A30-DE07205CAD15}">
      <dgm:prSet/>
      <dgm:spPr/>
      <dgm:t>
        <a:bodyPr/>
        <a:lstStyle/>
        <a:p>
          <a:endParaRPr lang="en-GB"/>
        </a:p>
      </dgm:t>
    </dgm:pt>
    <dgm:pt modelId="{18C1C52F-81F9-7842-AC19-AFA180AAABBA}">
      <dgm:prSet/>
      <dgm:spPr>
        <a:solidFill>
          <a:schemeClr val="accent4"/>
        </a:solidFill>
      </dgm:spPr>
      <dgm:t>
        <a:bodyPr/>
        <a:lstStyle/>
        <a:p>
          <a:r>
            <a:rPr lang="en-GB" dirty="0"/>
            <a:t>Student’s personalised dashboard</a:t>
          </a:r>
          <a:endParaRPr lang="en-ZA" dirty="0"/>
        </a:p>
      </dgm:t>
    </dgm:pt>
    <dgm:pt modelId="{D434B236-7F5B-DB48-8D78-0B9CBEE43D21}" type="parTrans" cxnId="{6953E1A8-3E83-C44F-95D8-E34F82D4B8BA}">
      <dgm:prSet/>
      <dgm:spPr/>
      <dgm:t>
        <a:bodyPr/>
        <a:lstStyle/>
        <a:p>
          <a:endParaRPr lang="en-GB"/>
        </a:p>
      </dgm:t>
    </dgm:pt>
    <dgm:pt modelId="{DC1432AA-98F0-674D-9E7E-6FDA21EF5EF6}" type="sibTrans" cxnId="{6953E1A8-3E83-C44F-95D8-E34F82D4B8BA}">
      <dgm:prSet/>
      <dgm:spPr/>
      <dgm:t>
        <a:bodyPr/>
        <a:lstStyle/>
        <a:p>
          <a:endParaRPr lang="en-GB"/>
        </a:p>
      </dgm:t>
    </dgm:pt>
    <dgm:pt modelId="{C15D956D-0559-8F4A-BFB5-AFA5DFF23427}">
      <dgm:prSet/>
      <dgm:spPr>
        <a:solidFill>
          <a:schemeClr val="accent4"/>
        </a:solidFill>
      </dgm:spPr>
      <dgm:t>
        <a:bodyPr/>
        <a:lstStyle/>
        <a:p>
          <a:r>
            <a:rPr lang="en-GB" dirty="0"/>
            <a:t>Student study assistant bot</a:t>
          </a:r>
          <a:endParaRPr lang="en-ZA" dirty="0"/>
        </a:p>
      </dgm:t>
    </dgm:pt>
    <dgm:pt modelId="{47BF095F-61AB-7644-BC2A-FB9875619945}" type="parTrans" cxnId="{6F19915A-86DA-6C45-99EE-46D29B4A7530}">
      <dgm:prSet/>
      <dgm:spPr/>
      <dgm:t>
        <a:bodyPr/>
        <a:lstStyle/>
        <a:p>
          <a:endParaRPr lang="en-GB"/>
        </a:p>
      </dgm:t>
    </dgm:pt>
    <dgm:pt modelId="{7362E7A7-C730-3243-BE82-33BED2D60DFA}" type="sibTrans" cxnId="{6F19915A-86DA-6C45-99EE-46D29B4A7530}">
      <dgm:prSet/>
      <dgm:spPr/>
      <dgm:t>
        <a:bodyPr/>
        <a:lstStyle/>
        <a:p>
          <a:endParaRPr lang="en-GB"/>
        </a:p>
      </dgm:t>
    </dgm:pt>
    <dgm:pt modelId="{F7959586-1F97-654B-9613-FBE66200EAE5}">
      <dgm:prSet/>
      <dgm:spPr>
        <a:solidFill>
          <a:schemeClr val="accent3"/>
        </a:solidFill>
        <a:ln>
          <a:noFill/>
        </a:ln>
      </dgm:spPr>
      <dgm:t>
        <a:bodyPr/>
        <a:lstStyle/>
        <a:p>
          <a:r>
            <a:rPr lang="en-GB" dirty="0"/>
            <a:t>Real-time suggested interventions</a:t>
          </a:r>
          <a:endParaRPr lang="en-ZA" dirty="0"/>
        </a:p>
      </dgm:t>
    </dgm:pt>
    <dgm:pt modelId="{CD039871-2100-7141-BDE0-47CF5726351E}" type="sibTrans" cxnId="{F2FDDBA7-9F89-8B4E-8F11-E5491C8F7775}">
      <dgm:prSet/>
      <dgm:spPr/>
      <dgm:t>
        <a:bodyPr/>
        <a:lstStyle/>
        <a:p>
          <a:endParaRPr lang="en-GB"/>
        </a:p>
      </dgm:t>
    </dgm:pt>
    <dgm:pt modelId="{885FF31C-2436-354B-9C64-C57794DED448}" type="parTrans" cxnId="{F2FDDBA7-9F89-8B4E-8F11-E5491C8F7775}">
      <dgm:prSet/>
      <dgm:spPr/>
      <dgm:t>
        <a:bodyPr/>
        <a:lstStyle/>
        <a:p>
          <a:endParaRPr lang="en-GB"/>
        </a:p>
      </dgm:t>
    </dgm:pt>
    <dgm:pt modelId="{D764ABFA-6F47-A84B-A93E-0D6473B8F1AF}" type="pres">
      <dgm:prSet presAssocID="{068D3020-521E-914F-A031-41AEB7E0F4DC}" presName="Name0" presStyleCnt="0">
        <dgm:presLayoutVars>
          <dgm:chPref val="1"/>
          <dgm:dir/>
          <dgm:animOne val="branch"/>
          <dgm:animLvl val="lvl"/>
          <dgm:resizeHandles/>
        </dgm:presLayoutVars>
      </dgm:prSet>
      <dgm:spPr/>
    </dgm:pt>
    <dgm:pt modelId="{A30B4DA2-C425-704D-944F-2861AB796001}" type="pres">
      <dgm:prSet presAssocID="{057480B0-EA5F-DB40-878F-E2F7998C56E3}" presName="vertOne" presStyleCnt="0"/>
      <dgm:spPr/>
    </dgm:pt>
    <dgm:pt modelId="{7CAE752F-5523-3D4B-A532-D81D48CEF0D9}" type="pres">
      <dgm:prSet presAssocID="{057480B0-EA5F-DB40-878F-E2F7998C56E3}" presName="txOne" presStyleLbl="node0" presStyleIdx="0" presStyleCnt="6">
        <dgm:presLayoutVars>
          <dgm:chPref val="3"/>
        </dgm:presLayoutVars>
      </dgm:prSet>
      <dgm:spPr/>
    </dgm:pt>
    <dgm:pt modelId="{C8F02EE2-46ED-3045-B695-00561416AC70}" type="pres">
      <dgm:prSet presAssocID="{057480B0-EA5F-DB40-878F-E2F7998C56E3}" presName="horzOne" presStyleCnt="0"/>
      <dgm:spPr/>
    </dgm:pt>
    <dgm:pt modelId="{DDD20C94-11C9-884E-9947-10857F6B2B37}" type="pres">
      <dgm:prSet presAssocID="{70354FFF-73E7-C046-9DB9-CD34CA694814}" presName="sibSpaceOne" presStyleCnt="0"/>
      <dgm:spPr/>
    </dgm:pt>
    <dgm:pt modelId="{11E8EBDC-61A4-AD47-B249-82644485F359}" type="pres">
      <dgm:prSet presAssocID="{9A6CC64E-F5D6-F94C-8ED5-725F933F4E98}" presName="vertOne" presStyleCnt="0"/>
      <dgm:spPr/>
    </dgm:pt>
    <dgm:pt modelId="{8E912439-11DA-EE4A-A879-C430A4769381}" type="pres">
      <dgm:prSet presAssocID="{9A6CC64E-F5D6-F94C-8ED5-725F933F4E98}" presName="txOne" presStyleLbl="node0" presStyleIdx="1" presStyleCnt="6">
        <dgm:presLayoutVars>
          <dgm:chPref val="3"/>
        </dgm:presLayoutVars>
      </dgm:prSet>
      <dgm:spPr/>
    </dgm:pt>
    <dgm:pt modelId="{550DFB98-49F1-FD48-A226-7DBE399B6FD3}" type="pres">
      <dgm:prSet presAssocID="{9A6CC64E-F5D6-F94C-8ED5-725F933F4E98}" presName="horzOne" presStyleCnt="0"/>
      <dgm:spPr/>
    </dgm:pt>
    <dgm:pt modelId="{2E9C9322-D996-AE42-93A4-732E942C5354}" type="pres">
      <dgm:prSet presAssocID="{BE16D785-1857-5E4F-ACBA-CCE35BAF2FA5}" presName="sibSpaceOne" presStyleCnt="0"/>
      <dgm:spPr/>
    </dgm:pt>
    <dgm:pt modelId="{983E70C1-F53E-7846-B14B-60A64F3BC29A}" type="pres">
      <dgm:prSet presAssocID="{F7959586-1F97-654B-9613-FBE66200EAE5}" presName="vertOne" presStyleCnt="0"/>
      <dgm:spPr/>
    </dgm:pt>
    <dgm:pt modelId="{F061118C-96C5-A243-AC3A-CBA05BD69DE9}" type="pres">
      <dgm:prSet presAssocID="{F7959586-1F97-654B-9613-FBE66200EAE5}" presName="txOne" presStyleLbl="node0" presStyleIdx="2" presStyleCnt="6">
        <dgm:presLayoutVars>
          <dgm:chPref val="3"/>
        </dgm:presLayoutVars>
      </dgm:prSet>
      <dgm:spPr/>
    </dgm:pt>
    <dgm:pt modelId="{74D9D6FA-DF85-3644-A200-22BF8D259BB5}" type="pres">
      <dgm:prSet presAssocID="{F7959586-1F97-654B-9613-FBE66200EAE5}" presName="horzOne" presStyleCnt="0"/>
      <dgm:spPr/>
    </dgm:pt>
    <dgm:pt modelId="{DB518D57-2D26-8C4B-AFC5-A7A18D7834D4}" type="pres">
      <dgm:prSet presAssocID="{CD039871-2100-7141-BDE0-47CF5726351E}" presName="sibSpaceOne" presStyleCnt="0"/>
      <dgm:spPr/>
    </dgm:pt>
    <dgm:pt modelId="{61C10A65-0C2D-FC4C-BBBF-6166BCFDBD1D}" type="pres">
      <dgm:prSet presAssocID="{388BC82C-52EF-964E-B583-6128EDD6CF93}" presName="vertOne" presStyleCnt="0"/>
      <dgm:spPr/>
    </dgm:pt>
    <dgm:pt modelId="{DE6B32E4-F7B9-7A47-9B1B-08A11D86D1FD}" type="pres">
      <dgm:prSet presAssocID="{388BC82C-52EF-964E-B583-6128EDD6CF93}" presName="txOne" presStyleLbl="node0" presStyleIdx="3" presStyleCnt="6">
        <dgm:presLayoutVars>
          <dgm:chPref val="3"/>
        </dgm:presLayoutVars>
      </dgm:prSet>
      <dgm:spPr/>
    </dgm:pt>
    <dgm:pt modelId="{D5909354-AB00-5540-BD04-19451E422779}" type="pres">
      <dgm:prSet presAssocID="{388BC82C-52EF-964E-B583-6128EDD6CF93}" presName="horzOne" presStyleCnt="0"/>
      <dgm:spPr/>
    </dgm:pt>
    <dgm:pt modelId="{CDE74F82-8C81-144A-ACF3-E8BD034B1EE1}" type="pres">
      <dgm:prSet presAssocID="{F41FA35C-7B5C-0848-84AC-68F1B3F79F37}" presName="sibSpaceOne" presStyleCnt="0"/>
      <dgm:spPr/>
    </dgm:pt>
    <dgm:pt modelId="{61402B4F-F63F-FE47-B946-59533D502B5D}" type="pres">
      <dgm:prSet presAssocID="{18C1C52F-81F9-7842-AC19-AFA180AAABBA}" presName="vertOne" presStyleCnt="0"/>
      <dgm:spPr/>
    </dgm:pt>
    <dgm:pt modelId="{8EB3F860-F911-FD47-8C99-51E3CFE4250E}" type="pres">
      <dgm:prSet presAssocID="{18C1C52F-81F9-7842-AC19-AFA180AAABBA}" presName="txOne" presStyleLbl="node0" presStyleIdx="4" presStyleCnt="6">
        <dgm:presLayoutVars>
          <dgm:chPref val="3"/>
        </dgm:presLayoutVars>
      </dgm:prSet>
      <dgm:spPr/>
    </dgm:pt>
    <dgm:pt modelId="{13E29644-FF68-F74F-9809-B89B27518D3D}" type="pres">
      <dgm:prSet presAssocID="{18C1C52F-81F9-7842-AC19-AFA180AAABBA}" presName="horzOne" presStyleCnt="0"/>
      <dgm:spPr/>
    </dgm:pt>
    <dgm:pt modelId="{673C8AB7-F486-D845-9B9E-C61FD3BCED27}" type="pres">
      <dgm:prSet presAssocID="{DC1432AA-98F0-674D-9E7E-6FDA21EF5EF6}" presName="sibSpaceOne" presStyleCnt="0"/>
      <dgm:spPr/>
    </dgm:pt>
    <dgm:pt modelId="{643175F2-26F1-6C4C-8F29-FC865652FD41}" type="pres">
      <dgm:prSet presAssocID="{C15D956D-0559-8F4A-BFB5-AFA5DFF23427}" presName="vertOne" presStyleCnt="0"/>
      <dgm:spPr/>
    </dgm:pt>
    <dgm:pt modelId="{05822163-C953-474C-82FE-FF11DA270BA4}" type="pres">
      <dgm:prSet presAssocID="{C15D956D-0559-8F4A-BFB5-AFA5DFF23427}" presName="txOne" presStyleLbl="node0" presStyleIdx="5" presStyleCnt="6">
        <dgm:presLayoutVars>
          <dgm:chPref val="3"/>
        </dgm:presLayoutVars>
      </dgm:prSet>
      <dgm:spPr/>
    </dgm:pt>
    <dgm:pt modelId="{B0E05F74-5535-5049-A326-2174BA654A1C}" type="pres">
      <dgm:prSet presAssocID="{C15D956D-0559-8F4A-BFB5-AFA5DFF23427}" presName="horzOne" presStyleCnt="0"/>
      <dgm:spPr/>
    </dgm:pt>
  </dgm:ptLst>
  <dgm:cxnLst>
    <dgm:cxn modelId="{3DB3A604-337D-104D-BE54-F778FA746E42}" type="presOf" srcId="{C15D956D-0559-8F4A-BFB5-AFA5DFF23427}" destId="{05822163-C953-474C-82FE-FF11DA270BA4}" srcOrd="0" destOrd="0" presId="urn:microsoft.com/office/officeart/2005/8/layout/hierarchy4"/>
    <dgm:cxn modelId="{BFE4B81C-ECC3-964A-BA53-2262C233C5EF}" type="presOf" srcId="{9A6CC64E-F5D6-F94C-8ED5-725F933F4E98}" destId="{8E912439-11DA-EE4A-A879-C430A4769381}" srcOrd="0" destOrd="0" presId="urn:microsoft.com/office/officeart/2005/8/layout/hierarchy4"/>
    <dgm:cxn modelId="{084D0732-A17F-C540-9897-93C70D52CCA7}" srcId="{068D3020-521E-914F-A031-41AEB7E0F4DC}" destId="{9A6CC64E-F5D6-F94C-8ED5-725F933F4E98}" srcOrd="1" destOrd="0" parTransId="{67B24756-5E71-CF43-87F5-77D54AB134C8}" sibTransId="{BE16D785-1857-5E4F-ACBA-CCE35BAF2FA5}"/>
    <dgm:cxn modelId="{6450165C-0C15-234D-A4B1-2A3B82572E0A}" type="presOf" srcId="{057480B0-EA5F-DB40-878F-E2F7998C56E3}" destId="{7CAE752F-5523-3D4B-A532-D81D48CEF0D9}" srcOrd="0" destOrd="0" presId="urn:microsoft.com/office/officeart/2005/8/layout/hierarchy4"/>
    <dgm:cxn modelId="{7E59C660-F4EF-6D46-B885-9D1AAF3F2618}" type="presOf" srcId="{F7959586-1F97-654B-9613-FBE66200EAE5}" destId="{F061118C-96C5-A243-AC3A-CBA05BD69DE9}" srcOrd="0" destOrd="0" presId="urn:microsoft.com/office/officeart/2005/8/layout/hierarchy4"/>
    <dgm:cxn modelId="{C30F3543-C279-B042-8A30-DE07205CAD15}" srcId="{068D3020-521E-914F-A031-41AEB7E0F4DC}" destId="{388BC82C-52EF-964E-B583-6128EDD6CF93}" srcOrd="3" destOrd="0" parTransId="{EBFB5149-2CD2-7248-946E-5D827E53EA74}" sibTransId="{F41FA35C-7B5C-0848-84AC-68F1B3F79F37}"/>
    <dgm:cxn modelId="{88058763-AA50-7B4F-97C5-F786586FA68E}" type="presOf" srcId="{18C1C52F-81F9-7842-AC19-AFA180AAABBA}" destId="{8EB3F860-F911-FD47-8C99-51E3CFE4250E}" srcOrd="0" destOrd="0" presId="urn:microsoft.com/office/officeart/2005/8/layout/hierarchy4"/>
    <dgm:cxn modelId="{6F19915A-86DA-6C45-99EE-46D29B4A7530}" srcId="{068D3020-521E-914F-A031-41AEB7E0F4DC}" destId="{C15D956D-0559-8F4A-BFB5-AFA5DFF23427}" srcOrd="5" destOrd="0" parTransId="{47BF095F-61AB-7644-BC2A-FB9875619945}" sibTransId="{7362E7A7-C730-3243-BE82-33BED2D60DFA}"/>
    <dgm:cxn modelId="{0907CC80-89FA-3D42-A56A-3DA7B1F3F293}" srcId="{068D3020-521E-914F-A031-41AEB7E0F4DC}" destId="{057480B0-EA5F-DB40-878F-E2F7998C56E3}" srcOrd="0" destOrd="0" parTransId="{9E780D1F-D872-334C-9A90-530AA7D73B0C}" sibTransId="{70354FFF-73E7-C046-9DB9-CD34CA694814}"/>
    <dgm:cxn modelId="{6521DA93-0B46-DB43-972A-AF196C692ABD}" type="presOf" srcId="{388BC82C-52EF-964E-B583-6128EDD6CF93}" destId="{DE6B32E4-F7B9-7A47-9B1B-08A11D86D1FD}" srcOrd="0" destOrd="0" presId="urn:microsoft.com/office/officeart/2005/8/layout/hierarchy4"/>
    <dgm:cxn modelId="{F2FDDBA7-9F89-8B4E-8F11-E5491C8F7775}" srcId="{068D3020-521E-914F-A031-41AEB7E0F4DC}" destId="{F7959586-1F97-654B-9613-FBE66200EAE5}" srcOrd="2" destOrd="0" parTransId="{885FF31C-2436-354B-9C64-C57794DED448}" sibTransId="{CD039871-2100-7141-BDE0-47CF5726351E}"/>
    <dgm:cxn modelId="{6953E1A8-3E83-C44F-95D8-E34F82D4B8BA}" srcId="{068D3020-521E-914F-A031-41AEB7E0F4DC}" destId="{18C1C52F-81F9-7842-AC19-AFA180AAABBA}" srcOrd="4" destOrd="0" parTransId="{D434B236-7F5B-DB48-8D78-0B9CBEE43D21}" sibTransId="{DC1432AA-98F0-674D-9E7E-6FDA21EF5EF6}"/>
    <dgm:cxn modelId="{197B90EC-4801-EE47-8418-99436519EAA1}" type="presOf" srcId="{068D3020-521E-914F-A031-41AEB7E0F4DC}" destId="{D764ABFA-6F47-A84B-A93E-0D6473B8F1AF}" srcOrd="0" destOrd="0" presId="urn:microsoft.com/office/officeart/2005/8/layout/hierarchy4"/>
    <dgm:cxn modelId="{BDA729A6-DA80-8641-BD55-404C1362D287}" type="presParOf" srcId="{D764ABFA-6F47-A84B-A93E-0D6473B8F1AF}" destId="{A30B4DA2-C425-704D-944F-2861AB796001}" srcOrd="0" destOrd="0" presId="urn:microsoft.com/office/officeart/2005/8/layout/hierarchy4"/>
    <dgm:cxn modelId="{D71F5AA6-A330-8247-8C2D-5557B4ED7FF9}" type="presParOf" srcId="{A30B4DA2-C425-704D-944F-2861AB796001}" destId="{7CAE752F-5523-3D4B-A532-D81D48CEF0D9}" srcOrd="0" destOrd="0" presId="urn:microsoft.com/office/officeart/2005/8/layout/hierarchy4"/>
    <dgm:cxn modelId="{597D12FC-B87C-274C-B64C-F32F208078C6}" type="presParOf" srcId="{A30B4DA2-C425-704D-944F-2861AB796001}" destId="{C8F02EE2-46ED-3045-B695-00561416AC70}" srcOrd="1" destOrd="0" presId="urn:microsoft.com/office/officeart/2005/8/layout/hierarchy4"/>
    <dgm:cxn modelId="{1275CDB9-570F-2C42-B6C3-EC68BCA57863}" type="presParOf" srcId="{D764ABFA-6F47-A84B-A93E-0D6473B8F1AF}" destId="{DDD20C94-11C9-884E-9947-10857F6B2B37}" srcOrd="1" destOrd="0" presId="urn:microsoft.com/office/officeart/2005/8/layout/hierarchy4"/>
    <dgm:cxn modelId="{EDB62C99-76C1-3942-A015-41672E6431F2}" type="presParOf" srcId="{D764ABFA-6F47-A84B-A93E-0D6473B8F1AF}" destId="{11E8EBDC-61A4-AD47-B249-82644485F359}" srcOrd="2" destOrd="0" presId="urn:microsoft.com/office/officeart/2005/8/layout/hierarchy4"/>
    <dgm:cxn modelId="{3F75363E-6C89-A040-AF83-8C55888A5C05}" type="presParOf" srcId="{11E8EBDC-61A4-AD47-B249-82644485F359}" destId="{8E912439-11DA-EE4A-A879-C430A4769381}" srcOrd="0" destOrd="0" presId="urn:microsoft.com/office/officeart/2005/8/layout/hierarchy4"/>
    <dgm:cxn modelId="{AFDB22BD-9B14-1042-A223-8EB5C4AE39A8}" type="presParOf" srcId="{11E8EBDC-61A4-AD47-B249-82644485F359}" destId="{550DFB98-49F1-FD48-A226-7DBE399B6FD3}" srcOrd="1" destOrd="0" presId="urn:microsoft.com/office/officeart/2005/8/layout/hierarchy4"/>
    <dgm:cxn modelId="{2EF67AFC-6441-B84B-B082-391E4D3AFA36}" type="presParOf" srcId="{D764ABFA-6F47-A84B-A93E-0D6473B8F1AF}" destId="{2E9C9322-D996-AE42-93A4-732E942C5354}" srcOrd="3" destOrd="0" presId="urn:microsoft.com/office/officeart/2005/8/layout/hierarchy4"/>
    <dgm:cxn modelId="{7B67EED2-CEC9-834B-B248-24A75A6D10AB}" type="presParOf" srcId="{D764ABFA-6F47-A84B-A93E-0D6473B8F1AF}" destId="{983E70C1-F53E-7846-B14B-60A64F3BC29A}" srcOrd="4" destOrd="0" presId="urn:microsoft.com/office/officeart/2005/8/layout/hierarchy4"/>
    <dgm:cxn modelId="{7DA43CDB-8B3B-2048-AA9F-77946622CA6C}" type="presParOf" srcId="{983E70C1-F53E-7846-B14B-60A64F3BC29A}" destId="{F061118C-96C5-A243-AC3A-CBA05BD69DE9}" srcOrd="0" destOrd="0" presId="urn:microsoft.com/office/officeart/2005/8/layout/hierarchy4"/>
    <dgm:cxn modelId="{8209A3C2-1346-5147-9EB1-6E3F34B401B1}" type="presParOf" srcId="{983E70C1-F53E-7846-B14B-60A64F3BC29A}" destId="{74D9D6FA-DF85-3644-A200-22BF8D259BB5}" srcOrd="1" destOrd="0" presId="urn:microsoft.com/office/officeart/2005/8/layout/hierarchy4"/>
    <dgm:cxn modelId="{433D3258-50FE-D648-B8F4-BD70A80FF1AB}" type="presParOf" srcId="{D764ABFA-6F47-A84B-A93E-0D6473B8F1AF}" destId="{DB518D57-2D26-8C4B-AFC5-A7A18D7834D4}" srcOrd="5" destOrd="0" presId="urn:microsoft.com/office/officeart/2005/8/layout/hierarchy4"/>
    <dgm:cxn modelId="{F2200EC5-FD01-FA45-9436-8FBBF6D95ADA}" type="presParOf" srcId="{D764ABFA-6F47-A84B-A93E-0D6473B8F1AF}" destId="{61C10A65-0C2D-FC4C-BBBF-6166BCFDBD1D}" srcOrd="6" destOrd="0" presId="urn:microsoft.com/office/officeart/2005/8/layout/hierarchy4"/>
    <dgm:cxn modelId="{708A256D-7487-AB47-B320-B521823E730C}" type="presParOf" srcId="{61C10A65-0C2D-FC4C-BBBF-6166BCFDBD1D}" destId="{DE6B32E4-F7B9-7A47-9B1B-08A11D86D1FD}" srcOrd="0" destOrd="0" presId="urn:microsoft.com/office/officeart/2005/8/layout/hierarchy4"/>
    <dgm:cxn modelId="{42A2AD17-7431-2643-87B5-756DF6204575}" type="presParOf" srcId="{61C10A65-0C2D-FC4C-BBBF-6166BCFDBD1D}" destId="{D5909354-AB00-5540-BD04-19451E422779}" srcOrd="1" destOrd="0" presId="urn:microsoft.com/office/officeart/2005/8/layout/hierarchy4"/>
    <dgm:cxn modelId="{C014BA72-4B53-0F4A-8D49-2085E4EB29E8}" type="presParOf" srcId="{D764ABFA-6F47-A84B-A93E-0D6473B8F1AF}" destId="{CDE74F82-8C81-144A-ACF3-E8BD034B1EE1}" srcOrd="7" destOrd="0" presId="urn:microsoft.com/office/officeart/2005/8/layout/hierarchy4"/>
    <dgm:cxn modelId="{89B8F5E7-6ED8-3948-89E5-5CD293AB3766}" type="presParOf" srcId="{D764ABFA-6F47-A84B-A93E-0D6473B8F1AF}" destId="{61402B4F-F63F-FE47-B946-59533D502B5D}" srcOrd="8" destOrd="0" presId="urn:microsoft.com/office/officeart/2005/8/layout/hierarchy4"/>
    <dgm:cxn modelId="{C62BC6C3-765A-6A48-92AF-0C5EACEF6552}" type="presParOf" srcId="{61402B4F-F63F-FE47-B946-59533D502B5D}" destId="{8EB3F860-F911-FD47-8C99-51E3CFE4250E}" srcOrd="0" destOrd="0" presId="urn:microsoft.com/office/officeart/2005/8/layout/hierarchy4"/>
    <dgm:cxn modelId="{40108BD1-BAFD-7145-BF98-BEAC19D0060C}" type="presParOf" srcId="{61402B4F-F63F-FE47-B946-59533D502B5D}" destId="{13E29644-FF68-F74F-9809-B89B27518D3D}" srcOrd="1" destOrd="0" presId="urn:microsoft.com/office/officeart/2005/8/layout/hierarchy4"/>
    <dgm:cxn modelId="{6BF1255C-9915-A542-92E8-6EAFEDD73713}" type="presParOf" srcId="{D764ABFA-6F47-A84B-A93E-0D6473B8F1AF}" destId="{673C8AB7-F486-D845-9B9E-C61FD3BCED27}" srcOrd="9" destOrd="0" presId="urn:microsoft.com/office/officeart/2005/8/layout/hierarchy4"/>
    <dgm:cxn modelId="{E60E9C44-7F90-DC42-8ED9-B180AE1997A2}" type="presParOf" srcId="{D764ABFA-6F47-A84B-A93E-0D6473B8F1AF}" destId="{643175F2-26F1-6C4C-8F29-FC865652FD41}" srcOrd="10" destOrd="0" presId="urn:microsoft.com/office/officeart/2005/8/layout/hierarchy4"/>
    <dgm:cxn modelId="{95A1DD2F-486A-0E4C-9EB2-37E21F02D80E}" type="presParOf" srcId="{643175F2-26F1-6C4C-8F29-FC865652FD41}" destId="{05822163-C953-474C-82FE-FF11DA270BA4}" srcOrd="0" destOrd="0" presId="urn:microsoft.com/office/officeart/2005/8/layout/hierarchy4"/>
    <dgm:cxn modelId="{F483D860-03C9-5145-A1CE-08ACCE8D115B}" type="presParOf" srcId="{643175F2-26F1-6C4C-8F29-FC865652FD41}" destId="{B0E05F74-5535-5049-A326-2174BA654A1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F4D61E-A45F-C04A-A5AE-FE2D92255007}" type="doc">
      <dgm:prSet loTypeId="urn:microsoft.com/office/officeart/2005/8/layout/hProcess9" loCatId="list" qsTypeId="urn:microsoft.com/office/officeart/2005/8/quickstyle/simple1" qsCatId="simple" csTypeId="urn:microsoft.com/office/officeart/2005/8/colors/accent1_2" csCatId="accent1" phldr="1"/>
      <dgm:spPr/>
      <dgm:t>
        <a:bodyPr/>
        <a:lstStyle/>
        <a:p>
          <a:endParaRPr lang="en-GB"/>
        </a:p>
      </dgm:t>
    </dgm:pt>
    <dgm:pt modelId="{ED666511-E34D-AD4B-A5F7-1759B0C54009}">
      <dgm:prSet/>
      <dgm:spPr>
        <a:solidFill>
          <a:schemeClr val="accent3"/>
        </a:solidFill>
        <a:ln>
          <a:noFill/>
        </a:ln>
      </dgm:spPr>
      <dgm:t>
        <a:bodyPr/>
        <a:lstStyle/>
        <a:p>
          <a:r>
            <a:rPr lang="en-GB" dirty="0"/>
            <a:t>Agentic AI Committee forums</a:t>
          </a:r>
          <a:endParaRPr lang="en-ZA" dirty="0"/>
        </a:p>
      </dgm:t>
    </dgm:pt>
    <dgm:pt modelId="{DC9556B4-C82C-E34D-90E2-3284055F8E85}" type="parTrans" cxnId="{EFC63E31-7FA0-334B-8363-F9AA913CEE3F}">
      <dgm:prSet/>
      <dgm:spPr/>
      <dgm:t>
        <a:bodyPr/>
        <a:lstStyle/>
        <a:p>
          <a:endParaRPr lang="en-GB"/>
        </a:p>
      </dgm:t>
    </dgm:pt>
    <dgm:pt modelId="{EE456467-C0CE-F544-96C2-75C07A387509}" type="sibTrans" cxnId="{EFC63E31-7FA0-334B-8363-F9AA913CEE3F}">
      <dgm:prSet/>
      <dgm:spPr/>
      <dgm:t>
        <a:bodyPr/>
        <a:lstStyle/>
        <a:p>
          <a:endParaRPr lang="en-GB"/>
        </a:p>
      </dgm:t>
    </dgm:pt>
    <dgm:pt modelId="{F8A517C7-0B5A-FF42-B9E7-13A5FE183213}">
      <dgm:prSet/>
      <dgm:spPr>
        <a:solidFill>
          <a:schemeClr val="accent3"/>
        </a:solidFill>
        <a:ln>
          <a:noFill/>
        </a:ln>
      </dgm:spPr>
      <dgm:t>
        <a:bodyPr/>
        <a:lstStyle/>
        <a:p>
          <a:r>
            <a:rPr lang="en-GB" dirty="0"/>
            <a:t>Multiple tracking agents across systems</a:t>
          </a:r>
          <a:endParaRPr lang="en-ZA" dirty="0"/>
        </a:p>
      </dgm:t>
    </dgm:pt>
    <dgm:pt modelId="{C47A0082-F4B1-8B4D-89B6-D14BB38F5AF0}" type="parTrans" cxnId="{82B96572-4F95-FF4E-B679-A3326AC629D7}">
      <dgm:prSet/>
      <dgm:spPr/>
      <dgm:t>
        <a:bodyPr/>
        <a:lstStyle/>
        <a:p>
          <a:endParaRPr lang="en-GB"/>
        </a:p>
      </dgm:t>
    </dgm:pt>
    <dgm:pt modelId="{5FD24503-EE91-4F45-BBFB-1A111E36F2D8}" type="sibTrans" cxnId="{82B96572-4F95-FF4E-B679-A3326AC629D7}">
      <dgm:prSet/>
      <dgm:spPr/>
      <dgm:t>
        <a:bodyPr/>
        <a:lstStyle/>
        <a:p>
          <a:endParaRPr lang="en-GB"/>
        </a:p>
      </dgm:t>
    </dgm:pt>
    <dgm:pt modelId="{A6299838-8C60-4F4E-A075-6798C9451A8A}">
      <dgm:prSet/>
      <dgm:spPr>
        <a:solidFill>
          <a:srgbClr val="00B050"/>
        </a:solidFill>
        <a:ln>
          <a:noFill/>
        </a:ln>
      </dgm:spPr>
      <dgm:t>
        <a:bodyPr/>
        <a:lstStyle/>
        <a:p>
          <a:r>
            <a:rPr lang="en-GB" dirty="0"/>
            <a:t>Present POC’s</a:t>
          </a:r>
          <a:endParaRPr lang="en-ZA" dirty="0"/>
        </a:p>
      </dgm:t>
    </dgm:pt>
    <dgm:pt modelId="{AD961F49-6108-F842-9E9B-FF07003C0709}" type="parTrans" cxnId="{F7E69A9C-0CAE-0D44-8163-445A93492DBD}">
      <dgm:prSet/>
      <dgm:spPr/>
      <dgm:t>
        <a:bodyPr/>
        <a:lstStyle/>
        <a:p>
          <a:endParaRPr lang="en-GB"/>
        </a:p>
      </dgm:t>
    </dgm:pt>
    <dgm:pt modelId="{B152E11A-554E-634B-8544-BC8F65FFAB68}" type="sibTrans" cxnId="{F7E69A9C-0CAE-0D44-8163-445A93492DBD}">
      <dgm:prSet/>
      <dgm:spPr/>
      <dgm:t>
        <a:bodyPr/>
        <a:lstStyle/>
        <a:p>
          <a:endParaRPr lang="en-GB"/>
        </a:p>
      </dgm:t>
    </dgm:pt>
    <dgm:pt modelId="{E0392408-264A-B249-858E-888D52EB8326}">
      <dgm:prSet/>
      <dgm:spPr>
        <a:solidFill>
          <a:schemeClr val="accent3"/>
        </a:solidFill>
        <a:ln>
          <a:noFill/>
        </a:ln>
      </dgm:spPr>
      <dgm:t>
        <a:bodyPr/>
        <a:lstStyle/>
        <a:p>
          <a:r>
            <a:rPr lang="en-GB"/>
            <a:t>Gather client input</a:t>
          </a:r>
          <a:endParaRPr lang="en-ZA"/>
        </a:p>
      </dgm:t>
    </dgm:pt>
    <dgm:pt modelId="{B43A5F54-35A6-9240-8B26-A92340BE5916}" type="parTrans" cxnId="{352FF8AA-E0E3-A743-A4AA-2DD2DDEE6851}">
      <dgm:prSet/>
      <dgm:spPr/>
      <dgm:t>
        <a:bodyPr/>
        <a:lstStyle/>
        <a:p>
          <a:endParaRPr lang="en-GB"/>
        </a:p>
      </dgm:t>
    </dgm:pt>
    <dgm:pt modelId="{5787184C-74B6-4E45-B662-C603665CF37E}" type="sibTrans" cxnId="{352FF8AA-E0E3-A743-A4AA-2DD2DDEE6851}">
      <dgm:prSet/>
      <dgm:spPr/>
      <dgm:t>
        <a:bodyPr/>
        <a:lstStyle/>
        <a:p>
          <a:endParaRPr lang="en-GB"/>
        </a:p>
      </dgm:t>
    </dgm:pt>
    <dgm:pt modelId="{A44B4159-00AC-644A-B528-7771C3046777}">
      <dgm:prSet/>
      <dgm:spPr>
        <a:solidFill>
          <a:schemeClr val="accent3"/>
        </a:solidFill>
        <a:ln>
          <a:noFill/>
        </a:ln>
      </dgm:spPr>
      <dgm:t>
        <a:bodyPr/>
        <a:lstStyle/>
        <a:p>
          <a:r>
            <a:rPr lang="en-GB" dirty="0"/>
            <a:t>Consolidate and Analyse</a:t>
          </a:r>
          <a:endParaRPr lang="en-ZA" dirty="0"/>
        </a:p>
      </dgm:t>
    </dgm:pt>
    <dgm:pt modelId="{72BD2625-054E-7745-B5A2-D663AA47D7AD}" type="parTrans" cxnId="{2C555080-7CFC-844D-91B5-C60808E69AEE}">
      <dgm:prSet/>
      <dgm:spPr/>
      <dgm:t>
        <a:bodyPr/>
        <a:lstStyle/>
        <a:p>
          <a:endParaRPr lang="en-GB"/>
        </a:p>
      </dgm:t>
    </dgm:pt>
    <dgm:pt modelId="{16DD3567-2EFE-EF4F-80C0-E56E2DA32E20}" type="sibTrans" cxnId="{2C555080-7CFC-844D-91B5-C60808E69AEE}">
      <dgm:prSet/>
      <dgm:spPr/>
      <dgm:t>
        <a:bodyPr/>
        <a:lstStyle/>
        <a:p>
          <a:endParaRPr lang="en-GB"/>
        </a:p>
      </dgm:t>
    </dgm:pt>
    <dgm:pt modelId="{88AB9A43-CF54-DA48-92FE-A583FB295557}">
      <dgm:prSet/>
      <dgm:spPr>
        <a:solidFill>
          <a:schemeClr val="accent3"/>
        </a:solidFill>
        <a:ln>
          <a:noFill/>
        </a:ln>
      </dgm:spPr>
      <dgm:t>
        <a:bodyPr/>
        <a:lstStyle/>
        <a:p>
          <a:r>
            <a:rPr lang="en-GB" dirty="0"/>
            <a:t>Plan</a:t>
          </a:r>
          <a:endParaRPr lang="en-ZA" dirty="0"/>
        </a:p>
      </dgm:t>
    </dgm:pt>
    <dgm:pt modelId="{3F994E4A-909B-2E4C-BE02-618411A0A1F3}" type="parTrans" cxnId="{27B14CA2-C6F3-7346-8F3F-F01C4948A90E}">
      <dgm:prSet/>
      <dgm:spPr/>
      <dgm:t>
        <a:bodyPr/>
        <a:lstStyle/>
        <a:p>
          <a:endParaRPr lang="en-GB"/>
        </a:p>
      </dgm:t>
    </dgm:pt>
    <dgm:pt modelId="{FD7A3464-6FC7-644E-8ECE-BE3B108A656E}" type="sibTrans" cxnId="{27B14CA2-C6F3-7346-8F3F-F01C4948A90E}">
      <dgm:prSet/>
      <dgm:spPr/>
      <dgm:t>
        <a:bodyPr/>
        <a:lstStyle/>
        <a:p>
          <a:endParaRPr lang="en-GB"/>
        </a:p>
      </dgm:t>
    </dgm:pt>
    <dgm:pt modelId="{A98BAA6B-ECC2-894E-8F23-01602225F5E6}">
      <dgm:prSet/>
      <dgm:spPr>
        <a:solidFill>
          <a:schemeClr val="accent3"/>
        </a:solidFill>
        <a:ln>
          <a:noFill/>
        </a:ln>
      </dgm:spPr>
      <dgm:t>
        <a:bodyPr/>
        <a:lstStyle/>
        <a:p>
          <a:r>
            <a:rPr lang="en-GB" dirty="0"/>
            <a:t>Development</a:t>
          </a:r>
          <a:endParaRPr lang="en-ZA" dirty="0"/>
        </a:p>
      </dgm:t>
    </dgm:pt>
    <dgm:pt modelId="{3EF1334C-FBFF-7140-8C9D-54C9368A7BE7}" type="parTrans" cxnId="{5129709A-9F3A-2947-A480-31ADC50F491D}">
      <dgm:prSet/>
      <dgm:spPr/>
      <dgm:t>
        <a:bodyPr/>
        <a:lstStyle/>
        <a:p>
          <a:endParaRPr lang="en-GB"/>
        </a:p>
      </dgm:t>
    </dgm:pt>
    <dgm:pt modelId="{94DBFB09-994B-C044-8529-FBA168F17ADA}" type="sibTrans" cxnId="{5129709A-9F3A-2947-A480-31ADC50F491D}">
      <dgm:prSet/>
      <dgm:spPr/>
      <dgm:t>
        <a:bodyPr/>
        <a:lstStyle/>
        <a:p>
          <a:endParaRPr lang="en-GB"/>
        </a:p>
      </dgm:t>
    </dgm:pt>
    <dgm:pt modelId="{D65B0818-51CD-DD49-AC41-11545B0171B1}">
      <dgm:prSet/>
      <dgm:spPr>
        <a:solidFill>
          <a:schemeClr val="accent3"/>
        </a:solidFill>
        <a:ln>
          <a:noFill/>
        </a:ln>
      </dgm:spPr>
      <dgm:t>
        <a:bodyPr/>
        <a:lstStyle/>
        <a:p>
          <a:r>
            <a:rPr lang="en-GB" dirty="0"/>
            <a:t> Implementation</a:t>
          </a:r>
          <a:endParaRPr lang="en-ZA" dirty="0"/>
        </a:p>
      </dgm:t>
    </dgm:pt>
    <dgm:pt modelId="{C8FCBE1D-F6DC-014E-8652-78C29B17637D}" type="parTrans" cxnId="{F7949432-955D-2547-88C6-1568468882FA}">
      <dgm:prSet/>
      <dgm:spPr/>
      <dgm:t>
        <a:bodyPr/>
        <a:lstStyle/>
        <a:p>
          <a:endParaRPr lang="en-GB"/>
        </a:p>
      </dgm:t>
    </dgm:pt>
    <dgm:pt modelId="{63680376-6E07-8848-80CA-9661DC354C70}" type="sibTrans" cxnId="{F7949432-955D-2547-88C6-1568468882FA}">
      <dgm:prSet/>
      <dgm:spPr/>
      <dgm:t>
        <a:bodyPr/>
        <a:lstStyle/>
        <a:p>
          <a:endParaRPr lang="en-GB"/>
        </a:p>
      </dgm:t>
    </dgm:pt>
    <dgm:pt modelId="{5E7AB4AC-1C9B-9347-BCAD-4911EA35E6F6}" type="pres">
      <dgm:prSet presAssocID="{FFF4D61E-A45F-C04A-A5AE-FE2D92255007}" presName="CompostProcess" presStyleCnt="0">
        <dgm:presLayoutVars>
          <dgm:dir/>
          <dgm:resizeHandles val="exact"/>
        </dgm:presLayoutVars>
      </dgm:prSet>
      <dgm:spPr/>
    </dgm:pt>
    <dgm:pt modelId="{3DA2803A-CADB-B048-B163-7C6C68E78410}" type="pres">
      <dgm:prSet presAssocID="{FFF4D61E-A45F-C04A-A5AE-FE2D92255007}" presName="arrow" presStyleLbl="bgShp" presStyleIdx="0" presStyleCnt="1" custScaleX="117647" custLinFactNeighborX="4503" custLinFactNeighborY="-578"/>
      <dgm:spPr/>
    </dgm:pt>
    <dgm:pt modelId="{FD2E97E6-932C-3044-A710-E2AD547FADF6}" type="pres">
      <dgm:prSet presAssocID="{FFF4D61E-A45F-C04A-A5AE-FE2D92255007}" presName="linearProcess" presStyleCnt="0"/>
      <dgm:spPr/>
    </dgm:pt>
    <dgm:pt modelId="{2CDAECDA-3A35-D345-BFD6-64BFEE6D6196}" type="pres">
      <dgm:prSet presAssocID="{ED666511-E34D-AD4B-A5F7-1759B0C54009}" presName="textNode" presStyleLbl="node1" presStyleIdx="0" presStyleCnt="8">
        <dgm:presLayoutVars>
          <dgm:bulletEnabled val="1"/>
        </dgm:presLayoutVars>
      </dgm:prSet>
      <dgm:spPr/>
    </dgm:pt>
    <dgm:pt modelId="{647E6C62-3442-C343-8AF2-E854E6C4FA39}" type="pres">
      <dgm:prSet presAssocID="{EE456467-C0CE-F544-96C2-75C07A387509}" presName="sibTrans" presStyleCnt="0"/>
      <dgm:spPr/>
    </dgm:pt>
    <dgm:pt modelId="{513E9079-052C-9248-BD75-B4B5A0BF5947}" type="pres">
      <dgm:prSet presAssocID="{F8A517C7-0B5A-FF42-B9E7-13A5FE183213}" presName="textNode" presStyleLbl="node1" presStyleIdx="1" presStyleCnt="8">
        <dgm:presLayoutVars>
          <dgm:bulletEnabled val="1"/>
        </dgm:presLayoutVars>
      </dgm:prSet>
      <dgm:spPr/>
    </dgm:pt>
    <dgm:pt modelId="{9DADFF7C-D638-7A45-B652-A73D23B2EA20}" type="pres">
      <dgm:prSet presAssocID="{5FD24503-EE91-4F45-BBFB-1A111E36F2D8}" presName="sibTrans" presStyleCnt="0"/>
      <dgm:spPr/>
    </dgm:pt>
    <dgm:pt modelId="{C139ECE8-228F-7F48-8682-2FD4CD2D1F5B}" type="pres">
      <dgm:prSet presAssocID="{A6299838-8C60-4F4E-A075-6798C9451A8A}" presName="textNode" presStyleLbl="node1" presStyleIdx="2" presStyleCnt="8">
        <dgm:presLayoutVars>
          <dgm:bulletEnabled val="1"/>
        </dgm:presLayoutVars>
      </dgm:prSet>
      <dgm:spPr/>
    </dgm:pt>
    <dgm:pt modelId="{844C73A0-D3A1-0C45-BC25-6634B2FE4B0E}" type="pres">
      <dgm:prSet presAssocID="{B152E11A-554E-634B-8544-BC8F65FFAB68}" presName="sibTrans" presStyleCnt="0"/>
      <dgm:spPr/>
    </dgm:pt>
    <dgm:pt modelId="{C00E8675-CDD1-354A-8DA7-09B395494865}" type="pres">
      <dgm:prSet presAssocID="{E0392408-264A-B249-858E-888D52EB8326}" presName="textNode" presStyleLbl="node1" presStyleIdx="3" presStyleCnt="8">
        <dgm:presLayoutVars>
          <dgm:bulletEnabled val="1"/>
        </dgm:presLayoutVars>
      </dgm:prSet>
      <dgm:spPr/>
    </dgm:pt>
    <dgm:pt modelId="{D5B81618-C971-E841-B850-9C4F6D4FCF46}" type="pres">
      <dgm:prSet presAssocID="{5787184C-74B6-4E45-B662-C603665CF37E}" presName="sibTrans" presStyleCnt="0"/>
      <dgm:spPr/>
    </dgm:pt>
    <dgm:pt modelId="{1B283FD3-654B-7447-A4B4-52C1BD85A1B8}" type="pres">
      <dgm:prSet presAssocID="{A44B4159-00AC-644A-B528-7771C3046777}" presName="textNode" presStyleLbl="node1" presStyleIdx="4" presStyleCnt="8">
        <dgm:presLayoutVars>
          <dgm:bulletEnabled val="1"/>
        </dgm:presLayoutVars>
      </dgm:prSet>
      <dgm:spPr/>
    </dgm:pt>
    <dgm:pt modelId="{7B19228D-EF65-4049-95E1-8B663E415675}" type="pres">
      <dgm:prSet presAssocID="{16DD3567-2EFE-EF4F-80C0-E56E2DA32E20}" presName="sibTrans" presStyleCnt="0"/>
      <dgm:spPr/>
    </dgm:pt>
    <dgm:pt modelId="{5D594229-4000-894D-9B76-439B3FDB0F78}" type="pres">
      <dgm:prSet presAssocID="{88AB9A43-CF54-DA48-92FE-A583FB295557}" presName="textNode" presStyleLbl="node1" presStyleIdx="5" presStyleCnt="8">
        <dgm:presLayoutVars>
          <dgm:bulletEnabled val="1"/>
        </dgm:presLayoutVars>
      </dgm:prSet>
      <dgm:spPr/>
    </dgm:pt>
    <dgm:pt modelId="{1518B43E-EF6C-D04F-B8A3-A8EDD6B3C7BC}" type="pres">
      <dgm:prSet presAssocID="{FD7A3464-6FC7-644E-8ECE-BE3B108A656E}" presName="sibTrans" presStyleCnt="0"/>
      <dgm:spPr/>
    </dgm:pt>
    <dgm:pt modelId="{D1F35F33-D8BE-9E47-9D3D-FF63BB848424}" type="pres">
      <dgm:prSet presAssocID="{A98BAA6B-ECC2-894E-8F23-01602225F5E6}" presName="textNode" presStyleLbl="node1" presStyleIdx="6" presStyleCnt="8">
        <dgm:presLayoutVars>
          <dgm:bulletEnabled val="1"/>
        </dgm:presLayoutVars>
      </dgm:prSet>
      <dgm:spPr/>
    </dgm:pt>
    <dgm:pt modelId="{71CAB7E9-5842-C243-BB6B-340FFFB8255C}" type="pres">
      <dgm:prSet presAssocID="{94DBFB09-994B-C044-8529-FBA168F17ADA}" presName="sibTrans" presStyleCnt="0"/>
      <dgm:spPr/>
    </dgm:pt>
    <dgm:pt modelId="{794224E6-A5E4-5148-9A24-4BCDEB5FB251}" type="pres">
      <dgm:prSet presAssocID="{D65B0818-51CD-DD49-AC41-11545B0171B1}" presName="textNode" presStyleLbl="node1" presStyleIdx="7" presStyleCnt="8">
        <dgm:presLayoutVars>
          <dgm:bulletEnabled val="1"/>
        </dgm:presLayoutVars>
      </dgm:prSet>
      <dgm:spPr/>
    </dgm:pt>
  </dgm:ptLst>
  <dgm:cxnLst>
    <dgm:cxn modelId="{BC431008-7A69-7243-9B75-1AE8C751D4FE}" type="presOf" srcId="{A6299838-8C60-4F4E-A075-6798C9451A8A}" destId="{C139ECE8-228F-7F48-8682-2FD4CD2D1F5B}" srcOrd="0" destOrd="0" presId="urn:microsoft.com/office/officeart/2005/8/layout/hProcess9"/>
    <dgm:cxn modelId="{58F52B27-4741-C341-B22D-C3B99188E14C}" type="presOf" srcId="{E0392408-264A-B249-858E-888D52EB8326}" destId="{C00E8675-CDD1-354A-8DA7-09B395494865}" srcOrd="0" destOrd="0" presId="urn:microsoft.com/office/officeart/2005/8/layout/hProcess9"/>
    <dgm:cxn modelId="{EFC63E31-7FA0-334B-8363-F9AA913CEE3F}" srcId="{FFF4D61E-A45F-C04A-A5AE-FE2D92255007}" destId="{ED666511-E34D-AD4B-A5F7-1759B0C54009}" srcOrd="0" destOrd="0" parTransId="{DC9556B4-C82C-E34D-90E2-3284055F8E85}" sibTransId="{EE456467-C0CE-F544-96C2-75C07A387509}"/>
    <dgm:cxn modelId="{F7949432-955D-2547-88C6-1568468882FA}" srcId="{FFF4D61E-A45F-C04A-A5AE-FE2D92255007}" destId="{D65B0818-51CD-DD49-AC41-11545B0171B1}" srcOrd="7" destOrd="0" parTransId="{C8FCBE1D-F6DC-014E-8652-78C29B17637D}" sibTransId="{63680376-6E07-8848-80CA-9661DC354C70}"/>
    <dgm:cxn modelId="{3202A53A-86C9-AE44-9296-ECF30828FD78}" type="presOf" srcId="{F8A517C7-0B5A-FF42-B9E7-13A5FE183213}" destId="{513E9079-052C-9248-BD75-B4B5A0BF5947}" srcOrd="0" destOrd="0" presId="urn:microsoft.com/office/officeart/2005/8/layout/hProcess9"/>
    <dgm:cxn modelId="{82B96572-4F95-FF4E-B679-A3326AC629D7}" srcId="{FFF4D61E-A45F-C04A-A5AE-FE2D92255007}" destId="{F8A517C7-0B5A-FF42-B9E7-13A5FE183213}" srcOrd="1" destOrd="0" parTransId="{C47A0082-F4B1-8B4D-89B6-D14BB38F5AF0}" sibTransId="{5FD24503-EE91-4F45-BBFB-1A111E36F2D8}"/>
    <dgm:cxn modelId="{8DA5BE59-4E58-5141-B296-68908F311F5D}" type="presOf" srcId="{A44B4159-00AC-644A-B528-7771C3046777}" destId="{1B283FD3-654B-7447-A4B4-52C1BD85A1B8}" srcOrd="0" destOrd="0" presId="urn:microsoft.com/office/officeart/2005/8/layout/hProcess9"/>
    <dgm:cxn modelId="{2C555080-7CFC-844D-91B5-C60808E69AEE}" srcId="{FFF4D61E-A45F-C04A-A5AE-FE2D92255007}" destId="{A44B4159-00AC-644A-B528-7771C3046777}" srcOrd="4" destOrd="0" parTransId="{72BD2625-054E-7745-B5A2-D663AA47D7AD}" sibTransId="{16DD3567-2EFE-EF4F-80C0-E56E2DA32E20}"/>
    <dgm:cxn modelId="{0DF46888-6E7A-AB47-B9EB-E334CF469543}" type="presOf" srcId="{ED666511-E34D-AD4B-A5F7-1759B0C54009}" destId="{2CDAECDA-3A35-D345-BFD6-64BFEE6D6196}" srcOrd="0" destOrd="0" presId="urn:microsoft.com/office/officeart/2005/8/layout/hProcess9"/>
    <dgm:cxn modelId="{6688C496-4001-C04D-9C99-93F35902B7B7}" type="presOf" srcId="{D65B0818-51CD-DD49-AC41-11545B0171B1}" destId="{794224E6-A5E4-5148-9A24-4BCDEB5FB251}" srcOrd="0" destOrd="0" presId="urn:microsoft.com/office/officeart/2005/8/layout/hProcess9"/>
    <dgm:cxn modelId="{5129709A-9F3A-2947-A480-31ADC50F491D}" srcId="{FFF4D61E-A45F-C04A-A5AE-FE2D92255007}" destId="{A98BAA6B-ECC2-894E-8F23-01602225F5E6}" srcOrd="6" destOrd="0" parTransId="{3EF1334C-FBFF-7140-8C9D-54C9368A7BE7}" sibTransId="{94DBFB09-994B-C044-8529-FBA168F17ADA}"/>
    <dgm:cxn modelId="{F7E69A9C-0CAE-0D44-8163-445A93492DBD}" srcId="{FFF4D61E-A45F-C04A-A5AE-FE2D92255007}" destId="{A6299838-8C60-4F4E-A075-6798C9451A8A}" srcOrd="2" destOrd="0" parTransId="{AD961F49-6108-F842-9E9B-FF07003C0709}" sibTransId="{B152E11A-554E-634B-8544-BC8F65FFAB68}"/>
    <dgm:cxn modelId="{27B14CA2-C6F3-7346-8F3F-F01C4948A90E}" srcId="{FFF4D61E-A45F-C04A-A5AE-FE2D92255007}" destId="{88AB9A43-CF54-DA48-92FE-A583FB295557}" srcOrd="5" destOrd="0" parTransId="{3F994E4A-909B-2E4C-BE02-618411A0A1F3}" sibTransId="{FD7A3464-6FC7-644E-8ECE-BE3B108A656E}"/>
    <dgm:cxn modelId="{352FF8AA-E0E3-A743-A4AA-2DD2DDEE6851}" srcId="{FFF4D61E-A45F-C04A-A5AE-FE2D92255007}" destId="{E0392408-264A-B249-858E-888D52EB8326}" srcOrd="3" destOrd="0" parTransId="{B43A5F54-35A6-9240-8B26-A92340BE5916}" sibTransId="{5787184C-74B6-4E45-B662-C603665CF37E}"/>
    <dgm:cxn modelId="{751F38B4-413D-8440-8DC6-13AD9FAF2FE0}" type="presOf" srcId="{FFF4D61E-A45F-C04A-A5AE-FE2D92255007}" destId="{5E7AB4AC-1C9B-9347-BCAD-4911EA35E6F6}" srcOrd="0" destOrd="0" presId="urn:microsoft.com/office/officeart/2005/8/layout/hProcess9"/>
    <dgm:cxn modelId="{1032D7C8-7157-AE40-B95B-1555817B36AC}" type="presOf" srcId="{A98BAA6B-ECC2-894E-8F23-01602225F5E6}" destId="{D1F35F33-D8BE-9E47-9D3D-FF63BB848424}" srcOrd="0" destOrd="0" presId="urn:microsoft.com/office/officeart/2005/8/layout/hProcess9"/>
    <dgm:cxn modelId="{6B10A4FC-2E91-034F-9C51-926F561AED88}" type="presOf" srcId="{88AB9A43-CF54-DA48-92FE-A583FB295557}" destId="{5D594229-4000-894D-9B76-439B3FDB0F78}" srcOrd="0" destOrd="0" presId="urn:microsoft.com/office/officeart/2005/8/layout/hProcess9"/>
    <dgm:cxn modelId="{3D4ED861-5790-D24A-9AE3-830F4A9A5217}" type="presParOf" srcId="{5E7AB4AC-1C9B-9347-BCAD-4911EA35E6F6}" destId="{3DA2803A-CADB-B048-B163-7C6C68E78410}" srcOrd="0" destOrd="0" presId="urn:microsoft.com/office/officeart/2005/8/layout/hProcess9"/>
    <dgm:cxn modelId="{AEA72F11-89FA-7546-B6FF-8D878C78F8FE}" type="presParOf" srcId="{5E7AB4AC-1C9B-9347-BCAD-4911EA35E6F6}" destId="{FD2E97E6-932C-3044-A710-E2AD547FADF6}" srcOrd="1" destOrd="0" presId="urn:microsoft.com/office/officeart/2005/8/layout/hProcess9"/>
    <dgm:cxn modelId="{00F423C1-E90B-684B-8C77-C1BF47B3C0F2}" type="presParOf" srcId="{FD2E97E6-932C-3044-A710-E2AD547FADF6}" destId="{2CDAECDA-3A35-D345-BFD6-64BFEE6D6196}" srcOrd="0" destOrd="0" presId="urn:microsoft.com/office/officeart/2005/8/layout/hProcess9"/>
    <dgm:cxn modelId="{6B9A034E-4C40-744C-A8C9-2F94CDB031C1}" type="presParOf" srcId="{FD2E97E6-932C-3044-A710-E2AD547FADF6}" destId="{647E6C62-3442-C343-8AF2-E854E6C4FA39}" srcOrd="1" destOrd="0" presId="urn:microsoft.com/office/officeart/2005/8/layout/hProcess9"/>
    <dgm:cxn modelId="{06C7BDC7-2590-F14B-ADE1-F17F277DCBF5}" type="presParOf" srcId="{FD2E97E6-932C-3044-A710-E2AD547FADF6}" destId="{513E9079-052C-9248-BD75-B4B5A0BF5947}" srcOrd="2" destOrd="0" presId="urn:microsoft.com/office/officeart/2005/8/layout/hProcess9"/>
    <dgm:cxn modelId="{03DD0517-C466-7942-ADCA-1E3DA1CF9271}" type="presParOf" srcId="{FD2E97E6-932C-3044-A710-E2AD547FADF6}" destId="{9DADFF7C-D638-7A45-B652-A73D23B2EA20}" srcOrd="3" destOrd="0" presId="urn:microsoft.com/office/officeart/2005/8/layout/hProcess9"/>
    <dgm:cxn modelId="{ADE23603-638C-3140-AB07-8F64D84231AD}" type="presParOf" srcId="{FD2E97E6-932C-3044-A710-E2AD547FADF6}" destId="{C139ECE8-228F-7F48-8682-2FD4CD2D1F5B}" srcOrd="4" destOrd="0" presId="urn:microsoft.com/office/officeart/2005/8/layout/hProcess9"/>
    <dgm:cxn modelId="{EA40C878-A17B-E94B-B7F5-E72458EB8A2D}" type="presParOf" srcId="{FD2E97E6-932C-3044-A710-E2AD547FADF6}" destId="{844C73A0-D3A1-0C45-BC25-6634B2FE4B0E}" srcOrd="5" destOrd="0" presId="urn:microsoft.com/office/officeart/2005/8/layout/hProcess9"/>
    <dgm:cxn modelId="{315E6BC7-24C8-484E-B278-65FD8718BDB8}" type="presParOf" srcId="{FD2E97E6-932C-3044-A710-E2AD547FADF6}" destId="{C00E8675-CDD1-354A-8DA7-09B395494865}" srcOrd="6" destOrd="0" presId="urn:microsoft.com/office/officeart/2005/8/layout/hProcess9"/>
    <dgm:cxn modelId="{C1F103FA-203C-8D4C-86B7-BD7011CEEA7E}" type="presParOf" srcId="{FD2E97E6-932C-3044-A710-E2AD547FADF6}" destId="{D5B81618-C971-E841-B850-9C4F6D4FCF46}" srcOrd="7" destOrd="0" presId="urn:microsoft.com/office/officeart/2005/8/layout/hProcess9"/>
    <dgm:cxn modelId="{2FA1A946-9123-4B4C-92CF-8C905C1CF4FF}" type="presParOf" srcId="{FD2E97E6-932C-3044-A710-E2AD547FADF6}" destId="{1B283FD3-654B-7447-A4B4-52C1BD85A1B8}" srcOrd="8" destOrd="0" presId="urn:microsoft.com/office/officeart/2005/8/layout/hProcess9"/>
    <dgm:cxn modelId="{B307389D-94D0-7D4C-B811-5ECB999655C8}" type="presParOf" srcId="{FD2E97E6-932C-3044-A710-E2AD547FADF6}" destId="{7B19228D-EF65-4049-95E1-8B663E415675}" srcOrd="9" destOrd="0" presId="urn:microsoft.com/office/officeart/2005/8/layout/hProcess9"/>
    <dgm:cxn modelId="{E1B084FE-FE8C-F445-8C27-AE85505F8BBE}" type="presParOf" srcId="{FD2E97E6-932C-3044-A710-E2AD547FADF6}" destId="{5D594229-4000-894D-9B76-439B3FDB0F78}" srcOrd="10" destOrd="0" presId="urn:microsoft.com/office/officeart/2005/8/layout/hProcess9"/>
    <dgm:cxn modelId="{020B2AAB-5F3B-4D45-86EA-EDFDB4879D48}" type="presParOf" srcId="{FD2E97E6-932C-3044-A710-E2AD547FADF6}" destId="{1518B43E-EF6C-D04F-B8A3-A8EDD6B3C7BC}" srcOrd="11" destOrd="0" presId="urn:microsoft.com/office/officeart/2005/8/layout/hProcess9"/>
    <dgm:cxn modelId="{27C1C9EA-08DA-BD40-BA79-EF6EAE8B4963}" type="presParOf" srcId="{FD2E97E6-932C-3044-A710-E2AD547FADF6}" destId="{D1F35F33-D8BE-9E47-9D3D-FF63BB848424}" srcOrd="12" destOrd="0" presId="urn:microsoft.com/office/officeart/2005/8/layout/hProcess9"/>
    <dgm:cxn modelId="{94CFFFB1-756B-C940-9F80-6A481EA4DD98}" type="presParOf" srcId="{FD2E97E6-932C-3044-A710-E2AD547FADF6}" destId="{71CAB7E9-5842-C243-BB6B-340FFFB8255C}" srcOrd="13" destOrd="0" presId="urn:microsoft.com/office/officeart/2005/8/layout/hProcess9"/>
    <dgm:cxn modelId="{E17A5A30-46CF-3944-8528-63CC328BCFC8}" type="presParOf" srcId="{FD2E97E6-932C-3044-A710-E2AD547FADF6}" destId="{794224E6-A5E4-5148-9A24-4BCDEB5FB251}" srcOrd="14" destOrd="0" presId="urn:microsoft.com/office/officeart/2005/8/layout/hProcess9"/>
  </dgm:cxnLst>
  <dgm:bg>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5B94F-2C45-5D40-96D7-810F2ED0998E}">
      <dsp:nvSpPr>
        <dsp:cNvPr id="0" name=""/>
        <dsp:cNvSpPr/>
      </dsp:nvSpPr>
      <dsp:spPr>
        <a:xfrm>
          <a:off x="-17123" y="-3427"/>
          <a:ext cx="4318246" cy="4005089"/>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Academic progress</a:t>
          </a:r>
          <a:endParaRPr lang="en-ZA" sz="1300" kern="1200" dirty="0"/>
        </a:p>
      </dsp:txBody>
      <dsp:txXfrm>
        <a:off x="1332328" y="196827"/>
        <a:ext cx="1619342" cy="400508"/>
      </dsp:txXfrm>
    </dsp:sp>
    <dsp:sp modelId="{77C422B6-8705-B944-ACD4-2FD723AE60FA}">
      <dsp:nvSpPr>
        <dsp:cNvPr id="0" name=""/>
        <dsp:cNvSpPr/>
      </dsp:nvSpPr>
      <dsp:spPr>
        <a:xfrm>
          <a:off x="439837" y="597335"/>
          <a:ext cx="3404325" cy="340432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Financial status </a:t>
          </a:r>
          <a:endParaRPr lang="en-ZA" sz="1300" kern="1200" dirty="0"/>
        </a:p>
      </dsp:txBody>
      <dsp:txXfrm>
        <a:off x="1407942" y="793084"/>
        <a:ext cx="1468115" cy="391497"/>
      </dsp:txXfrm>
    </dsp:sp>
    <dsp:sp modelId="{35B67C92-E7AB-3645-A7D8-9CD63163B30E}">
      <dsp:nvSpPr>
        <dsp:cNvPr id="0" name=""/>
        <dsp:cNvSpPr/>
      </dsp:nvSpPr>
      <dsp:spPr>
        <a:xfrm>
          <a:off x="682928" y="1191244"/>
          <a:ext cx="2918143" cy="2817271"/>
        </a:xfrm>
        <a:prstGeom prst="ellipse">
          <a:avLst/>
        </a:prstGeom>
        <a:solidFill>
          <a:schemeClr val="accent4">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Socio-economical factors</a:t>
          </a:r>
          <a:endParaRPr lang="en-ZA" sz="1300" kern="1200" dirty="0"/>
        </a:p>
      </dsp:txBody>
      <dsp:txXfrm>
        <a:off x="1386930" y="1385636"/>
        <a:ext cx="1510139" cy="388783"/>
      </dsp:txXfrm>
    </dsp:sp>
    <dsp:sp modelId="{130E85F9-F8EC-1E46-8888-99BE6B4BDBB8}">
      <dsp:nvSpPr>
        <dsp:cNvPr id="0" name=""/>
        <dsp:cNvSpPr/>
      </dsp:nvSpPr>
      <dsp:spPr>
        <a:xfrm>
          <a:off x="1040600" y="1798862"/>
          <a:ext cx="2202798" cy="2202798"/>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Lifestyle</a:t>
          </a:r>
          <a:endParaRPr lang="en-ZA" sz="1400" kern="1200" dirty="0"/>
        </a:p>
      </dsp:txBody>
      <dsp:txXfrm>
        <a:off x="1547244" y="1997114"/>
        <a:ext cx="1189511" cy="396503"/>
      </dsp:txXfrm>
    </dsp:sp>
    <dsp:sp modelId="{035A478C-920C-0945-9E9D-5742B401DCE1}">
      <dsp:nvSpPr>
        <dsp:cNvPr id="0" name=""/>
        <dsp:cNvSpPr/>
      </dsp:nvSpPr>
      <dsp:spPr>
        <a:xfrm>
          <a:off x="1340982" y="2399626"/>
          <a:ext cx="1602035" cy="1602035"/>
        </a:xfrm>
        <a:prstGeom prst="ellipse">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Health</a:t>
          </a:r>
          <a:endParaRPr lang="en-ZA" sz="1400" kern="1200" dirty="0"/>
        </a:p>
      </dsp:txBody>
      <dsp:txXfrm>
        <a:off x="1575594" y="2800134"/>
        <a:ext cx="1132810" cy="801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E82E4-8753-2544-87B7-F07D6068D4B5}">
      <dsp:nvSpPr>
        <dsp:cNvPr id="0" name=""/>
        <dsp:cNvSpPr/>
      </dsp:nvSpPr>
      <dsp:spPr>
        <a:xfrm>
          <a:off x="2528" y="216539"/>
          <a:ext cx="2537227" cy="2537227"/>
        </a:xfrm>
        <a:prstGeom prst="ellipse">
          <a:avLst/>
        </a:prstGeom>
        <a:solidFill>
          <a:schemeClr val="accent2">
            <a:alpha val="6018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632" tIns="27940" rIns="139632" bIns="27940" numCol="1" spcCol="1270" anchor="ctr" anchorCtr="0">
          <a:noAutofit/>
        </a:bodyPr>
        <a:lstStyle/>
        <a:p>
          <a:pPr marL="0" lvl="0" indent="0" algn="ctr" defTabSz="977900">
            <a:lnSpc>
              <a:spcPct val="90000"/>
            </a:lnSpc>
            <a:spcBef>
              <a:spcPct val="0"/>
            </a:spcBef>
            <a:spcAft>
              <a:spcPct val="35000"/>
            </a:spcAft>
            <a:buNone/>
          </a:pPr>
          <a:r>
            <a:rPr lang="en-ZA" sz="2200" kern="1200" dirty="0">
              <a:solidFill>
                <a:schemeClr val="bg1"/>
              </a:solidFill>
            </a:rPr>
            <a:t>Identifies at-risk students early</a:t>
          </a:r>
        </a:p>
      </dsp:txBody>
      <dsp:txXfrm>
        <a:off x="374096" y="588107"/>
        <a:ext cx="1794091" cy="1794091"/>
      </dsp:txXfrm>
    </dsp:sp>
    <dsp:sp modelId="{ED97DCEA-D596-6546-90DC-4FE041D89BC0}">
      <dsp:nvSpPr>
        <dsp:cNvPr id="0" name=""/>
        <dsp:cNvSpPr/>
      </dsp:nvSpPr>
      <dsp:spPr>
        <a:xfrm>
          <a:off x="2032310" y="216539"/>
          <a:ext cx="2537227" cy="2537227"/>
        </a:xfrm>
        <a:prstGeom prst="ellipse">
          <a:avLst/>
        </a:prstGeom>
        <a:solidFill>
          <a:schemeClr val="accent3">
            <a:alpha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632" tIns="27940" rIns="139632" bIns="27940" numCol="1" spcCol="1270" anchor="ctr" anchorCtr="0">
          <a:noAutofit/>
        </a:bodyPr>
        <a:lstStyle/>
        <a:p>
          <a:pPr marL="0" lvl="0" indent="0" algn="ctr" defTabSz="977900">
            <a:lnSpc>
              <a:spcPct val="90000"/>
            </a:lnSpc>
            <a:spcBef>
              <a:spcPct val="0"/>
            </a:spcBef>
            <a:spcAft>
              <a:spcPct val="35000"/>
            </a:spcAft>
            <a:buNone/>
          </a:pPr>
          <a:r>
            <a:rPr lang="en-ZA" sz="2200" kern="1200" dirty="0">
              <a:solidFill>
                <a:schemeClr val="bg1"/>
              </a:solidFill>
            </a:rPr>
            <a:t>timely interventions</a:t>
          </a:r>
        </a:p>
      </dsp:txBody>
      <dsp:txXfrm>
        <a:off x="2403878" y="588107"/>
        <a:ext cx="1794091" cy="1794091"/>
      </dsp:txXfrm>
    </dsp:sp>
    <dsp:sp modelId="{276674FE-C729-0347-8BFA-D1D9C64CFEDE}">
      <dsp:nvSpPr>
        <dsp:cNvPr id="0" name=""/>
        <dsp:cNvSpPr/>
      </dsp:nvSpPr>
      <dsp:spPr>
        <a:xfrm>
          <a:off x="4062092" y="216539"/>
          <a:ext cx="2537227" cy="2537227"/>
        </a:xfrm>
        <a:prstGeom prst="ellipse">
          <a:avLst/>
        </a:prstGeom>
        <a:solidFill>
          <a:schemeClr val="accent4">
            <a:alpha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632" tIns="27940" rIns="139632" bIns="27940" numCol="1" spcCol="1270" anchor="ctr" anchorCtr="0">
          <a:noAutofit/>
        </a:bodyPr>
        <a:lstStyle/>
        <a:p>
          <a:pPr marL="0" lvl="0" indent="0" algn="ctr" defTabSz="977900">
            <a:lnSpc>
              <a:spcPct val="90000"/>
            </a:lnSpc>
            <a:spcBef>
              <a:spcPct val="0"/>
            </a:spcBef>
            <a:spcAft>
              <a:spcPct val="35000"/>
            </a:spcAft>
            <a:buNone/>
          </a:pPr>
          <a:r>
            <a:rPr lang="en-ZA" sz="2200" kern="1200" dirty="0">
              <a:solidFill>
                <a:schemeClr val="bg1"/>
              </a:solidFill>
            </a:rPr>
            <a:t>Data-Driven Decision Making</a:t>
          </a:r>
        </a:p>
      </dsp:txBody>
      <dsp:txXfrm>
        <a:off x="4433660" y="588107"/>
        <a:ext cx="1794091" cy="1794091"/>
      </dsp:txXfrm>
    </dsp:sp>
    <dsp:sp modelId="{108D4564-C0AD-8449-9DD8-775A7091B54D}">
      <dsp:nvSpPr>
        <dsp:cNvPr id="0" name=""/>
        <dsp:cNvSpPr/>
      </dsp:nvSpPr>
      <dsp:spPr>
        <a:xfrm>
          <a:off x="6091874" y="216539"/>
          <a:ext cx="2537227" cy="2537227"/>
        </a:xfrm>
        <a:prstGeom prst="ellipse">
          <a:avLst/>
        </a:prstGeom>
        <a:solidFill>
          <a:schemeClr val="accent5">
            <a:alpha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632" tIns="27940" rIns="139632" bIns="27940" numCol="1" spcCol="1270" anchor="ctr" anchorCtr="0">
          <a:noAutofit/>
        </a:bodyPr>
        <a:lstStyle/>
        <a:p>
          <a:pPr marL="0" lvl="0" indent="0" algn="ctr" defTabSz="977900">
            <a:lnSpc>
              <a:spcPct val="90000"/>
            </a:lnSpc>
            <a:spcBef>
              <a:spcPct val="0"/>
            </a:spcBef>
            <a:spcAft>
              <a:spcPct val="35000"/>
            </a:spcAft>
            <a:buNone/>
          </a:pPr>
          <a:r>
            <a:rPr lang="en-ZA" sz="2200" kern="1200" dirty="0">
              <a:solidFill>
                <a:schemeClr val="bg1"/>
              </a:solidFill>
            </a:rPr>
            <a:t>Improved Student Retention</a:t>
          </a:r>
        </a:p>
      </dsp:txBody>
      <dsp:txXfrm>
        <a:off x="6463442" y="588107"/>
        <a:ext cx="1794091" cy="1794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E752F-5523-3D4B-A532-D81D48CEF0D9}">
      <dsp:nvSpPr>
        <dsp:cNvPr id="0" name=""/>
        <dsp:cNvSpPr/>
      </dsp:nvSpPr>
      <dsp:spPr>
        <a:xfrm>
          <a:off x="5844" y="0"/>
          <a:ext cx="1230690" cy="3261475"/>
        </a:xfrm>
        <a:prstGeom prst="roundRect">
          <a:avLst>
            <a:gd name="adj" fmla="val 10000"/>
          </a:avLst>
        </a:prstGeom>
        <a:solidFill>
          <a:schemeClr val="accent2">
            <a:lumMod val="90000"/>
            <a:lumOff val="1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Integrate agentic AI</a:t>
          </a:r>
          <a:endParaRPr lang="en-ZA" sz="1500" kern="1200" dirty="0"/>
        </a:p>
      </dsp:txBody>
      <dsp:txXfrm>
        <a:off x="41890" y="36046"/>
        <a:ext cx="1158598" cy="3189383"/>
      </dsp:txXfrm>
    </dsp:sp>
    <dsp:sp modelId="{8E912439-11DA-EE4A-A879-C430A4769381}">
      <dsp:nvSpPr>
        <dsp:cNvPr id="0" name=""/>
        <dsp:cNvSpPr/>
      </dsp:nvSpPr>
      <dsp:spPr>
        <a:xfrm>
          <a:off x="1443291" y="0"/>
          <a:ext cx="1230690" cy="3261475"/>
        </a:xfrm>
        <a:prstGeom prst="roundRect">
          <a:avLst>
            <a:gd name="adj" fmla="val 10000"/>
          </a:avLst>
        </a:prstGeom>
        <a:solidFill>
          <a:schemeClr val="accent2">
            <a:lumMod val="90000"/>
            <a:lumOff val="1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ZA" sz="1500" kern="1200" dirty="0"/>
            <a:t>Interactive dashboard</a:t>
          </a:r>
        </a:p>
      </dsp:txBody>
      <dsp:txXfrm>
        <a:off x="1479337" y="36046"/>
        <a:ext cx="1158598" cy="3189383"/>
      </dsp:txXfrm>
    </dsp:sp>
    <dsp:sp modelId="{F061118C-96C5-A243-AC3A-CBA05BD69DE9}">
      <dsp:nvSpPr>
        <dsp:cNvPr id="0" name=""/>
        <dsp:cNvSpPr/>
      </dsp:nvSpPr>
      <dsp:spPr>
        <a:xfrm>
          <a:off x="2880738" y="0"/>
          <a:ext cx="1230690" cy="3261475"/>
        </a:xfrm>
        <a:prstGeom prst="roundRect">
          <a:avLst>
            <a:gd name="adj" fmla="val 1000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Real-time suggested interventions</a:t>
          </a:r>
          <a:endParaRPr lang="en-ZA" sz="1500" kern="1200" dirty="0"/>
        </a:p>
      </dsp:txBody>
      <dsp:txXfrm>
        <a:off x="2916784" y="36046"/>
        <a:ext cx="1158598" cy="3189383"/>
      </dsp:txXfrm>
    </dsp:sp>
    <dsp:sp modelId="{DE6B32E4-F7B9-7A47-9B1B-08A11D86D1FD}">
      <dsp:nvSpPr>
        <dsp:cNvPr id="0" name=""/>
        <dsp:cNvSpPr/>
      </dsp:nvSpPr>
      <dsp:spPr>
        <a:xfrm>
          <a:off x="4318185" y="0"/>
          <a:ext cx="1230690" cy="3261475"/>
        </a:xfrm>
        <a:prstGeom prst="roundRect">
          <a:avLst>
            <a:gd name="adj" fmla="val 1000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Track interventions impact</a:t>
          </a:r>
          <a:endParaRPr lang="en-ZA" sz="1500" kern="1200" dirty="0"/>
        </a:p>
      </dsp:txBody>
      <dsp:txXfrm>
        <a:off x="4354231" y="36046"/>
        <a:ext cx="1158598" cy="3189383"/>
      </dsp:txXfrm>
    </dsp:sp>
    <dsp:sp modelId="{8EB3F860-F911-FD47-8C99-51E3CFE4250E}">
      <dsp:nvSpPr>
        <dsp:cNvPr id="0" name=""/>
        <dsp:cNvSpPr/>
      </dsp:nvSpPr>
      <dsp:spPr>
        <a:xfrm>
          <a:off x="5755632" y="0"/>
          <a:ext cx="1230690" cy="3261475"/>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Student’s personalised dashboard</a:t>
          </a:r>
          <a:endParaRPr lang="en-ZA" sz="1500" kern="1200" dirty="0"/>
        </a:p>
      </dsp:txBody>
      <dsp:txXfrm>
        <a:off x="5791678" y="36046"/>
        <a:ext cx="1158598" cy="3189383"/>
      </dsp:txXfrm>
    </dsp:sp>
    <dsp:sp modelId="{05822163-C953-474C-82FE-FF11DA270BA4}">
      <dsp:nvSpPr>
        <dsp:cNvPr id="0" name=""/>
        <dsp:cNvSpPr/>
      </dsp:nvSpPr>
      <dsp:spPr>
        <a:xfrm>
          <a:off x="7193079" y="0"/>
          <a:ext cx="1230690" cy="3261475"/>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Student study assistant bot</a:t>
          </a:r>
          <a:endParaRPr lang="en-ZA" sz="1500" kern="1200" dirty="0"/>
        </a:p>
      </dsp:txBody>
      <dsp:txXfrm>
        <a:off x="7229125" y="36046"/>
        <a:ext cx="1158598" cy="3189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2803A-CADB-B048-B163-7C6C68E78410}">
      <dsp:nvSpPr>
        <dsp:cNvPr id="0" name=""/>
        <dsp:cNvSpPr/>
      </dsp:nvSpPr>
      <dsp:spPr>
        <a:xfrm>
          <a:off x="3" y="0"/>
          <a:ext cx="7273155" cy="41637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AECDA-3A35-D345-BFD6-64BFEE6D6196}">
      <dsp:nvSpPr>
        <dsp:cNvPr id="0" name=""/>
        <dsp:cNvSpPr/>
      </dsp:nvSpPr>
      <dsp:spPr>
        <a:xfrm>
          <a:off x="288" y="1249113"/>
          <a:ext cx="870967" cy="1665484"/>
        </a:xfrm>
        <a:prstGeom prst="round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Agentic AI Committee forums</a:t>
          </a:r>
          <a:endParaRPr lang="en-ZA" sz="800" kern="1200" dirty="0"/>
        </a:p>
      </dsp:txBody>
      <dsp:txXfrm>
        <a:off x="42805" y="1291630"/>
        <a:ext cx="785933" cy="1580450"/>
      </dsp:txXfrm>
    </dsp:sp>
    <dsp:sp modelId="{513E9079-052C-9248-BD75-B4B5A0BF5947}">
      <dsp:nvSpPr>
        <dsp:cNvPr id="0" name=""/>
        <dsp:cNvSpPr/>
      </dsp:nvSpPr>
      <dsp:spPr>
        <a:xfrm>
          <a:off x="914804" y="1249113"/>
          <a:ext cx="870967" cy="1665484"/>
        </a:xfrm>
        <a:prstGeom prst="round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Multiple tracking agents across systems</a:t>
          </a:r>
          <a:endParaRPr lang="en-ZA" sz="800" kern="1200" dirty="0"/>
        </a:p>
      </dsp:txBody>
      <dsp:txXfrm>
        <a:off x="957321" y="1291630"/>
        <a:ext cx="785933" cy="1580450"/>
      </dsp:txXfrm>
    </dsp:sp>
    <dsp:sp modelId="{C139ECE8-228F-7F48-8682-2FD4CD2D1F5B}">
      <dsp:nvSpPr>
        <dsp:cNvPr id="0" name=""/>
        <dsp:cNvSpPr/>
      </dsp:nvSpPr>
      <dsp:spPr>
        <a:xfrm>
          <a:off x="1829321" y="1249113"/>
          <a:ext cx="870967" cy="1665484"/>
        </a:xfrm>
        <a:prstGeom prst="roundRect">
          <a:avLst/>
        </a:prstGeom>
        <a:solidFill>
          <a:srgbClr val="00B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Present POC’s</a:t>
          </a:r>
          <a:endParaRPr lang="en-ZA" sz="800" kern="1200" dirty="0"/>
        </a:p>
      </dsp:txBody>
      <dsp:txXfrm>
        <a:off x="1871838" y="1291630"/>
        <a:ext cx="785933" cy="1580450"/>
      </dsp:txXfrm>
    </dsp:sp>
    <dsp:sp modelId="{C00E8675-CDD1-354A-8DA7-09B395494865}">
      <dsp:nvSpPr>
        <dsp:cNvPr id="0" name=""/>
        <dsp:cNvSpPr/>
      </dsp:nvSpPr>
      <dsp:spPr>
        <a:xfrm>
          <a:off x="2743837" y="1249113"/>
          <a:ext cx="870967" cy="1665484"/>
        </a:xfrm>
        <a:prstGeom prst="round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a:t>Gather client input</a:t>
          </a:r>
          <a:endParaRPr lang="en-ZA" sz="800" kern="1200"/>
        </a:p>
      </dsp:txBody>
      <dsp:txXfrm>
        <a:off x="2786354" y="1291630"/>
        <a:ext cx="785933" cy="1580450"/>
      </dsp:txXfrm>
    </dsp:sp>
    <dsp:sp modelId="{1B283FD3-654B-7447-A4B4-52C1BD85A1B8}">
      <dsp:nvSpPr>
        <dsp:cNvPr id="0" name=""/>
        <dsp:cNvSpPr/>
      </dsp:nvSpPr>
      <dsp:spPr>
        <a:xfrm>
          <a:off x="3658353" y="1249113"/>
          <a:ext cx="870967" cy="1665484"/>
        </a:xfrm>
        <a:prstGeom prst="round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Consolidate and Analyse</a:t>
          </a:r>
          <a:endParaRPr lang="en-ZA" sz="800" kern="1200" dirty="0"/>
        </a:p>
      </dsp:txBody>
      <dsp:txXfrm>
        <a:off x="3700870" y="1291630"/>
        <a:ext cx="785933" cy="1580450"/>
      </dsp:txXfrm>
    </dsp:sp>
    <dsp:sp modelId="{5D594229-4000-894D-9B76-439B3FDB0F78}">
      <dsp:nvSpPr>
        <dsp:cNvPr id="0" name=""/>
        <dsp:cNvSpPr/>
      </dsp:nvSpPr>
      <dsp:spPr>
        <a:xfrm>
          <a:off x="4572869" y="1249113"/>
          <a:ext cx="870967" cy="1665484"/>
        </a:xfrm>
        <a:prstGeom prst="round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Plan</a:t>
          </a:r>
          <a:endParaRPr lang="en-ZA" sz="800" kern="1200" dirty="0"/>
        </a:p>
      </dsp:txBody>
      <dsp:txXfrm>
        <a:off x="4615386" y="1291630"/>
        <a:ext cx="785933" cy="1580450"/>
      </dsp:txXfrm>
    </dsp:sp>
    <dsp:sp modelId="{D1F35F33-D8BE-9E47-9D3D-FF63BB848424}">
      <dsp:nvSpPr>
        <dsp:cNvPr id="0" name=""/>
        <dsp:cNvSpPr/>
      </dsp:nvSpPr>
      <dsp:spPr>
        <a:xfrm>
          <a:off x="5487386" y="1249113"/>
          <a:ext cx="870967" cy="1665484"/>
        </a:xfrm>
        <a:prstGeom prst="round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Development</a:t>
          </a:r>
          <a:endParaRPr lang="en-ZA" sz="800" kern="1200" dirty="0"/>
        </a:p>
      </dsp:txBody>
      <dsp:txXfrm>
        <a:off x="5529903" y="1291630"/>
        <a:ext cx="785933" cy="1580450"/>
      </dsp:txXfrm>
    </dsp:sp>
    <dsp:sp modelId="{794224E6-A5E4-5148-9A24-4BCDEB5FB251}">
      <dsp:nvSpPr>
        <dsp:cNvPr id="0" name=""/>
        <dsp:cNvSpPr/>
      </dsp:nvSpPr>
      <dsp:spPr>
        <a:xfrm>
          <a:off x="6401902" y="1249113"/>
          <a:ext cx="870967" cy="1665484"/>
        </a:xfrm>
        <a:prstGeom prst="round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 Implementation</a:t>
          </a:r>
          <a:endParaRPr lang="en-ZA" sz="800" kern="1200" dirty="0"/>
        </a:p>
      </dsp:txBody>
      <dsp:txXfrm>
        <a:off x="6444419" y="1291630"/>
        <a:ext cx="785933" cy="158045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14/03/2026</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689AF9-8242-AB4E-BF72-33C723BBC0DB}" type="slidenum">
              <a:rPr lang="en-GB" smtClean="0"/>
              <a:t>1</a:t>
            </a:fld>
            <a:endParaRPr lang="en-GB"/>
          </a:p>
        </p:txBody>
      </p:sp>
    </p:spTree>
    <p:extLst>
      <p:ext uri="{BB962C8B-B14F-4D97-AF65-F5344CB8AC3E}">
        <p14:creationId xmlns:p14="http://schemas.microsoft.com/office/powerpoint/2010/main" val="161368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689AF9-8242-AB4E-BF72-33C723BBC0DB}" type="slidenum">
              <a:rPr lang="en-GB" smtClean="0"/>
              <a:t>3</a:t>
            </a:fld>
            <a:endParaRPr lang="en-GB"/>
          </a:p>
        </p:txBody>
      </p:sp>
    </p:spTree>
    <p:extLst>
      <p:ext uri="{BB962C8B-B14F-4D97-AF65-F5344CB8AC3E}">
        <p14:creationId xmlns:p14="http://schemas.microsoft.com/office/powerpoint/2010/main" val="182820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689AF9-8242-AB4E-BF72-33C723BBC0DB}" type="slidenum">
              <a:rPr lang="en-GB" smtClean="0"/>
              <a:t>4</a:t>
            </a:fld>
            <a:endParaRPr lang="en-GB"/>
          </a:p>
        </p:txBody>
      </p:sp>
    </p:spTree>
    <p:extLst>
      <p:ext uri="{BB962C8B-B14F-4D97-AF65-F5344CB8AC3E}">
        <p14:creationId xmlns:p14="http://schemas.microsoft.com/office/powerpoint/2010/main" val="60142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900" b="1" kern="1200" dirty="0">
                <a:solidFill>
                  <a:schemeClr val="tx1"/>
                </a:solidFill>
                <a:effectLst/>
                <a:latin typeface="+mn-lt"/>
                <a:ea typeface="+mn-ea"/>
                <a:cs typeface="+mn-cs"/>
              </a:rPr>
              <a:t>Students at Risk of Dropping Out</a:t>
            </a:r>
            <a:endParaRPr lang="en-ZA" sz="900" kern="1200" dirty="0">
              <a:solidFill>
                <a:schemeClr val="tx1"/>
              </a:solidFill>
              <a:effectLst/>
              <a:latin typeface="+mn-lt"/>
              <a:ea typeface="+mn-ea"/>
              <a:cs typeface="+mn-cs"/>
            </a:endParaRPr>
          </a:p>
          <a:p>
            <a:r>
              <a:rPr lang="en-ZA" sz="900" b="1" kern="1200" dirty="0">
                <a:solidFill>
                  <a:schemeClr val="tx1"/>
                </a:solidFill>
                <a:effectLst/>
                <a:latin typeface="+mn-lt"/>
                <a:ea typeface="+mn-ea"/>
                <a:cs typeface="+mn-cs"/>
              </a:rPr>
              <a:t>Indicators: </a:t>
            </a:r>
            <a:endParaRPr lang="en-ZA" sz="900" kern="1200" dirty="0">
              <a:solidFill>
                <a:schemeClr val="tx1"/>
              </a:solidFill>
              <a:effectLst/>
              <a:latin typeface="+mn-lt"/>
              <a:ea typeface="+mn-ea"/>
              <a:cs typeface="+mn-cs"/>
            </a:endParaRPr>
          </a:p>
          <a:p>
            <a:r>
              <a:rPr lang="en-ZA" sz="900" b="1" kern="1200" dirty="0">
                <a:solidFill>
                  <a:schemeClr val="tx1"/>
                </a:solidFill>
                <a:effectLst/>
                <a:latin typeface="+mn-lt"/>
                <a:ea typeface="+mn-ea"/>
                <a:cs typeface="+mn-cs"/>
              </a:rPr>
              <a:t>Course access: start date and end date</a:t>
            </a:r>
            <a:endParaRPr lang="en-ZA" sz="900" kern="1200" dirty="0">
              <a:solidFill>
                <a:schemeClr val="tx1"/>
              </a:solidFill>
              <a:effectLst/>
              <a:latin typeface="+mn-lt"/>
              <a:ea typeface="+mn-ea"/>
              <a:cs typeface="+mn-cs"/>
            </a:endParaRPr>
          </a:p>
          <a:p>
            <a:r>
              <a:rPr lang="en-ZA" sz="900" b="1" kern="1200" dirty="0">
                <a:solidFill>
                  <a:schemeClr val="tx1"/>
                </a:solidFill>
                <a:effectLst/>
                <a:latin typeface="+mn-lt"/>
                <a:ea typeface="+mn-ea"/>
                <a:cs typeface="+mn-cs"/>
              </a:rPr>
              <a:t>Course participation: Activity access, forum posts</a:t>
            </a:r>
            <a:endParaRPr lang="en-ZA" sz="900" kern="1200" dirty="0">
              <a:solidFill>
                <a:schemeClr val="tx1"/>
              </a:solidFill>
              <a:effectLst/>
              <a:latin typeface="+mn-lt"/>
              <a:ea typeface="+mn-ea"/>
              <a:cs typeface="+mn-cs"/>
            </a:endParaRPr>
          </a:p>
          <a:p>
            <a:r>
              <a:rPr lang="en-ZA" sz="900" b="1" kern="1200" dirty="0">
                <a:solidFill>
                  <a:schemeClr val="tx1"/>
                </a:solidFill>
                <a:effectLst/>
                <a:latin typeface="+mn-lt"/>
                <a:ea typeface="+mn-ea"/>
                <a:cs typeface="+mn-cs"/>
              </a:rPr>
              <a:t>Assessments results: quiz marks assignment marks</a:t>
            </a:r>
            <a:endParaRPr lang="en-ZA" sz="900" kern="1200" dirty="0">
              <a:solidFill>
                <a:schemeClr val="tx1"/>
              </a:solidFill>
              <a:effectLst/>
              <a:latin typeface="+mn-lt"/>
              <a:ea typeface="+mn-ea"/>
              <a:cs typeface="+mn-cs"/>
            </a:endParaRPr>
          </a:p>
          <a:p>
            <a:br>
              <a:rPr lang="en-ZA" sz="900" kern="1200" dirty="0">
                <a:solidFill>
                  <a:schemeClr val="tx1"/>
                </a:solidFill>
                <a:effectLst/>
                <a:latin typeface="+mn-lt"/>
                <a:ea typeface="+mn-ea"/>
                <a:cs typeface="+mn-cs"/>
              </a:rPr>
            </a:br>
            <a:endParaRPr lang="en-ZA" sz="900" kern="1200" dirty="0">
              <a:solidFill>
                <a:schemeClr val="tx1"/>
              </a:solidFill>
              <a:effectLst/>
              <a:latin typeface="+mn-lt"/>
              <a:ea typeface="+mn-ea"/>
              <a:cs typeface="+mn-cs"/>
            </a:endParaRPr>
          </a:p>
          <a:p>
            <a:r>
              <a:rPr lang="en-ZA" sz="900" b="1" kern="1200" dirty="0">
                <a:solidFill>
                  <a:schemeClr val="tx1"/>
                </a:solidFill>
                <a:effectLst/>
                <a:latin typeface="+mn-lt"/>
                <a:ea typeface="+mn-ea"/>
                <a:cs typeface="+mn-cs"/>
              </a:rPr>
              <a:t>Students who have not accessed the course recently or yet</a:t>
            </a:r>
            <a:endParaRPr lang="en-ZA" sz="900" kern="1200" dirty="0">
              <a:solidFill>
                <a:schemeClr val="tx1"/>
              </a:solidFill>
              <a:effectLst/>
              <a:latin typeface="+mn-lt"/>
              <a:ea typeface="+mn-ea"/>
              <a:cs typeface="+mn-cs"/>
            </a:endParaRPr>
          </a:p>
          <a:p>
            <a:r>
              <a:rPr lang="en-ZA" sz="900" b="1" kern="1200" dirty="0">
                <a:solidFill>
                  <a:schemeClr val="tx1"/>
                </a:solidFill>
                <a:effectLst/>
                <a:latin typeface="+mn-lt"/>
                <a:ea typeface="+mn-ea"/>
                <a:cs typeface="+mn-cs"/>
              </a:rPr>
              <a:t>Indicators:</a:t>
            </a:r>
            <a:endParaRPr lang="en-ZA" sz="900" kern="1200" dirty="0">
              <a:solidFill>
                <a:schemeClr val="tx1"/>
              </a:solidFill>
              <a:effectLst/>
              <a:latin typeface="+mn-lt"/>
              <a:ea typeface="+mn-ea"/>
              <a:cs typeface="+mn-cs"/>
            </a:endParaRPr>
          </a:p>
          <a:p>
            <a:r>
              <a:rPr lang="en-ZA" sz="900" b="1" kern="1200" dirty="0">
                <a:solidFill>
                  <a:schemeClr val="tx1"/>
                </a:solidFill>
                <a:effectLst/>
                <a:latin typeface="+mn-lt"/>
                <a:ea typeface="+mn-ea"/>
                <a:cs typeface="+mn-cs"/>
              </a:rPr>
              <a:t>Time since last access</a:t>
            </a:r>
            <a:endParaRPr lang="en-ZA" sz="900" kern="1200" dirty="0">
              <a:solidFill>
                <a:schemeClr val="tx1"/>
              </a:solidFill>
              <a:effectLst/>
              <a:latin typeface="+mn-lt"/>
              <a:ea typeface="+mn-ea"/>
              <a:cs typeface="+mn-cs"/>
            </a:endParaRPr>
          </a:p>
          <a:p>
            <a:r>
              <a:rPr lang="en-ZA" sz="900" b="1" kern="1200" dirty="0">
                <a:solidFill>
                  <a:schemeClr val="tx1"/>
                </a:solidFill>
                <a:effectLst/>
                <a:latin typeface="+mn-lt"/>
                <a:ea typeface="+mn-ea"/>
                <a:cs typeface="+mn-cs"/>
              </a:rPr>
              <a:t>Access since beginning of the course</a:t>
            </a:r>
            <a:endParaRPr lang="en-ZA" sz="9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689AF9-8242-AB4E-BF72-33C723BBC0DB}" type="slidenum">
              <a:rPr lang="en-GB" smtClean="0"/>
              <a:t>6</a:t>
            </a:fld>
            <a:endParaRPr lang="en-GB" dirty="0"/>
          </a:p>
        </p:txBody>
      </p:sp>
    </p:spTree>
    <p:extLst>
      <p:ext uri="{BB962C8B-B14F-4D97-AF65-F5344CB8AC3E}">
        <p14:creationId xmlns:p14="http://schemas.microsoft.com/office/powerpoint/2010/main" val="271866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689AF9-8242-AB4E-BF72-33C723BBC0DB}" type="slidenum">
              <a:rPr lang="en-GB" smtClean="0"/>
              <a:t>7</a:t>
            </a:fld>
            <a:endParaRPr lang="en-GB"/>
          </a:p>
        </p:txBody>
      </p:sp>
    </p:spTree>
    <p:extLst>
      <p:ext uri="{BB962C8B-B14F-4D97-AF65-F5344CB8AC3E}">
        <p14:creationId xmlns:p14="http://schemas.microsoft.com/office/powerpoint/2010/main" val="220784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689AF9-8242-AB4E-BF72-33C723BBC0DB}" type="slidenum">
              <a:rPr lang="en-GB" smtClean="0"/>
              <a:t>8</a:t>
            </a:fld>
            <a:endParaRPr lang="en-GB" dirty="0"/>
          </a:p>
        </p:txBody>
      </p:sp>
    </p:spTree>
    <p:extLst>
      <p:ext uri="{BB962C8B-B14F-4D97-AF65-F5344CB8AC3E}">
        <p14:creationId xmlns:p14="http://schemas.microsoft.com/office/powerpoint/2010/main" val="1514191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689AF9-8242-AB4E-BF72-33C723BBC0DB}" type="slidenum">
              <a:rPr lang="en-GB" smtClean="0"/>
              <a:t>10</a:t>
            </a:fld>
            <a:endParaRPr lang="en-GB" dirty="0"/>
          </a:p>
        </p:txBody>
      </p:sp>
    </p:spTree>
    <p:extLst>
      <p:ext uri="{BB962C8B-B14F-4D97-AF65-F5344CB8AC3E}">
        <p14:creationId xmlns:p14="http://schemas.microsoft.com/office/powerpoint/2010/main" val="508086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689AF9-8242-AB4E-BF72-33C723BBC0DB}" type="slidenum">
              <a:rPr lang="en-GB" smtClean="0"/>
              <a:t>15</a:t>
            </a:fld>
            <a:endParaRPr lang="en-GB"/>
          </a:p>
        </p:txBody>
      </p:sp>
    </p:spTree>
    <p:extLst>
      <p:ext uri="{BB962C8B-B14F-4D97-AF65-F5344CB8AC3E}">
        <p14:creationId xmlns:p14="http://schemas.microsoft.com/office/powerpoint/2010/main" val="1154053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15E33-8EA6-F4F8-B7B1-DD3F9EE1C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765A0-DADB-F616-8E7A-ADC5D9625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8278B-79A3-AE69-0648-8DB6DDE281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9C9046-7E59-6D13-D288-8CED3905EA6A}"/>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296110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C0C47C-6473-D450-1728-52532DE35D77}"/>
              </a:ext>
            </a:extLst>
          </p:cNvPr>
          <p:cNvPicPr>
            <a:picLocks noChangeAspect="1"/>
          </p:cNvPicPr>
          <p:nvPr userDrawn="1"/>
        </p:nvPicPr>
        <p:blipFill>
          <a:blip r:embed="rId2"/>
          <a:srcRect/>
          <a:stretch/>
        </p:blipFill>
        <p:spPr>
          <a:xfrm>
            <a:off x="0" y="2540"/>
            <a:ext cx="9144000" cy="4366260"/>
          </a:xfrm>
          <a:prstGeom prst="rect">
            <a:avLst/>
          </a:prstGeom>
        </p:spPr>
      </p:pic>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3134298" y="1972715"/>
            <a:ext cx="5701725" cy="1420336"/>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3134298" y="3508711"/>
            <a:ext cx="5701725" cy="371632"/>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pic>
        <p:nvPicPr>
          <p:cNvPr id="6" name="Graphic 5">
            <a:extLst>
              <a:ext uri="{FF2B5EF4-FFF2-40B4-BE49-F238E27FC236}">
                <a16:creationId xmlns:a16="http://schemas.microsoft.com/office/drawing/2014/main" id="{C2C70574-F6FA-712B-F440-4F83018D02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grpSp>
        <p:nvGrpSpPr>
          <p:cNvPr id="4" name="Group 3">
            <a:extLst>
              <a:ext uri="{FF2B5EF4-FFF2-40B4-BE49-F238E27FC236}">
                <a16:creationId xmlns:a16="http://schemas.microsoft.com/office/drawing/2014/main" id="{80B04C9B-DE7F-0B80-6EA1-10AE94B57EC4}"/>
              </a:ext>
            </a:extLst>
          </p:cNvPr>
          <p:cNvGrpSpPr/>
          <p:nvPr userDrawn="1"/>
        </p:nvGrpSpPr>
        <p:grpSpPr>
          <a:xfrm>
            <a:off x="303212" y="371738"/>
            <a:ext cx="2959045" cy="527076"/>
            <a:chOff x="303213" y="398341"/>
            <a:chExt cx="1707190" cy="304091"/>
          </a:xfrm>
        </p:grpSpPr>
        <p:pic>
          <p:nvPicPr>
            <p:cNvPr id="8" name="Graphic 7">
              <a:extLst>
                <a:ext uri="{FF2B5EF4-FFF2-40B4-BE49-F238E27FC236}">
                  <a16:creationId xmlns:a16="http://schemas.microsoft.com/office/drawing/2014/main" id="{BA74FDDC-985F-B6B5-3139-A05026F3A3E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CC7927EE-FFF1-476B-1881-9A1303CF550E}"/>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1381FA-18BE-6562-0BC5-8C5F284BB14B}"/>
              </a:ext>
            </a:extLst>
          </p:cNvPr>
          <p:cNvPicPr>
            <a:picLocks noChangeAspect="1"/>
          </p:cNvPicPr>
          <p:nvPr userDrawn="1"/>
        </p:nvPicPr>
        <p:blipFill>
          <a:blip r:embed="rId2"/>
          <a:srcRect/>
          <a:stretch/>
        </p:blipFill>
        <p:spPr>
          <a:xfrm>
            <a:off x="-5319" y="1"/>
            <a:ext cx="9149319" cy="4368799"/>
          </a:xfrm>
          <a:prstGeom prst="rect">
            <a:avLst/>
          </a:prstGeom>
        </p:spPr>
      </p:pic>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4" name="Title 23">
            <a:extLst>
              <a:ext uri="{FF2B5EF4-FFF2-40B4-BE49-F238E27FC236}">
                <a16:creationId xmlns:a16="http://schemas.microsoft.com/office/drawing/2014/main" id="{8B7FF179-2B5C-5FBB-1CC3-D87C29124990}"/>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grpSp>
        <p:nvGrpSpPr>
          <p:cNvPr id="6" name="Group 5">
            <a:extLst>
              <a:ext uri="{FF2B5EF4-FFF2-40B4-BE49-F238E27FC236}">
                <a16:creationId xmlns:a16="http://schemas.microsoft.com/office/drawing/2014/main" id="{223B90E1-B399-4B7D-6488-DE7E1C1076D3}"/>
              </a:ext>
            </a:extLst>
          </p:cNvPr>
          <p:cNvGrpSpPr/>
          <p:nvPr userDrawn="1"/>
        </p:nvGrpSpPr>
        <p:grpSpPr>
          <a:xfrm>
            <a:off x="303213" y="398341"/>
            <a:ext cx="1707190" cy="304091"/>
            <a:chOff x="303213" y="398341"/>
            <a:chExt cx="1707190" cy="304091"/>
          </a:xfrm>
        </p:grpSpPr>
        <p:pic>
          <p:nvPicPr>
            <p:cNvPr id="9" name="Graphic 8">
              <a:extLst>
                <a:ext uri="{FF2B5EF4-FFF2-40B4-BE49-F238E27FC236}">
                  <a16:creationId xmlns:a16="http://schemas.microsoft.com/office/drawing/2014/main" id="{FBCBEC58-C919-EF94-672C-89E22CB3BC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9303"/>
              <a:ext cx="283129" cy="283129"/>
            </a:xfrm>
            <a:prstGeom prst="rect">
              <a:avLst/>
            </a:prstGeom>
          </p:spPr>
        </p:pic>
        <p:pic>
          <p:nvPicPr>
            <p:cNvPr id="3" name="Picture 2" descr="A black and white logo&#10;&#10;AI-generated content may be incorrect.">
              <a:extLst>
                <a:ext uri="{FF2B5EF4-FFF2-40B4-BE49-F238E27FC236}">
                  <a16:creationId xmlns:a16="http://schemas.microsoft.com/office/drawing/2014/main" id="{39BEF6A1-CCC3-1E3B-DDD7-839408AAD0C5}"/>
                </a:ext>
              </a:extLst>
            </p:cNvPr>
            <p:cNvPicPr>
              <a:picLocks noChangeAspect="1"/>
            </p:cNvPicPr>
            <p:nvPr userDrawn="1"/>
          </p:nvPicPr>
          <p:blipFill>
            <a:blip r:embed="rId7"/>
            <a:stretch>
              <a:fillRect/>
            </a:stretch>
          </p:blipFill>
          <p:spPr>
            <a:xfrm>
              <a:off x="656412" y="398341"/>
              <a:ext cx="1353991" cy="283129"/>
            </a:xfrm>
            <a:prstGeom prst="rect">
              <a:avLst/>
            </a:prstGeom>
          </p:spPr>
        </p:pic>
      </p:gr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7" name="Title 23">
            <a:extLst>
              <a:ext uri="{FF2B5EF4-FFF2-40B4-BE49-F238E27FC236}">
                <a16:creationId xmlns:a16="http://schemas.microsoft.com/office/drawing/2014/main" id="{16461038-85FE-D623-314B-5CC1ABD679DB}"/>
              </a:ext>
            </a:extLst>
          </p:cNvPr>
          <p:cNvSpPr>
            <a:spLocks noGrp="1"/>
          </p:cNvSpPr>
          <p:nvPr>
            <p:ph type="title" hasCustomPrompt="1"/>
          </p:nvPr>
        </p:nvSpPr>
        <p:spPr>
          <a:xfrm>
            <a:off x="565393" y="1144746"/>
            <a:ext cx="2739782" cy="2876234"/>
          </a:xfrm>
          <a:prstGeom prst="rect">
            <a:avLst/>
          </a:prstGeom>
        </p:spPr>
        <p:txBody>
          <a:bodyPr lIns="0" tIns="0" rIns="0" bIns="0" anchor="ctr"/>
          <a:lstStyle>
            <a:lvl1pPr>
              <a:lnSpc>
                <a:spcPts val="4860"/>
              </a:lnSpc>
              <a:defRPr sz="4800">
                <a:solidFill>
                  <a:schemeClr val="bg1"/>
                </a:solidFill>
              </a:defRPr>
            </a:lvl1pPr>
          </a:lstStyle>
          <a:p>
            <a:r>
              <a:rPr lang="en-GB" dirty="0"/>
              <a:t>Table of 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9C48E-4220-D2FE-BFB4-5BB14857E033}"/>
              </a:ext>
            </a:extLst>
          </p:cNvPr>
          <p:cNvPicPr>
            <a:picLocks noChangeAspect="1"/>
          </p:cNvPicPr>
          <p:nvPr userDrawn="1"/>
        </p:nvPicPr>
        <p:blipFill>
          <a:blip r:embed="rId2"/>
          <a:srcRect/>
          <a:stretch/>
        </p:blipFill>
        <p:spPr>
          <a:xfrm>
            <a:off x="-2660" y="1"/>
            <a:ext cx="9149319" cy="4368799"/>
          </a:xfrm>
          <a:prstGeom prst="rect">
            <a:avLst/>
          </a:prstGeom>
        </p:spPr>
      </p:pic>
      <p:pic>
        <p:nvPicPr>
          <p:cNvPr id="5" name="Graphic 4">
            <a:extLst>
              <a:ext uri="{FF2B5EF4-FFF2-40B4-BE49-F238E27FC236}">
                <a16:creationId xmlns:a16="http://schemas.microsoft.com/office/drawing/2014/main" id="{3FBF12A6-2E78-8416-9A89-B681064AF9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95895" y="415370"/>
            <a:ext cx="233165" cy="283129"/>
          </a:xfrm>
          <a:prstGeom prst="rect">
            <a:avLst/>
          </a:prstGeom>
        </p:spPr>
      </p:pic>
      <p:pic>
        <p:nvPicPr>
          <p:cNvPr id="6" name="Graphic 5">
            <a:extLst>
              <a:ext uri="{FF2B5EF4-FFF2-40B4-BE49-F238E27FC236}">
                <a16:creationId xmlns:a16="http://schemas.microsoft.com/office/drawing/2014/main" id="{B87ACFA8-1A95-DFB1-31EC-BC33AF6B80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15370"/>
            <a:ext cx="283129" cy="283129"/>
          </a:xfrm>
          <a:prstGeom prst="rect">
            <a:avLst/>
          </a:prstGeom>
        </p:spPr>
      </p:pic>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Picture 1" descr="A black and white logo&#10;&#10;AI-generated content may be incorrect.">
            <a:extLst>
              <a:ext uri="{FF2B5EF4-FFF2-40B4-BE49-F238E27FC236}">
                <a16:creationId xmlns:a16="http://schemas.microsoft.com/office/drawing/2014/main" id="{7DDF353A-4D03-2403-6ACE-40C25B541B56}"/>
              </a:ext>
            </a:extLst>
          </p:cNvPr>
          <p:cNvPicPr>
            <a:picLocks noChangeAspect="1"/>
          </p:cNvPicPr>
          <p:nvPr userDrawn="1"/>
        </p:nvPicPr>
        <p:blipFill>
          <a:blip r:embed="rId7"/>
          <a:stretch>
            <a:fillRect/>
          </a:stretch>
        </p:blipFill>
        <p:spPr>
          <a:xfrm>
            <a:off x="694971" y="415370"/>
            <a:ext cx="1353991"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2.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18" Type="http://schemas.openxmlformats.org/officeDocument/2006/relationships/image" Target="../media/image17.sv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17" Type="http://schemas.openxmlformats.org/officeDocument/2006/relationships/image" Target="../media/image16.png"/><Relationship Id="rId2" Type="http://schemas.openxmlformats.org/officeDocument/2006/relationships/slideLayout" Target="../slideLayouts/slideLayout5.xml"/><Relationship Id="rId16" Type="http://schemas.openxmlformats.org/officeDocument/2006/relationships/image" Target="../media/image12.sv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1.png"/><Relationship Id="rId10" Type="http://schemas.openxmlformats.org/officeDocument/2006/relationships/slideLayout" Target="../slideLayouts/slideLayout13.xml"/><Relationship Id="rId19"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a:t>
            </a:r>
            <a:r>
              <a:rPr lang="en-US" sz="600" dirty="0" err="1">
                <a:solidFill>
                  <a:schemeClr val="accent6"/>
                </a:solidFill>
                <a:latin typeface="+mn-lt"/>
                <a:cs typeface="Calibri Light" panose="020F0302020204030204" pitchFamily="34" charset="0"/>
              </a:rPr>
              <a:t>www.adaptit.com</a:t>
            </a:r>
            <a:r>
              <a:rPr lang="en-US" sz="600" dirty="0">
                <a:solidFill>
                  <a:schemeClr val="accent6"/>
                </a:solidFill>
                <a:latin typeface="+mn-lt"/>
                <a:cs typeface="Calibri Light" panose="020F0302020204030204" pitchFamily="34" charset="0"/>
              </a:rPr>
              <a:t>). All rights reserved.</a:t>
            </a:r>
            <a:endParaRPr lang="en-ZA" sz="600" dirty="0">
              <a:solidFill>
                <a:schemeClr val="accent6"/>
              </a:solidFill>
              <a:latin typeface="+mn-lt"/>
              <a:cs typeface="Calibri Light" panose="020F0302020204030204" pitchFamily="34" charset="0"/>
            </a:endParaRPr>
          </a:p>
        </p:txBody>
      </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a:solidFill>
                  <a:schemeClr val="accent6"/>
                </a:solidFill>
                <a:latin typeface="+mn-lt"/>
                <a:cs typeface="Calibri Light" panose="020F0302020204030204" pitchFamily="34" charset="0"/>
              </a:rPr>
              <a:t>© Copyright Adapt IT Holdings Proprietary Limited (</a:t>
            </a:r>
            <a:r>
              <a:rPr lang="en-US" sz="600" err="1">
                <a:solidFill>
                  <a:schemeClr val="accent6"/>
                </a:solidFill>
                <a:latin typeface="+mn-lt"/>
                <a:cs typeface="Calibri Light" panose="020F0302020204030204" pitchFamily="34" charset="0"/>
              </a:rPr>
              <a:t>www.adaptit.com</a:t>
            </a:r>
            <a:r>
              <a:rPr lang="en-US" sz="600">
                <a:solidFill>
                  <a:schemeClr val="accent6"/>
                </a:solidFill>
                <a:latin typeface="+mn-lt"/>
                <a:cs typeface="Calibri Light" panose="020F0302020204030204" pitchFamily="34" charset="0"/>
              </a:rPr>
              <a:t>). All rights reserved.</a:t>
            </a:r>
            <a:endParaRPr lang="en-ZA" sz="60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80" r:id="rId1"/>
    <p:sldLayoutId id="2147483684" r:id="rId2"/>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914648"/>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a:solidFill>
                  <a:schemeClr val="accent6"/>
                </a:solidFill>
                <a:latin typeface="+mn-lt"/>
                <a:cs typeface="Calibri Light" panose="020F0302020204030204" pitchFamily="34" charset="0"/>
              </a:rPr>
              <a:t>© Copyright Adapt IT Holdings Proprietary Limited (</a:t>
            </a:r>
            <a:r>
              <a:rPr lang="en-US" sz="600" err="1">
                <a:solidFill>
                  <a:schemeClr val="accent6"/>
                </a:solidFill>
                <a:latin typeface="+mn-lt"/>
                <a:cs typeface="Calibri Light" panose="020F0302020204030204" pitchFamily="34" charset="0"/>
              </a:rPr>
              <a:t>www.adaptit.com</a:t>
            </a:r>
            <a:r>
              <a:rPr lang="en-US" sz="600">
                <a:solidFill>
                  <a:schemeClr val="accent6"/>
                </a:solidFill>
                <a:latin typeface="+mn-lt"/>
                <a:cs typeface="Calibri Light" panose="020F0302020204030204" pitchFamily="34" charset="0"/>
              </a:rPr>
              <a:t>). All rights reserved.</a:t>
            </a:r>
            <a:endParaRPr lang="en-ZA" sz="60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495895" y="415370"/>
            <a:ext cx="233165" cy="283129"/>
          </a:xfrm>
          <a:prstGeom prst="rect">
            <a:avLst/>
          </a:prstGeom>
        </p:spPr>
      </p:pic>
      <p:pic>
        <p:nvPicPr>
          <p:cNvPr id="10" name="Graphic 9">
            <a:extLst>
              <a:ext uri="{FF2B5EF4-FFF2-40B4-BE49-F238E27FC236}">
                <a16:creationId xmlns:a16="http://schemas.microsoft.com/office/drawing/2014/main" id="{C5E65212-D60E-D70B-5F67-EF52F0F68AC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03213" y="411935"/>
            <a:ext cx="286563" cy="286563"/>
          </a:xfrm>
          <a:prstGeom prst="rect">
            <a:avLst/>
          </a:prstGeom>
        </p:spPr>
      </p:pic>
      <p:pic>
        <p:nvPicPr>
          <p:cNvPr id="6" name="Picture 5">
            <a:extLst>
              <a:ext uri="{FF2B5EF4-FFF2-40B4-BE49-F238E27FC236}">
                <a16:creationId xmlns:a16="http://schemas.microsoft.com/office/drawing/2014/main" id="{F9A86F74-682D-6FAD-F635-C7F15B361A48}"/>
              </a:ext>
            </a:extLst>
          </p:cNvPr>
          <p:cNvPicPr>
            <a:picLocks noChangeAspect="1"/>
          </p:cNvPicPr>
          <p:nvPr userDrawn="1"/>
        </p:nvPicPr>
        <p:blipFill>
          <a:blip r:embed="rId19"/>
          <a:srcRect/>
          <a:stretch/>
        </p:blipFill>
        <p:spPr>
          <a:xfrm>
            <a:off x="694971" y="415370"/>
            <a:ext cx="1353991" cy="283128"/>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704"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37.svg"/><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image" Target="../media/image33.svg"/><Relationship Id="rId5" Type="http://schemas.openxmlformats.org/officeDocument/2006/relationships/diagramQuickStyle" Target="../diagrams/quickStyle4.xml"/><Relationship Id="rId15" Type="http://schemas.openxmlformats.org/officeDocument/2006/relationships/image" Target="../media/image36.svg"/><Relationship Id="rId10" Type="http://schemas.openxmlformats.org/officeDocument/2006/relationships/image" Target="../media/image32.png"/><Relationship Id="rId4" Type="http://schemas.openxmlformats.org/officeDocument/2006/relationships/diagramLayout" Target="../diagrams/layout4.xml"/><Relationship Id="rId9" Type="http://schemas.openxmlformats.org/officeDocument/2006/relationships/image" Target="../media/image31.svg"/><Relationship Id="rId1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raphic 19">
            <a:extLst>
              <a:ext uri="{FF2B5EF4-FFF2-40B4-BE49-F238E27FC236}">
                <a16:creationId xmlns:a16="http://schemas.microsoft.com/office/drawing/2014/main" id="{3E32CA38-96D8-3280-65E2-E938F0CFB978}"/>
              </a:ext>
            </a:extLst>
          </p:cNvPr>
          <p:cNvSpPr/>
          <p:nvPr/>
        </p:nvSpPr>
        <p:spPr>
          <a:xfrm>
            <a:off x="-2976309" y="1362267"/>
            <a:ext cx="1779343" cy="2152458"/>
          </a:xfrm>
          <a:custGeom>
            <a:avLst/>
            <a:gdLst>
              <a:gd name="connsiteX0" fmla="*/ 6088772 w 7888251"/>
              <a:gd name="connsiteY0" fmla="*/ 9538228 h 9542357"/>
              <a:gd name="connsiteX1" fmla="*/ 5228461 w 7888251"/>
              <a:gd name="connsiteY1" fmla="*/ 9315256 h 9542357"/>
              <a:gd name="connsiteX2" fmla="*/ 4368151 w 7888251"/>
              <a:gd name="connsiteY2" fmla="*/ 8237560 h 9542357"/>
              <a:gd name="connsiteX3" fmla="*/ 4368151 w 7888251"/>
              <a:gd name="connsiteY3" fmla="*/ 8229303 h 9542357"/>
              <a:gd name="connsiteX4" fmla="*/ 3516073 w 7888251"/>
              <a:gd name="connsiteY4" fmla="*/ 5041635 h 9542357"/>
              <a:gd name="connsiteX5" fmla="*/ 2766903 w 7888251"/>
              <a:gd name="connsiteY5" fmla="*/ 7845296 h 9542357"/>
              <a:gd name="connsiteX6" fmla="*/ 2087710 w 7888251"/>
              <a:gd name="connsiteY6" fmla="*/ 8687632 h 9542357"/>
              <a:gd name="connsiteX7" fmla="*/ 1013351 w 7888251"/>
              <a:gd name="connsiteY7" fmla="*/ 8803248 h 9542357"/>
              <a:gd name="connsiteX8" fmla="*/ 173622 w 7888251"/>
              <a:gd name="connsiteY8" fmla="*/ 8121946 h 9542357"/>
              <a:gd name="connsiteX9" fmla="*/ 58365 w 7888251"/>
              <a:gd name="connsiteY9" fmla="*/ 7048379 h 9542357"/>
              <a:gd name="connsiteX10" fmla="*/ 1289144 w 7888251"/>
              <a:gd name="connsiteY10" fmla="*/ 2419654 h 9542357"/>
              <a:gd name="connsiteX11" fmla="*/ 2507575 w 7888251"/>
              <a:gd name="connsiteY11" fmla="*/ 1482348 h 9542357"/>
              <a:gd name="connsiteX12" fmla="*/ 3446095 w 7888251"/>
              <a:gd name="connsiteY12" fmla="*/ 1895258 h 9542357"/>
              <a:gd name="connsiteX13" fmla="*/ 3701307 w 7888251"/>
              <a:gd name="connsiteY13" fmla="*/ 937306 h 9542357"/>
              <a:gd name="connsiteX14" fmla="*/ 4919737 w 7888251"/>
              <a:gd name="connsiteY14" fmla="*/ 0 h 9542357"/>
              <a:gd name="connsiteX15" fmla="*/ 6138168 w 7888251"/>
              <a:gd name="connsiteY15" fmla="*/ 937306 h 9542357"/>
              <a:gd name="connsiteX16" fmla="*/ 7817626 w 7888251"/>
              <a:gd name="connsiteY16" fmla="*/ 7238318 h 9542357"/>
              <a:gd name="connsiteX17" fmla="*/ 7665321 w 7888251"/>
              <a:gd name="connsiteY17" fmla="*/ 8605051 h 9542357"/>
              <a:gd name="connsiteX18" fmla="*/ 6590963 w 7888251"/>
              <a:gd name="connsiteY18" fmla="*/ 9468033 h 9542357"/>
              <a:gd name="connsiteX19" fmla="*/ 6084656 w 7888251"/>
              <a:gd name="connsiteY19" fmla="*/ 9542357 h 9542357"/>
              <a:gd name="connsiteX20" fmla="*/ 5211996 w 7888251"/>
              <a:gd name="connsiteY20" fmla="*/ 7993944 h 9542357"/>
              <a:gd name="connsiteX21" fmla="*/ 5648326 w 7888251"/>
              <a:gd name="connsiteY21" fmla="*/ 8538985 h 9542357"/>
              <a:gd name="connsiteX22" fmla="*/ 6348100 w 7888251"/>
              <a:gd name="connsiteY22" fmla="*/ 8617438 h 9542357"/>
              <a:gd name="connsiteX23" fmla="*/ 6895570 w 7888251"/>
              <a:gd name="connsiteY23" fmla="*/ 8175624 h 9542357"/>
              <a:gd name="connsiteX24" fmla="*/ 6973781 w 7888251"/>
              <a:gd name="connsiteY24" fmla="*/ 7473677 h 9542357"/>
              <a:gd name="connsiteX25" fmla="*/ 6973781 w 7888251"/>
              <a:gd name="connsiteY25" fmla="*/ 7465419 h 9542357"/>
              <a:gd name="connsiteX26" fmla="*/ 5286090 w 7888251"/>
              <a:gd name="connsiteY26" fmla="*/ 1164407 h 9542357"/>
              <a:gd name="connsiteX27" fmla="*/ 4915621 w 7888251"/>
              <a:gd name="connsiteY27" fmla="*/ 879499 h 9542357"/>
              <a:gd name="connsiteX28" fmla="*/ 4545153 w 7888251"/>
              <a:gd name="connsiteY28" fmla="*/ 1164407 h 9542357"/>
              <a:gd name="connsiteX29" fmla="*/ 3964752 w 7888251"/>
              <a:gd name="connsiteY29" fmla="*/ 3336315 h 9542357"/>
              <a:gd name="connsiteX30" fmla="*/ 5207880 w 7888251"/>
              <a:gd name="connsiteY30" fmla="*/ 7998072 h 9542357"/>
              <a:gd name="connsiteX31" fmla="*/ 2507575 w 7888251"/>
              <a:gd name="connsiteY31" fmla="*/ 2365976 h 9542357"/>
              <a:gd name="connsiteX32" fmla="*/ 2141222 w 7888251"/>
              <a:gd name="connsiteY32" fmla="*/ 2650884 h 9542357"/>
              <a:gd name="connsiteX33" fmla="*/ 902210 w 7888251"/>
              <a:gd name="connsiteY33" fmla="*/ 7296125 h 9542357"/>
              <a:gd name="connsiteX34" fmla="*/ 943374 w 7888251"/>
              <a:gd name="connsiteY34" fmla="*/ 7700777 h 9542357"/>
              <a:gd name="connsiteX35" fmla="*/ 1260330 w 7888251"/>
              <a:gd name="connsiteY35" fmla="*/ 7956782 h 9542357"/>
              <a:gd name="connsiteX36" fmla="*/ 1663729 w 7888251"/>
              <a:gd name="connsiteY36" fmla="*/ 7915491 h 9542357"/>
              <a:gd name="connsiteX37" fmla="*/ 1918941 w 7888251"/>
              <a:gd name="connsiteY37" fmla="*/ 7601679 h 9542357"/>
              <a:gd name="connsiteX38" fmla="*/ 3059161 w 7888251"/>
              <a:gd name="connsiteY38" fmla="*/ 3336315 h 9542357"/>
              <a:gd name="connsiteX39" fmla="*/ 2878043 w 7888251"/>
              <a:gd name="connsiteY39" fmla="*/ 2650884 h 9542357"/>
              <a:gd name="connsiteX40" fmla="*/ 2507575 w 7888251"/>
              <a:gd name="connsiteY40" fmla="*/ 2365976 h 954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8251" h="9542357">
                <a:moveTo>
                  <a:pt x="6088772" y="9538228"/>
                </a:moveTo>
                <a:cubicBezTo>
                  <a:pt x="5792397" y="9538228"/>
                  <a:pt x="5496022" y="9463904"/>
                  <a:pt x="5228461" y="9315256"/>
                </a:cubicBezTo>
                <a:cubicBezTo>
                  <a:pt x="4808597" y="9084027"/>
                  <a:pt x="4499873" y="8700020"/>
                  <a:pt x="4368151" y="8237560"/>
                </a:cubicBezTo>
                <a:lnTo>
                  <a:pt x="4368151" y="8229303"/>
                </a:lnTo>
                <a:cubicBezTo>
                  <a:pt x="4368151" y="8229303"/>
                  <a:pt x="3516073" y="5041635"/>
                  <a:pt x="3516073" y="5041635"/>
                </a:cubicBezTo>
                <a:lnTo>
                  <a:pt x="2766903" y="7845296"/>
                </a:lnTo>
                <a:cubicBezTo>
                  <a:pt x="2659878" y="8208657"/>
                  <a:pt x="2421132" y="8505953"/>
                  <a:pt x="2087710" y="8687632"/>
                </a:cubicBezTo>
                <a:cubicBezTo>
                  <a:pt x="1758405" y="8869313"/>
                  <a:pt x="1375587" y="8910604"/>
                  <a:pt x="1013351" y="8803248"/>
                </a:cubicBezTo>
                <a:cubicBezTo>
                  <a:pt x="651115" y="8695891"/>
                  <a:pt x="354740" y="8456403"/>
                  <a:pt x="173622" y="8121946"/>
                </a:cubicBezTo>
                <a:cubicBezTo>
                  <a:pt x="-7496" y="7791617"/>
                  <a:pt x="-48659" y="7411740"/>
                  <a:pt x="58365" y="7048379"/>
                </a:cubicBezTo>
                <a:lnTo>
                  <a:pt x="1289144" y="2419654"/>
                </a:lnTo>
                <a:cubicBezTo>
                  <a:pt x="1437332" y="1858097"/>
                  <a:pt x="1927174" y="1482348"/>
                  <a:pt x="2507575" y="1482348"/>
                </a:cubicBezTo>
                <a:cubicBezTo>
                  <a:pt x="2878043" y="1482348"/>
                  <a:pt x="3211465" y="1635125"/>
                  <a:pt x="3446095" y="1895258"/>
                </a:cubicBezTo>
                <a:lnTo>
                  <a:pt x="3701307" y="937306"/>
                </a:lnTo>
                <a:cubicBezTo>
                  <a:pt x="3849494" y="375748"/>
                  <a:pt x="4339337" y="0"/>
                  <a:pt x="4919737" y="0"/>
                </a:cubicBezTo>
                <a:cubicBezTo>
                  <a:pt x="5500138" y="0"/>
                  <a:pt x="5989980" y="375748"/>
                  <a:pt x="6138168" y="937306"/>
                </a:cubicBezTo>
                <a:lnTo>
                  <a:pt x="7817626" y="7238318"/>
                </a:lnTo>
                <a:cubicBezTo>
                  <a:pt x="7949348" y="7700777"/>
                  <a:pt x="7895836" y="8183882"/>
                  <a:pt x="7665321" y="8605051"/>
                </a:cubicBezTo>
                <a:cubicBezTo>
                  <a:pt x="7434808" y="9026220"/>
                  <a:pt x="7051990" y="9335902"/>
                  <a:pt x="6590963" y="9468033"/>
                </a:cubicBezTo>
                <a:cubicBezTo>
                  <a:pt x="6426310" y="9517582"/>
                  <a:pt x="6253425" y="9542357"/>
                  <a:pt x="6084656" y="9542357"/>
                </a:cubicBezTo>
                <a:close/>
                <a:moveTo>
                  <a:pt x="5211996" y="7993944"/>
                </a:moveTo>
                <a:cubicBezTo>
                  <a:pt x="5281973" y="8229303"/>
                  <a:pt x="5438394" y="8423370"/>
                  <a:pt x="5648326" y="8538985"/>
                </a:cubicBezTo>
                <a:cubicBezTo>
                  <a:pt x="5862374" y="8658729"/>
                  <a:pt x="6109354" y="8683504"/>
                  <a:pt x="6348100" y="8617438"/>
                </a:cubicBezTo>
                <a:cubicBezTo>
                  <a:pt x="6582730" y="8547243"/>
                  <a:pt x="6776197" y="8390337"/>
                  <a:pt x="6895570" y="8175624"/>
                </a:cubicBezTo>
                <a:cubicBezTo>
                  <a:pt x="7014943" y="7960911"/>
                  <a:pt x="7039642" y="7713165"/>
                  <a:pt x="6973781" y="7473677"/>
                </a:cubicBezTo>
                <a:lnTo>
                  <a:pt x="6973781" y="7465419"/>
                </a:lnTo>
                <a:cubicBezTo>
                  <a:pt x="6973781" y="7465419"/>
                  <a:pt x="5286090" y="1164407"/>
                  <a:pt x="5286090" y="1164407"/>
                </a:cubicBezTo>
                <a:cubicBezTo>
                  <a:pt x="5216112" y="900145"/>
                  <a:pt x="4985598" y="879499"/>
                  <a:pt x="4915621" y="879499"/>
                </a:cubicBezTo>
                <a:cubicBezTo>
                  <a:pt x="4845644" y="879499"/>
                  <a:pt x="4619246" y="900145"/>
                  <a:pt x="4545153" y="1164407"/>
                </a:cubicBezTo>
                <a:lnTo>
                  <a:pt x="3964752" y="3336315"/>
                </a:lnTo>
                <a:lnTo>
                  <a:pt x="5207880" y="7998072"/>
                </a:lnTo>
                <a:close/>
                <a:moveTo>
                  <a:pt x="2507575" y="2365976"/>
                </a:moveTo>
                <a:cubicBezTo>
                  <a:pt x="2437597" y="2365976"/>
                  <a:pt x="2211200" y="2386622"/>
                  <a:pt x="2141222" y="2650884"/>
                </a:cubicBezTo>
                <a:lnTo>
                  <a:pt x="902210" y="7296125"/>
                </a:lnTo>
                <a:cubicBezTo>
                  <a:pt x="861047" y="7432386"/>
                  <a:pt x="877513" y="7576905"/>
                  <a:pt x="943374" y="7700777"/>
                </a:cubicBezTo>
                <a:cubicBezTo>
                  <a:pt x="1009235" y="7824650"/>
                  <a:pt x="1124492" y="7915491"/>
                  <a:pt x="1260330" y="7956782"/>
                </a:cubicBezTo>
                <a:cubicBezTo>
                  <a:pt x="1396169" y="7998072"/>
                  <a:pt x="1540240" y="7981556"/>
                  <a:pt x="1663729" y="7915491"/>
                </a:cubicBezTo>
                <a:cubicBezTo>
                  <a:pt x="1787219" y="7849425"/>
                  <a:pt x="1877778" y="7737939"/>
                  <a:pt x="1918941" y="7601679"/>
                </a:cubicBezTo>
                <a:lnTo>
                  <a:pt x="3059161" y="3336315"/>
                </a:lnTo>
                <a:lnTo>
                  <a:pt x="2878043" y="2650884"/>
                </a:lnTo>
                <a:cubicBezTo>
                  <a:pt x="2808066" y="2386622"/>
                  <a:pt x="2577552" y="2365976"/>
                  <a:pt x="2507575" y="2365976"/>
                </a:cubicBezTo>
                <a:close/>
              </a:path>
            </a:pathLst>
          </a:custGeom>
          <a:solidFill>
            <a:schemeClr val="tx1"/>
          </a:solidFill>
          <a:ln w="0" cap="flat">
            <a:noFill/>
            <a:prstDash val="solid"/>
            <a:miter/>
          </a:ln>
        </p:spPr>
        <p:txBody>
          <a:bodyPr rtlCol="0" anchor="ctr"/>
          <a:lstStyle/>
          <a:p>
            <a:endParaRPr lang="en-GB" dirty="0"/>
          </a:p>
        </p:txBody>
      </p:sp>
      <p:pic>
        <p:nvPicPr>
          <p:cNvPr id="15" name="Graphic 14">
            <a:extLst>
              <a:ext uri="{FF2B5EF4-FFF2-40B4-BE49-F238E27FC236}">
                <a16:creationId xmlns:a16="http://schemas.microsoft.com/office/drawing/2014/main" id="{0CE92656-77C0-39F0-5F42-CA56F7B92B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4638" y="307499"/>
            <a:ext cx="1031388" cy="670401"/>
          </a:xfrm>
          <a:prstGeom prst="rect">
            <a:avLst/>
          </a:prstGeom>
        </p:spPr>
      </p:pic>
      <p:sp>
        <p:nvSpPr>
          <p:cNvPr id="5" name="Title 3">
            <a:extLst>
              <a:ext uri="{FF2B5EF4-FFF2-40B4-BE49-F238E27FC236}">
                <a16:creationId xmlns:a16="http://schemas.microsoft.com/office/drawing/2014/main" id="{9F2C16CD-8702-0903-B4D7-513113003D74}"/>
              </a:ext>
            </a:extLst>
          </p:cNvPr>
          <p:cNvSpPr>
            <a:spLocks noGrp="1"/>
          </p:cNvSpPr>
          <p:nvPr>
            <p:ph type="title"/>
          </p:nvPr>
        </p:nvSpPr>
        <p:spPr>
          <a:xfrm>
            <a:off x="3174521" y="592190"/>
            <a:ext cx="5661504" cy="2922535"/>
          </a:xfrm>
        </p:spPr>
        <p:txBody>
          <a:bodyPr/>
          <a:lstStyle/>
          <a:p>
            <a:r>
              <a:rPr lang="en-ZA" sz="3700" dirty="0"/>
              <a:t>Leveraging Build-In Moodle Learning Analytics to Improve Student Success: </a:t>
            </a:r>
            <a:br>
              <a:rPr lang="en-ZA" sz="3700" dirty="0"/>
            </a:br>
            <a:r>
              <a:rPr lang="en-ZA" sz="2400" b="0" dirty="0"/>
              <a:t>Agentic AI Student Tracking &amp; Early Alerts</a:t>
            </a:r>
            <a:endParaRPr lang="en-GB" sz="2400" b="0" dirty="0"/>
          </a:p>
        </p:txBody>
      </p:sp>
      <p:sp>
        <p:nvSpPr>
          <p:cNvPr id="6" name="Text Placeholder 4">
            <a:extLst>
              <a:ext uri="{FF2B5EF4-FFF2-40B4-BE49-F238E27FC236}">
                <a16:creationId xmlns:a16="http://schemas.microsoft.com/office/drawing/2014/main" id="{D4587BBB-5E93-A3D9-A0C4-2C4FA419A74E}"/>
              </a:ext>
            </a:extLst>
          </p:cNvPr>
          <p:cNvSpPr>
            <a:spLocks noGrp="1"/>
          </p:cNvSpPr>
          <p:nvPr>
            <p:ph type="body" sz="quarter" idx="11"/>
          </p:nvPr>
        </p:nvSpPr>
        <p:spPr>
          <a:xfrm>
            <a:off x="3174521" y="3799416"/>
            <a:ext cx="2873107" cy="371632"/>
          </a:xfrm>
        </p:spPr>
        <p:txBody>
          <a:bodyPr/>
          <a:lstStyle/>
          <a:p>
            <a:pPr>
              <a:lnSpc>
                <a:spcPts val="1660"/>
              </a:lnSpc>
            </a:pPr>
            <a:r>
              <a:rPr lang="en-GB" sz="1400" dirty="0"/>
              <a:t>Presenter: </a:t>
            </a:r>
            <a:r>
              <a:rPr lang="en-GB" sz="1400" dirty="0" err="1"/>
              <a:t>Lebato</a:t>
            </a:r>
            <a:r>
              <a:rPr lang="en-GB" sz="1400" dirty="0"/>
              <a:t> </a:t>
            </a:r>
            <a:r>
              <a:rPr lang="en-GB" sz="1400" dirty="0" err="1"/>
              <a:t>Tswaledi</a:t>
            </a:r>
            <a:endParaRPr lang="en-GB" sz="1400" dirty="0"/>
          </a:p>
        </p:txBody>
      </p:sp>
    </p:spTree>
    <p:extLst>
      <p:ext uri="{BB962C8B-B14F-4D97-AF65-F5344CB8AC3E}">
        <p14:creationId xmlns:p14="http://schemas.microsoft.com/office/powerpoint/2010/main" val="340354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2A5B7EDF-F087-18AD-CF40-240D53BB9041}"/>
              </a:ext>
            </a:extLst>
          </p:cNvPr>
          <p:cNvGraphicFramePr>
            <a:graphicFrameLocks noGrp="1"/>
          </p:cNvGraphicFramePr>
          <p:nvPr>
            <p:ph sz="quarter" idx="10"/>
            <p:extLst>
              <p:ext uri="{D42A27DB-BD31-4B8C-83A1-F6EECF244321}">
                <p14:modId xmlns:p14="http://schemas.microsoft.com/office/powerpoint/2010/main" val="1725771950"/>
              </p:ext>
            </p:extLst>
          </p:nvPr>
        </p:nvGraphicFramePr>
        <p:xfrm>
          <a:off x="305594" y="1116887"/>
          <a:ext cx="8429615" cy="326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8">
            <a:extLst>
              <a:ext uri="{FF2B5EF4-FFF2-40B4-BE49-F238E27FC236}">
                <a16:creationId xmlns:a16="http://schemas.microsoft.com/office/drawing/2014/main" id="{45B1CC92-6BFA-BC08-1852-E5896C7201CD}"/>
              </a:ext>
            </a:extLst>
          </p:cNvPr>
          <p:cNvSpPr txBox="1">
            <a:spLocks/>
          </p:cNvSpPr>
          <p:nvPr/>
        </p:nvSpPr>
        <p:spPr>
          <a:xfrm>
            <a:off x="2107791" y="401631"/>
            <a:ext cx="5268722"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Features: Leverage Built-in Models to improve Insights</a:t>
            </a:r>
            <a:endParaRPr lang="en-ZA" b="0" dirty="0"/>
          </a:p>
        </p:txBody>
      </p:sp>
      <p:sp>
        <p:nvSpPr>
          <p:cNvPr id="5" name="Rectangle 4">
            <a:extLst>
              <a:ext uri="{FF2B5EF4-FFF2-40B4-BE49-F238E27FC236}">
                <a16:creationId xmlns:a16="http://schemas.microsoft.com/office/drawing/2014/main" id="{AF1ADA04-7807-D30A-4D78-07FD2770B02F}"/>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0807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FBECEFD-FF4F-ADFF-405B-B0C511FAF807}"/>
              </a:ext>
            </a:extLst>
          </p:cNvPr>
          <p:cNvCxnSpPr>
            <a:cxnSpLocks/>
          </p:cNvCxnSpPr>
          <p:nvPr/>
        </p:nvCxnSpPr>
        <p:spPr>
          <a:xfrm>
            <a:off x="339589" y="1978269"/>
            <a:ext cx="8175716" cy="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AC7D133-C35E-8873-ADE0-7E5708C7F482}"/>
              </a:ext>
            </a:extLst>
          </p:cNvPr>
          <p:cNvSpPr/>
          <p:nvPr/>
        </p:nvSpPr>
        <p:spPr>
          <a:xfrm>
            <a:off x="202131" y="4427621"/>
            <a:ext cx="3118585" cy="519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E3FE0D1-CCC1-97CD-12AF-BD1B0D35CB44}"/>
              </a:ext>
            </a:extLst>
          </p:cNvPr>
          <p:cNvSpPr/>
          <p:nvPr/>
        </p:nvSpPr>
        <p:spPr>
          <a:xfrm>
            <a:off x="7700211" y="4687503"/>
            <a:ext cx="1357161" cy="3279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diagram of a student dashboard&#10;&#10;AI-generated content may be incorrect.">
            <a:extLst>
              <a:ext uri="{FF2B5EF4-FFF2-40B4-BE49-F238E27FC236}">
                <a16:creationId xmlns:a16="http://schemas.microsoft.com/office/drawing/2014/main" id="{13C38A8B-72EE-C184-5CD1-85D5DC3C5D6D}"/>
              </a:ext>
            </a:extLst>
          </p:cNvPr>
          <p:cNvPicPr>
            <a:picLocks noChangeAspect="1"/>
          </p:cNvPicPr>
          <p:nvPr/>
        </p:nvPicPr>
        <p:blipFill>
          <a:blip r:embed="rId2"/>
          <a:stretch>
            <a:fillRect/>
          </a:stretch>
        </p:blipFill>
        <p:spPr>
          <a:xfrm>
            <a:off x="1612682" y="964202"/>
            <a:ext cx="5763831" cy="4091469"/>
          </a:xfrm>
          <a:prstGeom prst="rect">
            <a:avLst/>
          </a:prstGeom>
        </p:spPr>
      </p:pic>
      <p:sp>
        <p:nvSpPr>
          <p:cNvPr id="16" name="Rectangle 15">
            <a:extLst>
              <a:ext uri="{FF2B5EF4-FFF2-40B4-BE49-F238E27FC236}">
                <a16:creationId xmlns:a16="http://schemas.microsoft.com/office/drawing/2014/main" id="{A2F52A17-EC5D-E821-F33C-0F21B2DE7A46}"/>
              </a:ext>
            </a:extLst>
          </p:cNvPr>
          <p:cNvSpPr/>
          <p:nvPr/>
        </p:nvSpPr>
        <p:spPr>
          <a:xfrm>
            <a:off x="7088188" y="1709451"/>
            <a:ext cx="1427117" cy="17336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Built-in Models</a:t>
            </a:r>
          </a:p>
        </p:txBody>
      </p:sp>
      <p:sp>
        <p:nvSpPr>
          <p:cNvPr id="20" name="Rectangle 19">
            <a:extLst>
              <a:ext uri="{FF2B5EF4-FFF2-40B4-BE49-F238E27FC236}">
                <a16:creationId xmlns:a16="http://schemas.microsoft.com/office/drawing/2014/main" id="{BAA67E42-6E9D-CA5D-D091-6055805FA4F6}"/>
              </a:ext>
            </a:extLst>
          </p:cNvPr>
          <p:cNvSpPr/>
          <p:nvPr/>
        </p:nvSpPr>
        <p:spPr>
          <a:xfrm>
            <a:off x="7088188" y="2076915"/>
            <a:ext cx="1427117" cy="17336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Enhanced Early Alerts</a:t>
            </a:r>
          </a:p>
        </p:txBody>
      </p:sp>
      <p:sp>
        <p:nvSpPr>
          <p:cNvPr id="21" name="Left Arrow 20">
            <a:extLst>
              <a:ext uri="{FF2B5EF4-FFF2-40B4-BE49-F238E27FC236}">
                <a16:creationId xmlns:a16="http://schemas.microsoft.com/office/drawing/2014/main" id="{1290ACF0-4ABC-6BA3-D304-AE3F9A21B34D}"/>
              </a:ext>
            </a:extLst>
          </p:cNvPr>
          <p:cNvSpPr/>
          <p:nvPr/>
        </p:nvSpPr>
        <p:spPr>
          <a:xfrm>
            <a:off x="6782594" y="1682768"/>
            <a:ext cx="259045" cy="226189"/>
          </a:xfrm>
          <a:prstGeom prst="lef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eft Arrow 21">
            <a:extLst>
              <a:ext uri="{FF2B5EF4-FFF2-40B4-BE49-F238E27FC236}">
                <a16:creationId xmlns:a16="http://schemas.microsoft.com/office/drawing/2014/main" id="{228E4B91-172D-6363-9B41-84355DE00B3C}"/>
              </a:ext>
            </a:extLst>
          </p:cNvPr>
          <p:cNvSpPr/>
          <p:nvPr/>
        </p:nvSpPr>
        <p:spPr>
          <a:xfrm>
            <a:off x="6782594" y="2071671"/>
            <a:ext cx="259045" cy="226189"/>
          </a:xfrm>
          <a:prstGeom prst="lef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12B2A10-57B9-1C35-9A52-1F08FCFEF9EB}"/>
              </a:ext>
            </a:extLst>
          </p:cNvPr>
          <p:cNvSpPr txBox="1"/>
          <p:nvPr/>
        </p:nvSpPr>
        <p:spPr>
          <a:xfrm>
            <a:off x="3080961" y="3265443"/>
            <a:ext cx="536869" cy="369332"/>
          </a:xfrm>
          <a:prstGeom prst="rect">
            <a:avLst/>
          </a:prstGeom>
          <a:noFill/>
        </p:spPr>
        <p:txBody>
          <a:bodyPr wrap="square" rtlCol="0">
            <a:spAutoFit/>
          </a:bodyPr>
          <a:lstStyle/>
          <a:p>
            <a:r>
              <a:rPr lang="en-US" sz="900" dirty="0"/>
              <a:t>Open AI</a:t>
            </a:r>
          </a:p>
        </p:txBody>
      </p:sp>
      <p:sp>
        <p:nvSpPr>
          <p:cNvPr id="3" name="TextBox 2">
            <a:extLst>
              <a:ext uri="{FF2B5EF4-FFF2-40B4-BE49-F238E27FC236}">
                <a16:creationId xmlns:a16="http://schemas.microsoft.com/office/drawing/2014/main" id="{68C05010-1DB7-A9F7-14CA-FCA8CB2F82B6}"/>
              </a:ext>
            </a:extLst>
          </p:cNvPr>
          <p:cNvSpPr txBox="1"/>
          <p:nvPr/>
        </p:nvSpPr>
        <p:spPr>
          <a:xfrm>
            <a:off x="4078872" y="3245470"/>
            <a:ext cx="493127" cy="369332"/>
          </a:xfrm>
          <a:prstGeom prst="rect">
            <a:avLst/>
          </a:prstGeom>
          <a:noFill/>
        </p:spPr>
        <p:txBody>
          <a:bodyPr wrap="square" rtlCol="0">
            <a:spAutoFit/>
          </a:bodyPr>
          <a:lstStyle/>
          <a:p>
            <a:r>
              <a:rPr lang="en-US" sz="900" dirty="0"/>
              <a:t>Azure AI</a:t>
            </a:r>
          </a:p>
        </p:txBody>
      </p:sp>
      <p:sp>
        <p:nvSpPr>
          <p:cNvPr id="4" name="TextBox 3">
            <a:extLst>
              <a:ext uri="{FF2B5EF4-FFF2-40B4-BE49-F238E27FC236}">
                <a16:creationId xmlns:a16="http://schemas.microsoft.com/office/drawing/2014/main" id="{B43ED9FC-F64B-72D8-449A-51402C90130D}"/>
              </a:ext>
            </a:extLst>
          </p:cNvPr>
          <p:cNvSpPr txBox="1"/>
          <p:nvPr/>
        </p:nvSpPr>
        <p:spPr>
          <a:xfrm>
            <a:off x="5033040" y="3314720"/>
            <a:ext cx="599257" cy="230832"/>
          </a:xfrm>
          <a:prstGeom prst="rect">
            <a:avLst/>
          </a:prstGeom>
          <a:noFill/>
        </p:spPr>
        <p:txBody>
          <a:bodyPr wrap="square" rtlCol="0">
            <a:spAutoFit/>
          </a:bodyPr>
          <a:lstStyle/>
          <a:p>
            <a:r>
              <a:rPr lang="en-US" sz="900" dirty="0" err="1"/>
              <a:t>Ollama</a:t>
            </a:r>
            <a:endParaRPr lang="en-US" sz="900" dirty="0"/>
          </a:p>
        </p:txBody>
      </p:sp>
      <p:sp>
        <p:nvSpPr>
          <p:cNvPr id="6" name="TextBox 5">
            <a:extLst>
              <a:ext uri="{FF2B5EF4-FFF2-40B4-BE49-F238E27FC236}">
                <a16:creationId xmlns:a16="http://schemas.microsoft.com/office/drawing/2014/main" id="{55110DEA-CF01-720E-3B37-CF5EDEBF1E07}"/>
              </a:ext>
            </a:extLst>
          </p:cNvPr>
          <p:cNvSpPr txBox="1"/>
          <p:nvPr/>
        </p:nvSpPr>
        <p:spPr>
          <a:xfrm>
            <a:off x="6281423" y="3330517"/>
            <a:ext cx="709495" cy="230832"/>
          </a:xfrm>
          <a:prstGeom prst="rect">
            <a:avLst/>
          </a:prstGeom>
          <a:noFill/>
        </p:spPr>
        <p:txBody>
          <a:bodyPr wrap="square" rtlCol="0">
            <a:spAutoFit/>
          </a:bodyPr>
          <a:lstStyle/>
          <a:p>
            <a:r>
              <a:rPr lang="en-US" sz="900" dirty="0"/>
              <a:t>DeepSeek</a:t>
            </a:r>
          </a:p>
        </p:txBody>
      </p:sp>
      <p:sp>
        <p:nvSpPr>
          <p:cNvPr id="7" name="Title 8">
            <a:extLst>
              <a:ext uri="{FF2B5EF4-FFF2-40B4-BE49-F238E27FC236}">
                <a16:creationId xmlns:a16="http://schemas.microsoft.com/office/drawing/2014/main" id="{785D0F42-AAFD-9E44-0C12-255D03DACB79}"/>
              </a:ext>
            </a:extLst>
          </p:cNvPr>
          <p:cNvSpPr txBox="1">
            <a:spLocks/>
          </p:cNvSpPr>
          <p:nvPr/>
        </p:nvSpPr>
        <p:spPr>
          <a:xfrm>
            <a:off x="2107791" y="401631"/>
            <a:ext cx="5268722"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Integrated Framework</a:t>
            </a:r>
            <a:endParaRPr lang="en-ZA" b="0" dirty="0"/>
          </a:p>
        </p:txBody>
      </p:sp>
      <p:sp>
        <p:nvSpPr>
          <p:cNvPr id="8" name="Rectangle 7">
            <a:extLst>
              <a:ext uri="{FF2B5EF4-FFF2-40B4-BE49-F238E27FC236}">
                <a16:creationId xmlns:a16="http://schemas.microsoft.com/office/drawing/2014/main" id="{0B928BC8-BEDF-3146-1378-CDA72996D948}"/>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2917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10;&#10;AI-generated content may be incorrect.">
            <a:extLst>
              <a:ext uri="{FF2B5EF4-FFF2-40B4-BE49-F238E27FC236}">
                <a16:creationId xmlns:a16="http://schemas.microsoft.com/office/drawing/2014/main" id="{F14F5D98-89C1-CC59-4126-A9AE248417DE}"/>
              </a:ext>
            </a:extLst>
          </p:cNvPr>
          <p:cNvPicPr>
            <a:picLocks noChangeAspect="1"/>
          </p:cNvPicPr>
          <p:nvPr/>
        </p:nvPicPr>
        <p:blipFill>
          <a:blip r:embed="rId2"/>
          <a:stretch>
            <a:fillRect/>
          </a:stretch>
        </p:blipFill>
        <p:spPr>
          <a:xfrm>
            <a:off x="196947" y="834503"/>
            <a:ext cx="7763711" cy="4247256"/>
          </a:xfrm>
          <a:prstGeom prst="rect">
            <a:avLst/>
          </a:prstGeom>
        </p:spPr>
      </p:pic>
      <p:sp>
        <p:nvSpPr>
          <p:cNvPr id="2" name="TextBox 1">
            <a:extLst>
              <a:ext uri="{FF2B5EF4-FFF2-40B4-BE49-F238E27FC236}">
                <a16:creationId xmlns:a16="http://schemas.microsoft.com/office/drawing/2014/main" id="{5ADC3EAF-28FC-9801-307B-8DB404B0B219}"/>
              </a:ext>
            </a:extLst>
          </p:cNvPr>
          <p:cNvSpPr txBox="1"/>
          <p:nvPr/>
        </p:nvSpPr>
        <p:spPr>
          <a:xfrm>
            <a:off x="7661560" y="1153381"/>
            <a:ext cx="1381207" cy="369332"/>
          </a:xfrm>
          <a:prstGeom prst="leftArrowCallout">
            <a:avLst/>
          </a:prstGeom>
          <a:solidFill>
            <a:schemeClr val="accent3"/>
          </a:solidFill>
        </p:spPr>
        <p:txBody>
          <a:bodyPr wrap="square" rtlCol="0">
            <a:spAutoFit/>
          </a:bodyPr>
          <a:lstStyle>
            <a:defPPr>
              <a:defRPr lang="en-US"/>
            </a:defPPr>
            <a:lvl1pPr>
              <a:defRPr sz="900"/>
            </a:lvl1pPr>
          </a:lstStyle>
          <a:p>
            <a:r>
              <a:rPr lang="en-US" dirty="0">
                <a:solidFill>
                  <a:schemeClr val="bg1"/>
                </a:solidFill>
              </a:rPr>
              <a:t>High-level statistics</a:t>
            </a:r>
          </a:p>
        </p:txBody>
      </p:sp>
      <p:sp>
        <p:nvSpPr>
          <p:cNvPr id="3" name="TextBox 2">
            <a:extLst>
              <a:ext uri="{FF2B5EF4-FFF2-40B4-BE49-F238E27FC236}">
                <a16:creationId xmlns:a16="http://schemas.microsoft.com/office/drawing/2014/main" id="{8F69B167-1865-E2A3-D6EB-37A29B93331E}"/>
              </a:ext>
            </a:extLst>
          </p:cNvPr>
          <p:cNvSpPr txBox="1"/>
          <p:nvPr/>
        </p:nvSpPr>
        <p:spPr>
          <a:xfrm>
            <a:off x="7661560" y="1553169"/>
            <a:ext cx="1381206" cy="369332"/>
          </a:xfrm>
          <a:prstGeom prst="leftArrowCallout">
            <a:avLst/>
          </a:prstGeom>
          <a:solidFill>
            <a:schemeClr val="accent3"/>
          </a:solidFill>
        </p:spPr>
        <p:txBody>
          <a:bodyPr wrap="square" rtlCol="0">
            <a:spAutoFit/>
          </a:bodyPr>
          <a:lstStyle/>
          <a:p>
            <a:r>
              <a:rPr lang="en-US" sz="900" dirty="0">
                <a:solidFill>
                  <a:schemeClr val="bg1"/>
                </a:solidFill>
              </a:rPr>
              <a:t>High-level statistics</a:t>
            </a:r>
          </a:p>
        </p:txBody>
      </p:sp>
      <p:sp>
        <p:nvSpPr>
          <p:cNvPr id="14" name="TextBox 13">
            <a:extLst>
              <a:ext uri="{FF2B5EF4-FFF2-40B4-BE49-F238E27FC236}">
                <a16:creationId xmlns:a16="http://schemas.microsoft.com/office/drawing/2014/main" id="{C9E7DD2A-1F51-6478-3FFF-A3A818612E77}"/>
              </a:ext>
            </a:extLst>
          </p:cNvPr>
          <p:cNvSpPr txBox="1"/>
          <p:nvPr/>
        </p:nvSpPr>
        <p:spPr>
          <a:xfrm>
            <a:off x="7661560" y="1951475"/>
            <a:ext cx="1381206" cy="369332"/>
          </a:xfrm>
          <a:prstGeom prst="leftArrowCallout">
            <a:avLst/>
          </a:prstGeom>
          <a:solidFill>
            <a:schemeClr val="accent3"/>
          </a:solidFill>
        </p:spPr>
        <p:txBody>
          <a:bodyPr wrap="square" rtlCol="0">
            <a:spAutoFit/>
          </a:bodyPr>
          <a:lstStyle/>
          <a:p>
            <a:r>
              <a:rPr lang="en-US" sz="900" dirty="0">
                <a:solidFill>
                  <a:schemeClr val="bg1"/>
                </a:solidFill>
              </a:rPr>
              <a:t>Interactive filters</a:t>
            </a:r>
          </a:p>
        </p:txBody>
      </p:sp>
      <p:sp>
        <p:nvSpPr>
          <p:cNvPr id="15" name="TextBox 14">
            <a:extLst>
              <a:ext uri="{FF2B5EF4-FFF2-40B4-BE49-F238E27FC236}">
                <a16:creationId xmlns:a16="http://schemas.microsoft.com/office/drawing/2014/main" id="{99B8C744-94DE-7726-4A88-CA62413A4386}"/>
              </a:ext>
            </a:extLst>
          </p:cNvPr>
          <p:cNvSpPr txBox="1"/>
          <p:nvPr/>
        </p:nvSpPr>
        <p:spPr>
          <a:xfrm>
            <a:off x="7661560" y="2741976"/>
            <a:ext cx="1381206" cy="369332"/>
          </a:xfrm>
          <a:prstGeom prst="leftArrowCallout">
            <a:avLst/>
          </a:prstGeom>
          <a:solidFill>
            <a:schemeClr val="accent3"/>
          </a:solidFill>
        </p:spPr>
        <p:txBody>
          <a:bodyPr wrap="square" rtlCol="0">
            <a:spAutoFit/>
          </a:bodyPr>
          <a:lstStyle/>
          <a:p>
            <a:r>
              <a:rPr lang="en-US" sz="900" dirty="0">
                <a:solidFill>
                  <a:schemeClr val="bg1"/>
                </a:solidFill>
              </a:rPr>
              <a:t>Bulk selection &amp; Actions</a:t>
            </a:r>
          </a:p>
        </p:txBody>
      </p:sp>
      <p:sp>
        <p:nvSpPr>
          <p:cNvPr id="16" name="TextBox 15">
            <a:extLst>
              <a:ext uri="{FF2B5EF4-FFF2-40B4-BE49-F238E27FC236}">
                <a16:creationId xmlns:a16="http://schemas.microsoft.com/office/drawing/2014/main" id="{6F51D831-EF6E-39C8-574B-A9B4DE44D37C}"/>
              </a:ext>
            </a:extLst>
          </p:cNvPr>
          <p:cNvSpPr txBox="1"/>
          <p:nvPr/>
        </p:nvSpPr>
        <p:spPr>
          <a:xfrm>
            <a:off x="7661560" y="3355404"/>
            <a:ext cx="1381206" cy="230832"/>
          </a:xfrm>
          <a:prstGeom prst="leftArrowCallout">
            <a:avLst/>
          </a:prstGeom>
          <a:solidFill>
            <a:schemeClr val="accent3"/>
          </a:solidFill>
        </p:spPr>
        <p:txBody>
          <a:bodyPr wrap="square" rtlCol="0">
            <a:spAutoFit/>
          </a:bodyPr>
          <a:lstStyle/>
          <a:p>
            <a:r>
              <a:rPr lang="en-US" sz="900" dirty="0">
                <a:solidFill>
                  <a:schemeClr val="bg1"/>
                </a:solidFill>
              </a:rPr>
              <a:t>Risk Indicators</a:t>
            </a:r>
          </a:p>
        </p:txBody>
      </p:sp>
      <p:sp>
        <p:nvSpPr>
          <p:cNvPr id="17" name="TextBox 16">
            <a:extLst>
              <a:ext uri="{FF2B5EF4-FFF2-40B4-BE49-F238E27FC236}">
                <a16:creationId xmlns:a16="http://schemas.microsoft.com/office/drawing/2014/main" id="{701C9F86-84D8-E9E7-6A95-E7E5EAF7F981}"/>
              </a:ext>
            </a:extLst>
          </p:cNvPr>
          <p:cNvSpPr txBox="1"/>
          <p:nvPr/>
        </p:nvSpPr>
        <p:spPr>
          <a:xfrm>
            <a:off x="7661560" y="4192071"/>
            <a:ext cx="1381206" cy="369332"/>
          </a:xfrm>
          <a:prstGeom prst="leftArrowCallout">
            <a:avLst/>
          </a:prstGeom>
          <a:solidFill>
            <a:schemeClr val="accent3"/>
          </a:solidFill>
        </p:spPr>
        <p:txBody>
          <a:bodyPr wrap="square" rtlCol="0">
            <a:spAutoFit/>
          </a:bodyPr>
          <a:lstStyle/>
          <a:p>
            <a:r>
              <a:rPr lang="en-US" sz="900" dirty="0">
                <a:solidFill>
                  <a:schemeClr val="bg1"/>
                </a:solidFill>
              </a:rPr>
              <a:t>Real-time Interventions</a:t>
            </a:r>
          </a:p>
        </p:txBody>
      </p:sp>
      <p:sp>
        <p:nvSpPr>
          <p:cNvPr id="4" name="Title 8">
            <a:extLst>
              <a:ext uri="{FF2B5EF4-FFF2-40B4-BE49-F238E27FC236}">
                <a16:creationId xmlns:a16="http://schemas.microsoft.com/office/drawing/2014/main" id="{C12C878D-1E50-5E1A-A75C-4EF229D9645A}"/>
              </a:ext>
            </a:extLst>
          </p:cNvPr>
          <p:cNvSpPr txBox="1">
            <a:spLocks/>
          </p:cNvSpPr>
          <p:nvPr/>
        </p:nvSpPr>
        <p:spPr>
          <a:xfrm>
            <a:off x="1937639" y="401631"/>
            <a:ext cx="5268722"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Lecturer’s Dashboard</a:t>
            </a:r>
            <a:endParaRPr lang="en-ZA" b="0" dirty="0"/>
          </a:p>
        </p:txBody>
      </p:sp>
      <p:sp>
        <p:nvSpPr>
          <p:cNvPr id="5" name="Rectangle 4">
            <a:extLst>
              <a:ext uri="{FF2B5EF4-FFF2-40B4-BE49-F238E27FC236}">
                <a16:creationId xmlns:a16="http://schemas.microsoft.com/office/drawing/2014/main" id="{5DECD24B-E715-EC19-7CCE-367D037D9CA8}"/>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129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D7519C07-4689-B94E-FB0B-6BB2D7F02F84}"/>
              </a:ext>
            </a:extLst>
          </p:cNvPr>
          <p:cNvPicPr>
            <a:picLocks noChangeAspect="1"/>
          </p:cNvPicPr>
          <p:nvPr/>
        </p:nvPicPr>
        <p:blipFill>
          <a:blip r:embed="rId2"/>
          <a:stretch>
            <a:fillRect/>
          </a:stretch>
        </p:blipFill>
        <p:spPr>
          <a:xfrm>
            <a:off x="254314" y="1183683"/>
            <a:ext cx="8757012" cy="3176562"/>
          </a:xfrm>
          <a:prstGeom prst="rect">
            <a:avLst/>
          </a:prstGeom>
        </p:spPr>
      </p:pic>
      <p:sp>
        <p:nvSpPr>
          <p:cNvPr id="2" name="Title 8">
            <a:extLst>
              <a:ext uri="{FF2B5EF4-FFF2-40B4-BE49-F238E27FC236}">
                <a16:creationId xmlns:a16="http://schemas.microsoft.com/office/drawing/2014/main" id="{BEE05C44-3DB2-4932-BF51-BA01A7936C93}"/>
              </a:ext>
            </a:extLst>
          </p:cNvPr>
          <p:cNvSpPr txBox="1">
            <a:spLocks/>
          </p:cNvSpPr>
          <p:nvPr/>
        </p:nvSpPr>
        <p:spPr>
          <a:xfrm>
            <a:off x="1937639" y="401631"/>
            <a:ext cx="5268722"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Interventions impact Dashboard</a:t>
            </a:r>
            <a:endParaRPr lang="en-ZA" b="0" dirty="0"/>
          </a:p>
        </p:txBody>
      </p:sp>
      <p:sp>
        <p:nvSpPr>
          <p:cNvPr id="3" name="Rectangle 2">
            <a:extLst>
              <a:ext uri="{FF2B5EF4-FFF2-40B4-BE49-F238E27FC236}">
                <a16:creationId xmlns:a16="http://schemas.microsoft.com/office/drawing/2014/main" id="{BDA8E1A8-604C-9F4C-BD2B-316C0F973848}"/>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620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AI-generated content may be incorrect.">
            <a:extLst>
              <a:ext uri="{FF2B5EF4-FFF2-40B4-BE49-F238E27FC236}">
                <a16:creationId xmlns:a16="http://schemas.microsoft.com/office/drawing/2014/main" id="{04FDBBAD-458E-AEB1-0305-873DF66D2EF6}"/>
              </a:ext>
            </a:extLst>
          </p:cNvPr>
          <p:cNvPicPr>
            <a:picLocks noChangeAspect="1"/>
          </p:cNvPicPr>
          <p:nvPr/>
        </p:nvPicPr>
        <p:blipFill>
          <a:blip r:embed="rId2"/>
          <a:stretch>
            <a:fillRect/>
          </a:stretch>
        </p:blipFill>
        <p:spPr>
          <a:xfrm>
            <a:off x="666562" y="964202"/>
            <a:ext cx="7471598" cy="4117344"/>
          </a:xfrm>
          <a:prstGeom prst="rect">
            <a:avLst/>
          </a:prstGeom>
        </p:spPr>
      </p:pic>
      <p:sp>
        <p:nvSpPr>
          <p:cNvPr id="2" name="Title 8">
            <a:extLst>
              <a:ext uri="{FF2B5EF4-FFF2-40B4-BE49-F238E27FC236}">
                <a16:creationId xmlns:a16="http://schemas.microsoft.com/office/drawing/2014/main" id="{963AAA4B-0FAB-6FEF-E825-9B21F7625BD6}"/>
              </a:ext>
            </a:extLst>
          </p:cNvPr>
          <p:cNvSpPr txBox="1">
            <a:spLocks/>
          </p:cNvSpPr>
          <p:nvPr/>
        </p:nvSpPr>
        <p:spPr>
          <a:xfrm>
            <a:off x="2107791" y="401631"/>
            <a:ext cx="5268722"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Student Dashboard</a:t>
            </a:r>
            <a:endParaRPr lang="en-ZA" b="0" dirty="0"/>
          </a:p>
        </p:txBody>
      </p:sp>
      <p:sp>
        <p:nvSpPr>
          <p:cNvPr id="3" name="Rectangle 2">
            <a:extLst>
              <a:ext uri="{FF2B5EF4-FFF2-40B4-BE49-F238E27FC236}">
                <a16:creationId xmlns:a16="http://schemas.microsoft.com/office/drawing/2014/main" id="{1960D332-BAE8-9D6C-BDAA-ED6DBE981F6A}"/>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115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EC721A9-CDC3-1425-8FBE-730243434B53}"/>
              </a:ext>
            </a:extLst>
          </p:cNvPr>
          <p:cNvGraphicFramePr>
            <a:graphicFrameLocks noGrp="1"/>
          </p:cNvGraphicFramePr>
          <p:nvPr>
            <p:ph sz="quarter" idx="16"/>
            <p:extLst>
              <p:ext uri="{D42A27DB-BD31-4B8C-83A1-F6EECF244321}">
                <p14:modId xmlns:p14="http://schemas.microsoft.com/office/powerpoint/2010/main" val="3918393228"/>
              </p:ext>
            </p:extLst>
          </p:nvPr>
        </p:nvGraphicFramePr>
        <p:xfrm>
          <a:off x="861848" y="686102"/>
          <a:ext cx="7273159" cy="4163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Tick with solid fill">
            <a:extLst>
              <a:ext uri="{FF2B5EF4-FFF2-40B4-BE49-F238E27FC236}">
                <a16:creationId xmlns:a16="http://schemas.microsoft.com/office/drawing/2014/main" id="{861F52CA-5206-C316-0E98-DACF09FA76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84739" y="2185586"/>
            <a:ext cx="226826" cy="226826"/>
          </a:xfrm>
          <a:prstGeom prst="rect">
            <a:avLst/>
          </a:prstGeom>
        </p:spPr>
      </p:pic>
      <p:pic>
        <p:nvPicPr>
          <p:cNvPr id="9" name="Graphic 8" descr="Hourglass 60% with solid fill">
            <a:extLst>
              <a:ext uri="{FF2B5EF4-FFF2-40B4-BE49-F238E27FC236}">
                <a16:creationId xmlns:a16="http://schemas.microsoft.com/office/drawing/2014/main" id="{38BF380A-5845-BD09-61FC-D986098B3F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41405" y="2167932"/>
            <a:ext cx="226827" cy="226827"/>
          </a:xfrm>
          <a:prstGeom prst="rect">
            <a:avLst/>
          </a:prstGeom>
        </p:spPr>
      </p:pic>
      <p:pic>
        <p:nvPicPr>
          <p:cNvPr id="11" name="Graphic 10" descr="Hourglass Full with solid fill">
            <a:extLst>
              <a:ext uri="{FF2B5EF4-FFF2-40B4-BE49-F238E27FC236}">
                <a16:creationId xmlns:a16="http://schemas.microsoft.com/office/drawing/2014/main" id="{7EE5D5E9-2E35-52CF-E86D-39F7E7EE04D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48678" y="2185586"/>
            <a:ext cx="226827" cy="226827"/>
          </a:xfrm>
          <a:prstGeom prst="rect">
            <a:avLst/>
          </a:prstGeom>
        </p:spPr>
      </p:pic>
      <p:pic>
        <p:nvPicPr>
          <p:cNvPr id="15" name="Graphic 14" descr="Marker with solid fill">
            <a:extLst>
              <a:ext uri="{FF2B5EF4-FFF2-40B4-BE49-F238E27FC236}">
                <a16:creationId xmlns:a16="http://schemas.microsoft.com/office/drawing/2014/main" id="{8496B297-81C9-DF86-333F-7A596DE62A7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968546" y="2119769"/>
            <a:ext cx="323151" cy="323151"/>
          </a:xfrm>
          <a:prstGeom prst="rect">
            <a:avLst/>
          </a:prstGeom>
        </p:spPr>
      </p:pic>
      <p:pic>
        <p:nvPicPr>
          <p:cNvPr id="17" name="Graphic 16" descr="Tick with solid fill">
            <a:extLst>
              <a:ext uri="{FF2B5EF4-FFF2-40B4-BE49-F238E27FC236}">
                <a16:creationId xmlns:a16="http://schemas.microsoft.com/office/drawing/2014/main" id="{C5BDD995-9012-02E8-3996-E552FAF99A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96609" y="2167930"/>
            <a:ext cx="226827" cy="226827"/>
          </a:xfrm>
          <a:prstGeom prst="rect">
            <a:avLst/>
          </a:prstGeom>
        </p:spPr>
      </p:pic>
      <p:sp>
        <p:nvSpPr>
          <p:cNvPr id="18" name="Left Arrow 17">
            <a:extLst>
              <a:ext uri="{FF2B5EF4-FFF2-40B4-BE49-F238E27FC236}">
                <a16:creationId xmlns:a16="http://schemas.microsoft.com/office/drawing/2014/main" id="{E010AFFE-A08E-B9CB-1372-E51C0E65F35B}"/>
              </a:ext>
            </a:extLst>
          </p:cNvPr>
          <p:cNvSpPr/>
          <p:nvPr/>
        </p:nvSpPr>
        <p:spPr>
          <a:xfrm rot="16200000">
            <a:off x="2672175" y="1095285"/>
            <a:ext cx="915894" cy="736999"/>
          </a:xfrm>
          <a:prstGeom prst="lef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We are here!</a:t>
            </a:r>
          </a:p>
        </p:txBody>
      </p:sp>
      <p:pic>
        <p:nvPicPr>
          <p:cNvPr id="20" name="Graphic 19" descr="Hourglass Full with solid fill">
            <a:extLst>
              <a:ext uri="{FF2B5EF4-FFF2-40B4-BE49-F238E27FC236}">
                <a16:creationId xmlns:a16="http://schemas.microsoft.com/office/drawing/2014/main" id="{8FE7D033-D70F-F56A-0678-B342BF541B84}"/>
              </a:ext>
            </a:extLst>
          </p:cNvPr>
          <p:cNvPicPr>
            <a:picLocks noChangeAspect="1"/>
          </p:cNvPicPr>
          <p:nvPr/>
        </p:nvPicPr>
        <p:blipFill>
          <a:blip r:embed="rId12">
            <a:extLst>
              <a:ext uri="{96DAC541-7B7A-43D3-8B79-37D633B846F1}">
                <asvg:svgBlip xmlns:asvg="http://schemas.microsoft.com/office/drawing/2016/SVG/main" r:embed="rId16"/>
              </a:ext>
            </a:extLst>
          </a:blip>
          <a:stretch>
            <a:fillRect/>
          </a:stretch>
        </p:blipFill>
        <p:spPr>
          <a:xfrm>
            <a:off x="5773081" y="2185586"/>
            <a:ext cx="226827" cy="226827"/>
          </a:xfrm>
          <a:prstGeom prst="rect">
            <a:avLst/>
          </a:prstGeom>
        </p:spPr>
      </p:pic>
      <p:pic>
        <p:nvPicPr>
          <p:cNvPr id="22" name="Graphic 21" descr="Hourglass Full with solid fill">
            <a:extLst>
              <a:ext uri="{FF2B5EF4-FFF2-40B4-BE49-F238E27FC236}">
                <a16:creationId xmlns:a16="http://schemas.microsoft.com/office/drawing/2014/main" id="{93DC5945-F09A-AEF4-76E2-0D3DFD4EF6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62221" y="2185586"/>
            <a:ext cx="226827" cy="226827"/>
          </a:xfrm>
          <a:prstGeom prst="rect">
            <a:avLst/>
          </a:prstGeom>
        </p:spPr>
      </p:pic>
      <p:pic>
        <p:nvPicPr>
          <p:cNvPr id="24" name="Graphic 23" descr="Hourglass Full with solid fill">
            <a:extLst>
              <a:ext uri="{FF2B5EF4-FFF2-40B4-BE49-F238E27FC236}">
                <a16:creationId xmlns:a16="http://schemas.microsoft.com/office/drawing/2014/main" id="{DD66AC8B-B26F-7899-F603-88A609BDB74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51361" y="2164793"/>
            <a:ext cx="226827" cy="226827"/>
          </a:xfrm>
          <a:prstGeom prst="rect">
            <a:avLst/>
          </a:prstGeom>
        </p:spPr>
      </p:pic>
      <p:sp>
        <p:nvSpPr>
          <p:cNvPr id="2" name="Title 8">
            <a:extLst>
              <a:ext uri="{FF2B5EF4-FFF2-40B4-BE49-F238E27FC236}">
                <a16:creationId xmlns:a16="http://schemas.microsoft.com/office/drawing/2014/main" id="{0F6E024A-54A5-0C75-CFB1-947B1D66FE3C}"/>
              </a:ext>
            </a:extLst>
          </p:cNvPr>
          <p:cNvSpPr txBox="1">
            <a:spLocks/>
          </p:cNvSpPr>
          <p:nvPr/>
        </p:nvSpPr>
        <p:spPr>
          <a:xfrm>
            <a:off x="1937639" y="401631"/>
            <a:ext cx="5268722"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Where are we now?</a:t>
            </a:r>
            <a:endParaRPr lang="en-ZA" b="0" dirty="0"/>
          </a:p>
        </p:txBody>
      </p:sp>
      <p:sp>
        <p:nvSpPr>
          <p:cNvPr id="3" name="Rectangle 2">
            <a:extLst>
              <a:ext uri="{FF2B5EF4-FFF2-40B4-BE49-F238E27FC236}">
                <a16:creationId xmlns:a16="http://schemas.microsoft.com/office/drawing/2014/main" id="{089F4775-C2B2-DA79-D778-492656B3930F}"/>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672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F5B07-DCAE-D64D-A7EF-DF31B96D92DA}"/>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AC9A007C-8E36-D565-9139-DCFEF353714E}"/>
              </a:ext>
            </a:extLst>
          </p:cNvPr>
          <p:cNvSpPr>
            <a:spLocks noGrp="1"/>
          </p:cNvSpPr>
          <p:nvPr>
            <p:ph type="title"/>
          </p:nvPr>
        </p:nvSpPr>
        <p:spPr>
          <a:xfrm>
            <a:off x="2812098" y="368460"/>
            <a:ext cx="3519805" cy="480568"/>
          </a:xfrm>
        </p:spPr>
        <p:txBody>
          <a:bodyPr/>
          <a:lstStyle/>
          <a:p>
            <a:pPr algn="ctr"/>
            <a:r>
              <a:rPr lang="en-ZA" b="0" dirty="0"/>
              <a:t>Feedback</a:t>
            </a:r>
            <a:endParaRPr lang="en-ZA" b="0" dirty="0">
              <a:latin typeface="+mn-lt"/>
            </a:endParaRPr>
          </a:p>
        </p:txBody>
      </p:sp>
      <p:sp>
        <p:nvSpPr>
          <p:cNvPr id="3" name="Rectangle 2">
            <a:extLst>
              <a:ext uri="{FF2B5EF4-FFF2-40B4-BE49-F238E27FC236}">
                <a16:creationId xmlns:a16="http://schemas.microsoft.com/office/drawing/2014/main" id="{1A2DAD34-C7CA-CD23-BE65-572275C8E543}"/>
              </a:ext>
            </a:extLst>
          </p:cNvPr>
          <p:cNvSpPr/>
          <p:nvPr/>
        </p:nvSpPr>
        <p:spPr>
          <a:xfrm>
            <a:off x="0" y="844500"/>
            <a:ext cx="9144000" cy="177354"/>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25"/>
          </a:p>
        </p:txBody>
      </p:sp>
      <p:pic>
        <p:nvPicPr>
          <p:cNvPr id="7" name="Picture 6">
            <a:extLst>
              <a:ext uri="{FF2B5EF4-FFF2-40B4-BE49-F238E27FC236}">
                <a16:creationId xmlns:a16="http://schemas.microsoft.com/office/drawing/2014/main" id="{4D032C47-B4E9-B6B7-1D35-3F6F26BB6992}"/>
              </a:ext>
            </a:extLst>
          </p:cNvPr>
          <p:cNvPicPr>
            <a:picLocks noChangeAspect="1"/>
          </p:cNvPicPr>
          <p:nvPr/>
        </p:nvPicPr>
        <p:blipFill>
          <a:blip r:embed="rId3"/>
          <a:stretch>
            <a:fillRect/>
          </a:stretch>
        </p:blipFill>
        <p:spPr>
          <a:xfrm>
            <a:off x="3205976" y="1225162"/>
            <a:ext cx="2732049" cy="2732049"/>
          </a:xfrm>
          <a:prstGeom prst="rect">
            <a:avLst/>
          </a:prstGeom>
        </p:spPr>
      </p:pic>
    </p:spTree>
    <p:extLst>
      <p:ext uri="{BB962C8B-B14F-4D97-AF65-F5344CB8AC3E}">
        <p14:creationId xmlns:p14="http://schemas.microsoft.com/office/powerpoint/2010/main" val="80846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DA1013-0DE0-6583-2FDF-7048EB00B878}"/>
              </a:ext>
            </a:extLst>
          </p:cNvPr>
          <p:cNvSpPr/>
          <p:nvPr/>
        </p:nvSpPr>
        <p:spPr>
          <a:xfrm>
            <a:off x="0" y="0"/>
            <a:ext cx="9144000" cy="4368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18854260-FD5B-C89C-D856-A4130A841075}"/>
              </a:ext>
            </a:extLst>
          </p:cNvPr>
          <p:cNvSpPr>
            <a:spLocks noGrp="1"/>
          </p:cNvSpPr>
          <p:nvPr>
            <p:ph sz="quarter" idx="11"/>
          </p:nvPr>
        </p:nvSpPr>
        <p:spPr>
          <a:xfrm>
            <a:off x="565394" y="1990725"/>
            <a:ext cx="4711456" cy="2162174"/>
          </a:xfrm>
        </p:spPr>
        <p:txBody>
          <a:bodyPr/>
          <a:lstStyle/>
          <a:p>
            <a:r>
              <a:rPr lang="en-GB" dirty="0">
                <a:solidFill>
                  <a:schemeClr val="tx1"/>
                </a:solidFill>
              </a:rPr>
              <a:t>This presentation is only a  summary of some of Adapt IT’s products, features and their latest developments. Adapt IT only intends for the information to give you an overview, and not a complete and comprehensive statement that necessarily suits your purposes. </a:t>
            </a:r>
          </a:p>
          <a:p>
            <a:endParaRPr lang="en-GB" dirty="0">
              <a:solidFill>
                <a:schemeClr val="tx1"/>
              </a:solidFill>
            </a:endParaRPr>
          </a:p>
          <a:p>
            <a:r>
              <a:rPr lang="en-GB" dirty="0">
                <a:solidFill>
                  <a:schemeClr val="tx1"/>
                </a:solidFill>
              </a:rPr>
              <a:t>Adapt IT reserves the right to change any information contained in this presentation and is not responsible for any loss that results from inaccuracies in the information. You may not distribute or reproduce the information without Adapt IT’s written permission.</a:t>
            </a:r>
          </a:p>
          <a:p>
            <a:endParaRPr lang="en-GB" dirty="0">
              <a:solidFill>
                <a:schemeClr val="tx1"/>
              </a:solidFill>
            </a:endParaRPr>
          </a:p>
        </p:txBody>
      </p:sp>
      <p:sp>
        <p:nvSpPr>
          <p:cNvPr id="4" name="Title 3">
            <a:extLst>
              <a:ext uri="{FF2B5EF4-FFF2-40B4-BE49-F238E27FC236}">
                <a16:creationId xmlns:a16="http://schemas.microsoft.com/office/drawing/2014/main" id="{CC5068F8-CA74-FF4D-5739-FB44C6F52466}"/>
              </a:ext>
            </a:extLst>
          </p:cNvPr>
          <p:cNvSpPr>
            <a:spLocks noGrp="1"/>
          </p:cNvSpPr>
          <p:nvPr>
            <p:ph type="title"/>
          </p:nvPr>
        </p:nvSpPr>
        <p:spPr>
          <a:xfrm>
            <a:off x="565393" y="1181100"/>
            <a:ext cx="7930502" cy="590550"/>
          </a:xfrm>
        </p:spPr>
        <p:txBody>
          <a:bodyPr anchor="b"/>
          <a:lstStyle/>
          <a:p>
            <a:pPr>
              <a:lnSpc>
                <a:spcPts val="2460"/>
              </a:lnSpc>
            </a:pPr>
            <a:r>
              <a:rPr lang="en-GB" sz="2400" dirty="0">
                <a:solidFill>
                  <a:srgbClr val="A6CE3C"/>
                </a:solidFill>
              </a:rPr>
              <a:t>DISCLAIMER</a:t>
            </a:r>
          </a:p>
        </p:txBody>
      </p:sp>
      <p:sp>
        <p:nvSpPr>
          <p:cNvPr id="8" name="Freeform 7">
            <a:extLst>
              <a:ext uri="{FF2B5EF4-FFF2-40B4-BE49-F238E27FC236}">
                <a16:creationId xmlns:a16="http://schemas.microsoft.com/office/drawing/2014/main" id="{D611B29A-42B0-369E-F998-BEC923501154}"/>
              </a:ext>
            </a:extLst>
          </p:cNvPr>
          <p:cNvSpPr/>
          <p:nvPr/>
        </p:nvSpPr>
        <p:spPr>
          <a:xfrm>
            <a:off x="5450272" y="1107554"/>
            <a:ext cx="3731828" cy="3279709"/>
          </a:xfrm>
          <a:custGeom>
            <a:avLst/>
            <a:gdLst>
              <a:gd name="connsiteX0" fmla="*/ 2913144 w 3884229"/>
              <a:gd name="connsiteY0" fmla="*/ 0 h 3413646"/>
              <a:gd name="connsiteX1" fmla="*/ 3731135 w 3884229"/>
              <a:gd name="connsiteY1" fmla="*/ 629259 h 3413646"/>
              <a:gd name="connsiteX2" fmla="*/ 3884229 w 3884229"/>
              <a:gd name="connsiteY2" fmla="*/ 1203639 h 3413646"/>
              <a:gd name="connsiteX3" fmla="*/ 3884229 w 3884229"/>
              <a:gd name="connsiteY3" fmla="*/ 3413646 h 3413646"/>
              <a:gd name="connsiteX4" fmla="*/ 3864040 w 3884229"/>
              <a:gd name="connsiteY4" fmla="*/ 3413646 h 3413646"/>
              <a:gd name="connsiteX5" fmla="*/ 3831276 w 3884229"/>
              <a:gd name="connsiteY5" fmla="*/ 3291321 h 3413646"/>
              <a:gd name="connsiteX6" fmla="*/ 3159094 w 3884229"/>
              <a:gd name="connsiteY6" fmla="*/ 781722 h 3413646"/>
              <a:gd name="connsiteX7" fmla="*/ 2910380 w 3884229"/>
              <a:gd name="connsiteY7" fmla="*/ 590450 h 3413646"/>
              <a:gd name="connsiteX8" fmla="*/ 2661668 w 3884229"/>
              <a:gd name="connsiteY8" fmla="*/ 781722 h 3413646"/>
              <a:gd name="connsiteX9" fmla="*/ 2272017 w 3884229"/>
              <a:gd name="connsiteY9" fmla="*/ 2239828 h 3413646"/>
              <a:gd name="connsiteX10" fmla="*/ 2585033 w 3884229"/>
              <a:gd name="connsiteY10" fmla="*/ 3413646 h 3413646"/>
              <a:gd name="connsiteX11" fmla="*/ 1978537 w 3884229"/>
              <a:gd name="connsiteY11" fmla="*/ 3413646 h 3413646"/>
              <a:gd name="connsiteX12" fmla="*/ 1977222 w 3884229"/>
              <a:gd name="connsiteY12" fmla="*/ 3408725 h 3413646"/>
              <a:gd name="connsiteX13" fmla="*/ 1970797 w 3884229"/>
              <a:gd name="connsiteY13" fmla="*/ 3384691 h 3413646"/>
              <a:gd name="connsiteX14" fmla="*/ 1963060 w 3884229"/>
              <a:gd name="connsiteY14" fmla="*/ 3413646 h 3413646"/>
              <a:gd name="connsiteX15" fmla="*/ 1350265 w 3884229"/>
              <a:gd name="connsiteY15" fmla="*/ 3413646 h 3413646"/>
              <a:gd name="connsiteX16" fmla="*/ 1664050 w 3884229"/>
              <a:gd name="connsiteY16" fmla="*/ 2239828 h 3413646"/>
              <a:gd name="connsiteX17" fmla="*/ 1542457 w 3884229"/>
              <a:gd name="connsiteY17" fmla="*/ 1779666 h 3413646"/>
              <a:gd name="connsiteX18" fmla="*/ 1293744 w 3884229"/>
              <a:gd name="connsiteY18" fmla="*/ 1588393 h 3413646"/>
              <a:gd name="connsiteX19" fmla="*/ 1047794 w 3884229"/>
              <a:gd name="connsiteY19" fmla="*/ 1779666 h 3413646"/>
              <a:gd name="connsiteX20" fmla="*/ 611967 w 3884229"/>
              <a:gd name="connsiteY20" fmla="*/ 3413646 h 3413646"/>
              <a:gd name="connsiteX21" fmla="*/ 0 w 3884229"/>
              <a:gd name="connsiteY21" fmla="*/ 3413646 h 3413646"/>
              <a:gd name="connsiteX22" fmla="*/ 475753 w 3884229"/>
              <a:gd name="connsiteY22" fmla="*/ 1624430 h 3413646"/>
              <a:gd name="connsiteX23" fmla="*/ 1293744 w 3884229"/>
              <a:gd name="connsiteY23" fmla="*/ 995171 h 3413646"/>
              <a:gd name="connsiteX24" fmla="*/ 1923817 w 3884229"/>
              <a:gd name="connsiteY24" fmla="*/ 1272378 h 3413646"/>
              <a:gd name="connsiteX25" fmla="*/ 2095153 w 3884229"/>
              <a:gd name="connsiteY25" fmla="*/ 629259 h 3413646"/>
              <a:gd name="connsiteX26" fmla="*/ 2913144 w 3884229"/>
              <a:gd name="connsiteY26" fmla="*/ 0 h 341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84229" h="3413646">
                <a:moveTo>
                  <a:pt x="2913144" y="0"/>
                </a:moveTo>
                <a:cubicBezTo>
                  <a:pt x="3302795" y="0"/>
                  <a:pt x="3631649" y="252258"/>
                  <a:pt x="3731135" y="629259"/>
                </a:cubicBezTo>
                <a:lnTo>
                  <a:pt x="3884229" y="1203639"/>
                </a:lnTo>
                <a:lnTo>
                  <a:pt x="3884229" y="3413646"/>
                </a:lnTo>
                <a:lnTo>
                  <a:pt x="3864040" y="3413646"/>
                </a:lnTo>
                <a:lnTo>
                  <a:pt x="3831276" y="3291321"/>
                </a:lnTo>
                <a:cubicBezTo>
                  <a:pt x="3517591" y="2120175"/>
                  <a:pt x="3159094" y="781722"/>
                  <a:pt x="3159094" y="781722"/>
                </a:cubicBezTo>
                <a:cubicBezTo>
                  <a:pt x="3112114" y="604311"/>
                  <a:pt x="2957359" y="590450"/>
                  <a:pt x="2910380" y="590450"/>
                </a:cubicBezTo>
                <a:cubicBezTo>
                  <a:pt x="2863402" y="590450"/>
                  <a:pt x="2711410" y="604311"/>
                  <a:pt x="2661668" y="781722"/>
                </a:cubicBezTo>
                <a:lnTo>
                  <a:pt x="2272017" y="2239828"/>
                </a:lnTo>
                <a:lnTo>
                  <a:pt x="2585033" y="3413646"/>
                </a:lnTo>
                <a:lnTo>
                  <a:pt x="1978537" y="3413646"/>
                </a:lnTo>
                <a:lnTo>
                  <a:pt x="1977222" y="3408725"/>
                </a:lnTo>
                <a:cubicBezTo>
                  <a:pt x="1973032" y="3393051"/>
                  <a:pt x="1970797" y="3384691"/>
                  <a:pt x="1970797" y="3384691"/>
                </a:cubicBezTo>
                <a:lnTo>
                  <a:pt x="1963060" y="3413646"/>
                </a:lnTo>
                <a:lnTo>
                  <a:pt x="1350265" y="3413646"/>
                </a:lnTo>
                <a:lnTo>
                  <a:pt x="1664050" y="2239828"/>
                </a:lnTo>
                <a:lnTo>
                  <a:pt x="1542457" y="1779666"/>
                </a:lnTo>
                <a:cubicBezTo>
                  <a:pt x="1495478" y="1602254"/>
                  <a:pt x="1340723" y="1588393"/>
                  <a:pt x="1293744" y="1588393"/>
                </a:cubicBezTo>
                <a:cubicBezTo>
                  <a:pt x="1246765" y="1588393"/>
                  <a:pt x="1094773" y="1602254"/>
                  <a:pt x="1047794" y="1779666"/>
                </a:cubicBezTo>
                <a:lnTo>
                  <a:pt x="611967" y="3413646"/>
                </a:lnTo>
                <a:lnTo>
                  <a:pt x="0" y="3413646"/>
                </a:lnTo>
                <a:lnTo>
                  <a:pt x="475753" y="1624430"/>
                </a:lnTo>
                <a:cubicBezTo>
                  <a:pt x="575239" y="1247430"/>
                  <a:pt x="904093" y="995171"/>
                  <a:pt x="1293744" y="995171"/>
                </a:cubicBezTo>
                <a:cubicBezTo>
                  <a:pt x="1542457" y="995171"/>
                  <a:pt x="1766299" y="1097738"/>
                  <a:pt x="1923817" y="1272378"/>
                </a:cubicBezTo>
                <a:lnTo>
                  <a:pt x="2095153" y="629259"/>
                </a:lnTo>
                <a:cubicBezTo>
                  <a:pt x="2194638" y="252258"/>
                  <a:pt x="2523493" y="0"/>
                  <a:pt x="2913144" y="0"/>
                </a:cubicBezTo>
                <a:close/>
              </a:path>
            </a:pathLst>
          </a:custGeom>
          <a:noFill/>
          <a:ln w="9525">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9" name="Graphic 8">
            <a:extLst>
              <a:ext uri="{FF2B5EF4-FFF2-40B4-BE49-F238E27FC236}">
                <a16:creationId xmlns:a16="http://schemas.microsoft.com/office/drawing/2014/main" id="{63A996A0-313C-2A6A-60BD-518445C8AB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10" name="Rectangle 9">
            <a:extLst>
              <a:ext uri="{FF2B5EF4-FFF2-40B4-BE49-F238E27FC236}">
                <a16:creationId xmlns:a16="http://schemas.microsoft.com/office/drawing/2014/main" id="{65A55B0A-8559-0FAB-9460-96FA76119BAB}"/>
              </a:ext>
            </a:extLst>
          </p:cNvPr>
          <p:cNvSpPr/>
          <p:nvPr/>
        </p:nvSpPr>
        <p:spPr>
          <a:xfrm>
            <a:off x="5067300" y="4368800"/>
            <a:ext cx="4076700" cy="199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4750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D1C371-2016-6DB2-19BF-77EBB4DAC732}"/>
              </a:ext>
            </a:extLst>
          </p:cNvPr>
          <p:cNvSpPr>
            <a:spLocks noGrp="1"/>
          </p:cNvSpPr>
          <p:nvPr>
            <p:ph sz="quarter" idx="11"/>
          </p:nvPr>
        </p:nvSpPr>
        <p:spPr>
          <a:xfrm>
            <a:off x="148485" y="1290174"/>
            <a:ext cx="5461481" cy="3442447"/>
          </a:xfrm>
        </p:spPr>
        <p:txBody>
          <a:bodyPr/>
          <a:lstStyle/>
          <a:p>
            <a:pPr marL="285750" indent="-285750">
              <a:lnSpc>
                <a:spcPct val="150000"/>
              </a:lnSpc>
              <a:buFont typeface="Arial" panose="020B0604020202020204" pitchFamily="34" charset="0"/>
              <a:buChar char="•"/>
            </a:pPr>
            <a:r>
              <a:rPr lang="en-US" sz="1400" dirty="0"/>
              <a:t>How can we Improve Student success? Bigger Picture</a:t>
            </a:r>
            <a:endParaRPr lang="en-GB" sz="1400" dirty="0"/>
          </a:p>
          <a:p>
            <a:pPr marL="171450" indent="-171450">
              <a:lnSpc>
                <a:spcPct val="150000"/>
              </a:lnSpc>
              <a:buFont typeface="Arial" panose="020B0604020202020204" pitchFamily="34" charset="0"/>
              <a:buChar char="•"/>
            </a:pPr>
            <a:r>
              <a:rPr lang="en-US" sz="1400" dirty="0"/>
              <a:t>Where we want to be? A Compressive Student Tracking framework</a:t>
            </a:r>
          </a:p>
          <a:p>
            <a:pPr marL="171450" indent="-171450">
              <a:lnSpc>
                <a:spcPct val="150000"/>
              </a:lnSpc>
              <a:buFont typeface="Arial" panose="020B0604020202020204" pitchFamily="34" charset="0"/>
              <a:buChar char="•"/>
            </a:pPr>
            <a:r>
              <a:rPr lang="en-GB" sz="1400" dirty="0"/>
              <a:t>A look into the Built-in Moodle Learning Analytics Models</a:t>
            </a:r>
          </a:p>
          <a:p>
            <a:pPr marL="171450" indent="-171450">
              <a:lnSpc>
                <a:spcPct val="150000"/>
              </a:lnSpc>
              <a:buFont typeface="Arial" panose="020B0604020202020204" pitchFamily="34" charset="0"/>
              <a:buChar char="•"/>
            </a:pPr>
            <a:r>
              <a:rPr lang="en-GB" sz="1400" dirty="0"/>
              <a:t>Their Benefits</a:t>
            </a:r>
          </a:p>
          <a:p>
            <a:pPr marL="171450" indent="-171450">
              <a:lnSpc>
                <a:spcPct val="150000"/>
              </a:lnSpc>
              <a:buFont typeface="Arial" panose="020B0604020202020204" pitchFamily="34" charset="0"/>
              <a:buChar char="•"/>
            </a:pPr>
            <a:r>
              <a:rPr lang="en-GB" sz="1400" dirty="0"/>
              <a:t>Introducing: Agentic AI Driven Early Alerts</a:t>
            </a:r>
          </a:p>
          <a:p>
            <a:pPr marL="514350" lvl="1" indent="-171450">
              <a:lnSpc>
                <a:spcPct val="150000"/>
              </a:lnSpc>
              <a:buFont typeface="Arial" panose="020B0604020202020204" pitchFamily="34" charset="0"/>
              <a:buChar char="•"/>
            </a:pPr>
            <a:r>
              <a:rPr lang="en-GB" sz="1400" dirty="0"/>
              <a:t> Early Alerts features</a:t>
            </a:r>
          </a:p>
          <a:p>
            <a:pPr marL="514350" lvl="1" indent="-171450">
              <a:lnSpc>
                <a:spcPct val="150000"/>
              </a:lnSpc>
              <a:buFont typeface="Arial" panose="020B0604020202020204" pitchFamily="34" charset="0"/>
              <a:buChar char="•"/>
            </a:pPr>
            <a:r>
              <a:rPr lang="en-GB" sz="1400" dirty="0"/>
              <a:t> Integrated Framework</a:t>
            </a:r>
          </a:p>
          <a:p>
            <a:pPr marL="514350" lvl="1" indent="-171450">
              <a:lnSpc>
                <a:spcPct val="150000"/>
              </a:lnSpc>
              <a:buFont typeface="Arial" panose="020B0604020202020204" pitchFamily="34" charset="0"/>
              <a:buChar char="•"/>
            </a:pPr>
            <a:r>
              <a:rPr lang="en-GB" sz="1400" dirty="0"/>
              <a:t>A look into the features in full context</a:t>
            </a:r>
          </a:p>
          <a:p>
            <a:pPr marL="171450" indent="-171450">
              <a:lnSpc>
                <a:spcPct val="150000"/>
              </a:lnSpc>
              <a:buFont typeface="Arial" panose="020B0604020202020204" pitchFamily="34" charset="0"/>
              <a:buChar char="•"/>
            </a:pPr>
            <a:r>
              <a:rPr lang="en-GB" sz="1400" dirty="0"/>
              <a:t>Where are we now?</a:t>
            </a:r>
          </a:p>
        </p:txBody>
      </p:sp>
      <p:sp>
        <p:nvSpPr>
          <p:cNvPr id="4" name="Rectangle: Rounded Corners 3">
            <a:extLst>
              <a:ext uri="{FF2B5EF4-FFF2-40B4-BE49-F238E27FC236}">
                <a16:creationId xmlns:a16="http://schemas.microsoft.com/office/drawing/2014/main" id="{E4D31617-3C33-24F7-25AC-B24B422917A9}"/>
              </a:ext>
            </a:extLst>
          </p:cNvPr>
          <p:cNvSpPr/>
          <p:nvPr/>
        </p:nvSpPr>
        <p:spPr>
          <a:xfrm>
            <a:off x="-238138" y="812426"/>
            <a:ext cx="3117364" cy="400110"/>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19CABC6-98DD-90D0-0AB7-CEF5FC7CDF1C}"/>
              </a:ext>
            </a:extLst>
          </p:cNvPr>
          <p:cNvSpPr txBox="1"/>
          <p:nvPr/>
        </p:nvSpPr>
        <p:spPr>
          <a:xfrm>
            <a:off x="221247" y="812426"/>
            <a:ext cx="2295242" cy="400110"/>
          </a:xfrm>
          <a:prstGeom prst="rect">
            <a:avLst/>
          </a:prstGeom>
          <a:noFill/>
        </p:spPr>
        <p:txBody>
          <a:bodyPr wrap="square">
            <a:spAutoFit/>
          </a:bodyPr>
          <a:lstStyle/>
          <a:p>
            <a:r>
              <a:rPr lang="en-GB" sz="2000" b="1" dirty="0">
                <a:solidFill>
                  <a:srgbClr val="004053"/>
                </a:solidFill>
                <a:cs typeface="Arial"/>
              </a:rPr>
              <a:t>TABLE OF CONTENT</a:t>
            </a:r>
            <a:endParaRPr lang="en-ZA" sz="2000" dirty="0">
              <a:solidFill>
                <a:srgbClr val="004053"/>
              </a:solidFill>
            </a:endParaRPr>
          </a:p>
        </p:txBody>
      </p:sp>
    </p:spTree>
    <p:extLst>
      <p:ext uri="{BB962C8B-B14F-4D97-AF65-F5344CB8AC3E}">
        <p14:creationId xmlns:p14="http://schemas.microsoft.com/office/powerpoint/2010/main" val="213965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2D6AC9F-221A-BFA9-F3A0-B2108538299D}"/>
              </a:ext>
            </a:extLst>
          </p:cNvPr>
          <p:cNvGraphicFramePr/>
          <p:nvPr>
            <p:extLst>
              <p:ext uri="{D42A27DB-BD31-4B8C-83A1-F6EECF244321}">
                <p14:modId xmlns:p14="http://schemas.microsoft.com/office/powerpoint/2010/main" val="2921482178"/>
              </p:ext>
            </p:extLst>
          </p:nvPr>
        </p:nvGraphicFramePr>
        <p:xfrm>
          <a:off x="3092513" y="852881"/>
          <a:ext cx="4284000" cy="4005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Callout 4">
            <a:extLst>
              <a:ext uri="{FF2B5EF4-FFF2-40B4-BE49-F238E27FC236}">
                <a16:creationId xmlns:a16="http://schemas.microsoft.com/office/drawing/2014/main" id="{E17F7C0A-6F37-C0DF-D445-B6F70AFD1566}"/>
              </a:ext>
            </a:extLst>
          </p:cNvPr>
          <p:cNvSpPr/>
          <p:nvPr/>
        </p:nvSpPr>
        <p:spPr>
          <a:xfrm>
            <a:off x="414885" y="1142038"/>
            <a:ext cx="2521819" cy="1354448"/>
          </a:xfrm>
          <a:prstGeom prst="wedgeEllipseCallout">
            <a:avLst>
              <a:gd name="adj1" fmla="val 58975"/>
              <a:gd name="adj2" fmla="val 37794"/>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Student Tracking Data points</a:t>
            </a:r>
          </a:p>
        </p:txBody>
      </p:sp>
      <p:sp>
        <p:nvSpPr>
          <p:cNvPr id="3" name="Title 8">
            <a:extLst>
              <a:ext uri="{FF2B5EF4-FFF2-40B4-BE49-F238E27FC236}">
                <a16:creationId xmlns:a16="http://schemas.microsoft.com/office/drawing/2014/main" id="{CF84FA0A-C60F-BF87-41F8-E33F17125441}"/>
              </a:ext>
            </a:extLst>
          </p:cNvPr>
          <p:cNvSpPr txBox="1">
            <a:spLocks/>
          </p:cNvSpPr>
          <p:nvPr/>
        </p:nvSpPr>
        <p:spPr>
          <a:xfrm>
            <a:off x="2430000" y="290293"/>
            <a:ext cx="4284000"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How can we Improve Student success? A Bigger Picture</a:t>
            </a:r>
            <a:endParaRPr lang="en-ZA" b="0" dirty="0"/>
          </a:p>
        </p:txBody>
      </p:sp>
      <p:sp>
        <p:nvSpPr>
          <p:cNvPr id="6" name="Rectangle 5">
            <a:extLst>
              <a:ext uri="{FF2B5EF4-FFF2-40B4-BE49-F238E27FC236}">
                <a16:creationId xmlns:a16="http://schemas.microsoft.com/office/drawing/2014/main" id="{490B8ADB-D055-23BC-B797-19CCF4FDA6AE}"/>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828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student tracking system&#10;&#10;AI-generated content may be incorrect.">
            <a:extLst>
              <a:ext uri="{FF2B5EF4-FFF2-40B4-BE49-F238E27FC236}">
                <a16:creationId xmlns:a16="http://schemas.microsoft.com/office/drawing/2014/main" id="{F58ACDB4-E5CC-C4A0-D394-CF3388F389D4}"/>
              </a:ext>
            </a:extLst>
          </p:cNvPr>
          <p:cNvPicPr>
            <a:picLocks noChangeAspect="1"/>
          </p:cNvPicPr>
          <p:nvPr/>
        </p:nvPicPr>
        <p:blipFill>
          <a:blip r:embed="rId2"/>
          <a:stretch>
            <a:fillRect/>
          </a:stretch>
        </p:blipFill>
        <p:spPr>
          <a:xfrm>
            <a:off x="1357163" y="981413"/>
            <a:ext cx="6154985" cy="4079130"/>
          </a:xfrm>
          <a:prstGeom prst="rect">
            <a:avLst/>
          </a:prstGeom>
        </p:spPr>
      </p:pic>
      <p:sp>
        <p:nvSpPr>
          <p:cNvPr id="5" name="Rounded Rectangle 4">
            <a:extLst>
              <a:ext uri="{FF2B5EF4-FFF2-40B4-BE49-F238E27FC236}">
                <a16:creationId xmlns:a16="http://schemas.microsoft.com/office/drawing/2014/main" id="{E55E8ECF-1B71-1A79-22B7-503256E8BD2A}"/>
              </a:ext>
            </a:extLst>
          </p:cNvPr>
          <p:cNvSpPr/>
          <p:nvPr/>
        </p:nvSpPr>
        <p:spPr>
          <a:xfrm>
            <a:off x="4519052" y="1733642"/>
            <a:ext cx="1565586" cy="3366762"/>
          </a:xfrm>
          <a:prstGeom prst="roundRect">
            <a:avLst/>
          </a:prstGeom>
          <a:noFill/>
          <a:ln w="34925"/>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3" name="Title 8">
            <a:extLst>
              <a:ext uri="{FF2B5EF4-FFF2-40B4-BE49-F238E27FC236}">
                <a16:creationId xmlns:a16="http://schemas.microsoft.com/office/drawing/2014/main" id="{EAAB2584-CC74-A708-00B2-49816F209C89}"/>
              </a:ext>
            </a:extLst>
          </p:cNvPr>
          <p:cNvSpPr txBox="1">
            <a:spLocks/>
          </p:cNvSpPr>
          <p:nvPr/>
        </p:nvSpPr>
        <p:spPr>
          <a:xfrm>
            <a:off x="2319988" y="293954"/>
            <a:ext cx="4504024"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Where we want to be? A Compressive Student Tracking framework</a:t>
            </a:r>
            <a:endParaRPr lang="en-ZA" b="0" dirty="0"/>
          </a:p>
        </p:txBody>
      </p:sp>
      <p:sp>
        <p:nvSpPr>
          <p:cNvPr id="6" name="Rectangle 5">
            <a:extLst>
              <a:ext uri="{FF2B5EF4-FFF2-40B4-BE49-F238E27FC236}">
                <a16:creationId xmlns:a16="http://schemas.microsoft.com/office/drawing/2014/main" id="{4AAFCADF-999F-8ADA-47D0-CD9A32A1308D}"/>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44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11CB97-C941-50BE-2EA3-7D3856A403F2}"/>
              </a:ext>
            </a:extLst>
          </p:cNvPr>
          <p:cNvSpPr txBox="1"/>
          <p:nvPr/>
        </p:nvSpPr>
        <p:spPr>
          <a:xfrm>
            <a:off x="303212" y="879614"/>
            <a:ext cx="8537576" cy="584775"/>
          </a:xfrm>
          <a:prstGeom prst="rect">
            <a:avLst/>
          </a:prstGeom>
          <a:noFill/>
          <a:ln>
            <a:noFill/>
          </a:ln>
        </p:spPr>
        <p:txBody>
          <a:bodyPr wrap="square" rtlCol="0">
            <a:spAutoFit/>
          </a:bodyPr>
          <a:lstStyle/>
          <a:p>
            <a:r>
              <a:rPr lang="en-ZA" sz="1600" b="1" dirty="0"/>
              <a:t>Analytics framework that detects students learning patterns on the LMS then suggest interventions for Lecturers</a:t>
            </a:r>
            <a:endParaRPr lang="en-ZA" sz="1600" dirty="0"/>
          </a:p>
        </p:txBody>
      </p:sp>
      <p:grpSp>
        <p:nvGrpSpPr>
          <p:cNvPr id="6" name="Group 5">
            <a:extLst>
              <a:ext uri="{FF2B5EF4-FFF2-40B4-BE49-F238E27FC236}">
                <a16:creationId xmlns:a16="http://schemas.microsoft.com/office/drawing/2014/main" id="{E177E3AF-1E0B-EDD1-89EE-5F9F187881C9}"/>
              </a:ext>
            </a:extLst>
          </p:cNvPr>
          <p:cNvGrpSpPr/>
          <p:nvPr/>
        </p:nvGrpSpPr>
        <p:grpSpPr>
          <a:xfrm>
            <a:off x="303212" y="1464389"/>
            <a:ext cx="8537576" cy="2953680"/>
            <a:chOff x="303212" y="1881110"/>
            <a:chExt cx="8537576" cy="2953680"/>
          </a:xfrm>
        </p:grpSpPr>
        <p:sp>
          <p:nvSpPr>
            <p:cNvPr id="7" name="Rectangle 6">
              <a:extLst>
                <a:ext uri="{FF2B5EF4-FFF2-40B4-BE49-F238E27FC236}">
                  <a16:creationId xmlns:a16="http://schemas.microsoft.com/office/drawing/2014/main" id="{36935929-D8E6-7B35-81D4-666A132A9649}"/>
                </a:ext>
              </a:extLst>
            </p:cNvPr>
            <p:cNvSpPr/>
            <p:nvPr/>
          </p:nvSpPr>
          <p:spPr>
            <a:xfrm>
              <a:off x="303212" y="1881112"/>
              <a:ext cx="2776872" cy="69301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Students at Risk of Dropping out</a:t>
              </a:r>
            </a:p>
          </p:txBody>
        </p:sp>
        <p:sp>
          <p:nvSpPr>
            <p:cNvPr id="8" name="Rectangle 7">
              <a:extLst>
                <a:ext uri="{FF2B5EF4-FFF2-40B4-BE49-F238E27FC236}">
                  <a16:creationId xmlns:a16="http://schemas.microsoft.com/office/drawing/2014/main" id="{414D3FF1-866F-F01B-CA35-B50A9F4092DA}"/>
                </a:ext>
              </a:extLst>
            </p:cNvPr>
            <p:cNvSpPr/>
            <p:nvPr/>
          </p:nvSpPr>
          <p:spPr>
            <a:xfrm>
              <a:off x="3183564" y="1881111"/>
              <a:ext cx="2776872" cy="69301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Students who have not accessed the course </a:t>
              </a:r>
              <a:r>
                <a:rPr lang="en-US" sz="1600" dirty="0"/>
                <a:t>recently</a:t>
              </a:r>
            </a:p>
          </p:txBody>
        </p:sp>
        <p:sp>
          <p:nvSpPr>
            <p:cNvPr id="9" name="Rectangle 8">
              <a:extLst>
                <a:ext uri="{FF2B5EF4-FFF2-40B4-BE49-F238E27FC236}">
                  <a16:creationId xmlns:a16="http://schemas.microsoft.com/office/drawing/2014/main" id="{56B3B7FB-278B-7B93-1158-3BCD01A4D04C}"/>
                </a:ext>
              </a:extLst>
            </p:cNvPr>
            <p:cNvSpPr/>
            <p:nvPr/>
          </p:nvSpPr>
          <p:spPr>
            <a:xfrm>
              <a:off x="6063916" y="1881110"/>
              <a:ext cx="2776872" cy="69301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Students who have not accessed the course </a:t>
              </a:r>
              <a:r>
                <a:rPr lang="en-US" b="1" dirty="0"/>
                <a:t>yet</a:t>
              </a:r>
            </a:p>
          </p:txBody>
        </p:sp>
        <p:sp>
          <p:nvSpPr>
            <p:cNvPr id="10" name="Down Arrow Callout 9">
              <a:extLst>
                <a:ext uri="{FF2B5EF4-FFF2-40B4-BE49-F238E27FC236}">
                  <a16:creationId xmlns:a16="http://schemas.microsoft.com/office/drawing/2014/main" id="{E6F1D6AC-FE97-5970-E224-F077E5DB30F3}"/>
                </a:ext>
              </a:extLst>
            </p:cNvPr>
            <p:cNvSpPr/>
            <p:nvPr/>
          </p:nvSpPr>
          <p:spPr>
            <a:xfrm>
              <a:off x="303212" y="2628000"/>
              <a:ext cx="8537576" cy="531691"/>
            </a:xfrm>
            <a:prstGeom prst="downArrowCallou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Indicators</a:t>
              </a:r>
            </a:p>
          </p:txBody>
        </p:sp>
        <p:sp>
          <p:nvSpPr>
            <p:cNvPr id="11" name="Rectangle 10">
              <a:extLst>
                <a:ext uri="{FF2B5EF4-FFF2-40B4-BE49-F238E27FC236}">
                  <a16:creationId xmlns:a16="http://schemas.microsoft.com/office/drawing/2014/main" id="{2B19AB2D-9DA5-EA2E-31A2-D8DBB53F79A8}"/>
                </a:ext>
              </a:extLst>
            </p:cNvPr>
            <p:cNvSpPr/>
            <p:nvPr/>
          </p:nvSpPr>
          <p:spPr>
            <a:xfrm>
              <a:off x="303212" y="3188721"/>
              <a:ext cx="2776872" cy="164606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1300" dirty="0">
                  <a:solidFill>
                    <a:schemeClr val="bg1"/>
                  </a:solidFill>
                </a:rPr>
                <a:t>Course Access: Start date &amp; End date</a:t>
              </a:r>
            </a:p>
            <a:p>
              <a:pPr marL="285750" indent="-285750">
                <a:buFont typeface="Arial" panose="020B0604020202020204" pitchFamily="34" charset="0"/>
                <a:buChar char="•"/>
              </a:pPr>
              <a:r>
                <a:rPr lang="en-ZA" sz="1300" dirty="0">
                  <a:solidFill>
                    <a:schemeClr val="bg1"/>
                  </a:solidFill>
                </a:rPr>
                <a:t>Course Participation: Activities and Forums</a:t>
              </a:r>
            </a:p>
            <a:p>
              <a:pPr marL="285750" indent="-285750">
                <a:buFont typeface="Arial" panose="020B0604020202020204" pitchFamily="34" charset="0"/>
                <a:buChar char="•"/>
              </a:pPr>
              <a:r>
                <a:rPr lang="en-ZA" sz="1300" dirty="0">
                  <a:solidFill>
                    <a:schemeClr val="bg1"/>
                  </a:solidFill>
                </a:rPr>
                <a:t>Assessments Results: Quiz &amp; Assignment</a:t>
              </a:r>
            </a:p>
          </p:txBody>
        </p:sp>
        <p:sp>
          <p:nvSpPr>
            <p:cNvPr id="4" name="Rectangle 3">
              <a:extLst>
                <a:ext uri="{FF2B5EF4-FFF2-40B4-BE49-F238E27FC236}">
                  <a16:creationId xmlns:a16="http://schemas.microsoft.com/office/drawing/2014/main" id="{31174EE0-208A-30CB-8B10-F039F6998408}"/>
                </a:ext>
              </a:extLst>
            </p:cNvPr>
            <p:cNvSpPr/>
            <p:nvPr/>
          </p:nvSpPr>
          <p:spPr>
            <a:xfrm>
              <a:off x="3183564" y="3188721"/>
              <a:ext cx="2776872" cy="164606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1300" dirty="0">
                  <a:solidFill>
                    <a:schemeClr val="bg1"/>
                  </a:solidFill>
                </a:rPr>
                <a:t>Time since last access</a:t>
              </a:r>
            </a:p>
            <a:p>
              <a:pPr marL="285750" indent="-285750">
                <a:buFont typeface="Arial" panose="020B0604020202020204" pitchFamily="34" charset="0"/>
                <a:buChar char="•"/>
              </a:pPr>
              <a:r>
                <a:rPr lang="en-ZA" sz="1300" dirty="0">
                  <a:solidFill>
                    <a:schemeClr val="bg1"/>
                  </a:solidFill>
                </a:rPr>
                <a:t>Any access since the beginning of the course</a:t>
              </a:r>
            </a:p>
          </p:txBody>
        </p:sp>
        <p:sp>
          <p:nvSpPr>
            <p:cNvPr id="5" name="Rectangle 4">
              <a:extLst>
                <a:ext uri="{FF2B5EF4-FFF2-40B4-BE49-F238E27FC236}">
                  <a16:creationId xmlns:a16="http://schemas.microsoft.com/office/drawing/2014/main" id="{5DF9244B-B8CE-0195-3EFE-7BC2E29BDF87}"/>
                </a:ext>
              </a:extLst>
            </p:cNvPr>
            <p:cNvSpPr/>
            <p:nvPr/>
          </p:nvSpPr>
          <p:spPr>
            <a:xfrm>
              <a:off x="6063916" y="3188721"/>
              <a:ext cx="2776872" cy="164606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sz="1300" dirty="0">
                  <a:solidFill>
                    <a:schemeClr val="bg1"/>
                  </a:solidFill>
                </a:rPr>
                <a:t>Any course access</a:t>
              </a:r>
            </a:p>
          </p:txBody>
        </p:sp>
      </p:grpSp>
      <p:sp>
        <p:nvSpPr>
          <p:cNvPr id="12" name="Title 8">
            <a:extLst>
              <a:ext uri="{FF2B5EF4-FFF2-40B4-BE49-F238E27FC236}">
                <a16:creationId xmlns:a16="http://schemas.microsoft.com/office/drawing/2014/main" id="{88AC2A32-CCEF-B36B-2CFC-259DCFEF29BC}"/>
              </a:ext>
            </a:extLst>
          </p:cNvPr>
          <p:cNvSpPr txBox="1">
            <a:spLocks/>
          </p:cNvSpPr>
          <p:nvPr/>
        </p:nvSpPr>
        <p:spPr>
          <a:xfrm>
            <a:off x="2107791" y="401631"/>
            <a:ext cx="5268722"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Built-in Moodle Learning Analytics Models</a:t>
            </a:r>
            <a:endParaRPr lang="en-ZA" b="0" dirty="0"/>
          </a:p>
        </p:txBody>
      </p:sp>
      <p:sp>
        <p:nvSpPr>
          <p:cNvPr id="13" name="Rectangle 12">
            <a:extLst>
              <a:ext uri="{FF2B5EF4-FFF2-40B4-BE49-F238E27FC236}">
                <a16:creationId xmlns:a16="http://schemas.microsoft.com/office/drawing/2014/main" id="{86A8C399-BFE2-C6B9-5A72-C8BAE72F6A4F}"/>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173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58F2F28-8DBE-7A41-7370-FF9296E76860}"/>
              </a:ext>
            </a:extLst>
          </p:cNvPr>
          <p:cNvGraphicFramePr>
            <a:graphicFrameLocks noGrp="1"/>
          </p:cNvGraphicFramePr>
          <p:nvPr>
            <p:ph sz="quarter" idx="10"/>
            <p:extLst>
              <p:ext uri="{D42A27DB-BD31-4B8C-83A1-F6EECF244321}">
                <p14:modId xmlns:p14="http://schemas.microsoft.com/office/powerpoint/2010/main" val="4063200457"/>
              </p:ext>
            </p:extLst>
          </p:nvPr>
        </p:nvGraphicFramePr>
        <p:xfrm>
          <a:off x="204395" y="1398494"/>
          <a:ext cx="8631630" cy="2970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8">
            <a:extLst>
              <a:ext uri="{FF2B5EF4-FFF2-40B4-BE49-F238E27FC236}">
                <a16:creationId xmlns:a16="http://schemas.microsoft.com/office/drawing/2014/main" id="{888F6D46-C263-F063-27FF-099A0614AFCA}"/>
              </a:ext>
            </a:extLst>
          </p:cNvPr>
          <p:cNvSpPr txBox="1">
            <a:spLocks/>
          </p:cNvSpPr>
          <p:nvPr/>
        </p:nvSpPr>
        <p:spPr>
          <a:xfrm>
            <a:off x="2107791" y="401631"/>
            <a:ext cx="5268722"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Benefits</a:t>
            </a:r>
            <a:endParaRPr lang="en-ZA" b="0" dirty="0"/>
          </a:p>
        </p:txBody>
      </p:sp>
      <p:sp>
        <p:nvSpPr>
          <p:cNvPr id="5" name="Rectangle 4">
            <a:extLst>
              <a:ext uri="{FF2B5EF4-FFF2-40B4-BE49-F238E27FC236}">
                <a16:creationId xmlns:a16="http://schemas.microsoft.com/office/drawing/2014/main" id="{085615D5-5109-6918-CC7F-BFBC5A6E0175}"/>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739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0E5C5F8E-7503-8256-2C98-343B46F5C774}"/>
              </a:ext>
            </a:extLst>
          </p:cNvPr>
          <p:cNvPicPr>
            <a:picLocks noChangeAspect="1"/>
          </p:cNvPicPr>
          <p:nvPr/>
        </p:nvPicPr>
        <p:blipFill>
          <a:blip r:embed="rId3"/>
          <a:stretch>
            <a:fillRect/>
          </a:stretch>
        </p:blipFill>
        <p:spPr>
          <a:xfrm>
            <a:off x="4572000" y="1807433"/>
            <a:ext cx="3954799" cy="1828652"/>
          </a:xfrm>
          <a:prstGeom prst="rect">
            <a:avLst/>
          </a:prstGeom>
        </p:spPr>
      </p:pic>
      <p:pic>
        <p:nvPicPr>
          <p:cNvPr id="8" name="Picture 7" descr="A screenshot of a white box&#10;&#10;AI-generated content may be incorrect.">
            <a:extLst>
              <a:ext uri="{FF2B5EF4-FFF2-40B4-BE49-F238E27FC236}">
                <a16:creationId xmlns:a16="http://schemas.microsoft.com/office/drawing/2014/main" id="{35254B4D-0191-8986-A601-B167F8B17E51}"/>
              </a:ext>
            </a:extLst>
          </p:cNvPr>
          <p:cNvPicPr>
            <a:picLocks noChangeAspect="1"/>
          </p:cNvPicPr>
          <p:nvPr/>
        </p:nvPicPr>
        <p:blipFill>
          <a:blip r:embed="rId4"/>
          <a:stretch>
            <a:fillRect/>
          </a:stretch>
        </p:blipFill>
        <p:spPr>
          <a:xfrm>
            <a:off x="339396" y="1807433"/>
            <a:ext cx="3954800" cy="1828652"/>
          </a:xfrm>
          <a:prstGeom prst="rect">
            <a:avLst/>
          </a:prstGeom>
        </p:spPr>
      </p:pic>
      <p:sp>
        <p:nvSpPr>
          <p:cNvPr id="2" name="Rounded Rectangle 1">
            <a:extLst>
              <a:ext uri="{FF2B5EF4-FFF2-40B4-BE49-F238E27FC236}">
                <a16:creationId xmlns:a16="http://schemas.microsoft.com/office/drawing/2014/main" id="{5A7B5D5D-0D36-C57F-D7D2-D68C7A165B1A}"/>
              </a:ext>
            </a:extLst>
          </p:cNvPr>
          <p:cNvSpPr/>
          <p:nvPr/>
        </p:nvSpPr>
        <p:spPr>
          <a:xfrm>
            <a:off x="3205778" y="2323652"/>
            <a:ext cx="1080000" cy="1312433"/>
          </a:xfrm>
          <a:prstGeom prst="roundRect">
            <a:avLst/>
          </a:prstGeom>
          <a:noFill/>
          <a:ln w="222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own Arrow Callout 3">
            <a:extLst>
              <a:ext uri="{FF2B5EF4-FFF2-40B4-BE49-F238E27FC236}">
                <a16:creationId xmlns:a16="http://schemas.microsoft.com/office/drawing/2014/main" id="{6BDE3C20-ECCB-B210-381E-59998BB40DE3}"/>
              </a:ext>
            </a:extLst>
          </p:cNvPr>
          <p:cNvSpPr/>
          <p:nvPr/>
        </p:nvSpPr>
        <p:spPr>
          <a:xfrm>
            <a:off x="339398" y="1344023"/>
            <a:ext cx="8187401" cy="481013"/>
          </a:xfrm>
          <a:prstGeom prst="downArrowCallou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Predictions &amp; Insights as is in the LMS</a:t>
            </a:r>
          </a:p>
        </p:txBody>
      </p:sp>
      <p:sp>
        <p:nvSpPr>
          <p:cNvPr id="5" name="Title 8">
            <a:extLst>
              <a:ext uri="{FF2B5EF4-FFF2-40B4-BE49-F238E27FC236}">
                <a16:creationId xmlns:a16="http://schemas.microsoft.com/office/drawing/2014/main" id="{ABD50200-F1DB-AB98-F6BD-217343CDEB1E}"/>
              </a:ext>
            </a:extLst>
          </p:cNvPr>
          <p:cNvSpPr txBox="1">
            <a:spLocks/>
          </p:cNvSpPr>
          <p:nvPr/>
        </p:nvSpPr>
        <p:spPr>
          <a:xfrm>
            <a:off x="1937639" y="424281"/>
            <a:ext cx="5268722" cy="377832"/>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pPr algn="ctr"/>
            <a:r>
              <a:rPr lang="en-US" b="0" dirty="0"/>
              <a:t>Learning Analytics Models in context</a:t>
            </a:r>
            <a:endParaRPr lang="en-ZA" b="0" dirty="0"/>
          </a:p>
        </p:txBody>
      </p:sp>
      <p:sp>
        <p:nvSpPr>
          <p:cNvPr id="7" name="Rectangle 6">
            <a:extLst>
              <a:ext uri="{FF2B5EF4-FFF2-40B4-BE49-F238E27FC236}">
                <a16:creationId xmlns:a16="http://schemas.microsoft.com/office/drawing/2014/main" id="{F60E4AF1-395D-CB3F-4CAB-1DE12A1B1E24}"/>
              </a:ext>
            </a:extLst>
          </p:cNvPr>
          <p:cNvSpPr/>
          <p:nvPr/>
        </p:nvSpPr>
        <p:spPr>
          <a:xfrm>
            <a:off x="0" y="802113"/>
            <a:ext cx="9144000" cy="139439"/>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64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6DAD-04FD-05BD-A6B9-0482CFE1E256}"/>
              </a:ext>
            </a:extLst>
          </p:cNvPr>
          <p:cNvSpPr>
            <a:spLocks noGrp="1"/>
          </p:cNvSpPr>
          <p:nvPr>
            <p:ph type="title"/>
          </p:nvPr>
        </p:nvSpPr>
        <p:spPr>
          <a:xfrm>
            <a:off x="381868" y="815020"/>
            <a:ext cx="3462157" cy="3518221"/>
          </a:xfrm>
        </p:spPr>
        <p:txBody>
          <a:bodyPr/>
          <a:lstStyle/>
          <a:p>
            <a:r>
              <a:rPr lang="en-GB" dirty="0"/>
              <a:t>Introducing: Agentic AI Driven Early Alerts</a:t>
            </a:r>
          </a:p>
        </p:txBody>
      </p:sp>
    </p:spTree>
    <p:extLst>
      <p:ext uri="{BB962C8B-B14F-4D97-AF65-F5344CB8AC3E}">
        <p14:creationId xmlns:p14="http://schemas.microsoft.com/office/powerpoint/2010/main" val="3247429154"/>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909eae01204ee896d09504bb42c031bc">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4f68d87158b0bf25b671bc8c501d466c"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57AF3E-34F9-486D-AA77-D6D5BB9E32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4D7C13-6B0E-4BE4-B816-397F7318EE74}">
  <ds:schemaRefs>
    <ds:schemaRef ds:uri="http://schemas.microsoft.com/office/2006/metadata/properties"/>
    <ds:schemaRef ds:uri="http://schemas.microsoft.com/office/infopath/2007/PartnerControls"/>
    <ds:schemaRef ds:uri="4df4a731-93ff-406d-a620-15b1bf40924e"/>
    <ds:schemaRef ds:uri="0da1b1ea-57f8-42a3-9452-6fd3afa36837"/>
  </ds:schemaRefs>
</ds:datastoreItem>
</file>

<file path=customXml/itemProps3.xml><?xml version="1.0" encoding="utf-8"?>
<ds:datastoreItem xmlns:ds="http://schemas.openxmlformats.org/officeDocument/2006/customXml" ds:itemID="{4BC5AEED-31DB-4D4B-B38A-1443A1BEB1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469</Words>
  <Application>Microsoft Office PowerPoint</Application>
  <PresentationFormat>Custom</PresentationFormat>
  <Paragraphs>97</Paragraphs>
  <Slides>17</Slides>
  <Notes>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17</vt:i4>
      </vt:variant>
    </vt:vector>
  </HeadingPairs>
  <TitlesOfParts>
    <vt:vector size="22" baseType="lpstr">
      <vt:lpstr>Arial</vt:lpstr>
      <vt:lpstr>Calibri</vt:lpstr>
      <vt:lpstr>Title Slides</vt:lpstr>
      <vt:lpstr>Index Slides</vt:lpstr>
      <vt:lpstr>Content Slides</vt:lpstr>
      <vt:lpstr>Leveraging Build-In Moodle Learning Analytics to Improve Student Success:  Agentic AI Student Tracking &amp; Early Alerts</vt:lpstr>
      <vt:lpstr>DISCLAIMER</vt:lpstr>
      <vt:lpstr>PowerPoint Presentation</vt:lpstr>
      <vt:lpstr>PowerPoint Presentation</vt:lpstr>
      <vt:lpstr>PowerPoint Presentation</vt:lpstr>
      <vt:lpstr>PowerPoint Presentation</vt:lpstr>
      <vt:lpstr>PowerPoint Presentation</vt:lpstr>
      <vt:lpstr>PowerPoint Presentation</vt:lpstr>
      <vt:lpstr>Introducing: Agentic AI Driven Early Alerts</vt:lpstr>
      <vt:lpstr>PowerPoint Presentation</vt:lpstr>
      <vt:lpstr>PowerPoint Presentation</vt:lpstr>
      <vt:lpstr>PowerPoint Presentation</vt:lpstr>
      <vt:lpstr>PowerPoint Presentation</vt:lpstr>
      <vt:lpstr>PowerPoint Presentation</vt:lpstr>
      <vt:lpstr>PowerPoint Presentation</vt:lpstr>
      <vt:lpstr>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226</cp:revision>
  <dcterms:created xsi:type="dcterms:W3CDTF">2023-07-06T09:53:04Z</dcterms:created>
  <dcterms:modified xsi:type="dcterms:W3CDTF">2026-03-14T22:03:52Z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